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63" r:id="rId5"/>
    <p:sldId id="362" r:id="rId6"/>
    <p:sldId id="364" r:id="rId7"/>
    <p:sldId id="365" r:id="rId8"/>
    <p:sldId id="371" r:id="rId9"/>
    <p:sldId id="369" r:id="rId10"/>
    <p:sldId id="370" r:id="rId11"/>
    <p:sldId id="372" r:id="rId12"/>
    <p:sldId id="373" r:id="rId13"/>
    <p:sldId id="367" r:id="rId14"/>
    <p:sldId id="3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63"/>
            <p14:sldId id="362"/>
            <p14:sldId id="364"/>
            <p14:sldId id="365"/>
            <p14:sldId id="371"/>
            <p14:sldId id="369"/>
            <p14:sldId id="370"/>
            <p14:sldId id="372"/>
            <p14:sldId id="373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26/07/2024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&amp; Synthetic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DDC92-1727-4561-979A-8CC23580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843"/>
            <a:ext cx="12192000" cy="5275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0C5983-C276-432E-B4FD-82657324E4E2}"/>
              </a:ext>
            </a:extLst>
          </p:cNvPr>
          <p:cNvSpPr/>
          <p:nvPr/>
        </p:nvSpPr>
        <p:spPr>
          <a:xfrm>
            <a:off x="4157135" y="1718732"/>
            <a:ext cx="939800" cy="45296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EC2AB-F3A4-4144-A456-1E8ACC2FF18C}"/>
              </a:ext>
            </a:extLst>
          </p:cNvPr>
          <p:cNvSpPr/>
          <p:nvPr/>
        </p:nvSpPr>
        <p:spPr>
          <a:xfrm>
            <a:off x="5173135" y="1718732"/>
            <a:ext cx="939800" cy="45296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5397F-D4A7-46D6-99D8-8FAB25756D0C}"/>
              </a:ext>
            </a:extLst>
          </p:cNvPr>
          <p:cNvSpPr txBox="1"/>
          <p:nvPr/>
        </p:nvSpPr>
        <p:spPr>
          <a:xfrm>
            <a:off x="5360137" y="1410955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Best!</a:t>
            </a:r>
          </a:p>
        </p:txBody>
      </p:sp>
    </p:spTree>
    <p:extLst>
      <p:ext uri="{BB962C8B-B14F-4D97-AF65-F5344CB8AC3E}">
        <p14:creationId xmlns:p14="http://schemas.microsoft.com/office/powerpoint/2010/main" val="268839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&amp; Synthetic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DDC92-1727-4561-979A-8CC23580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843"/>
            <a:ext cx="12192000" cy="5275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0C5983-C276-432E-B4FD-82657324E4E2}"/>
              </a:ext>
            </a:extLst>
          </p:cNvPr>
          <p:cNvSpPr/>
          <p:nvPr/>
        </p:nvSpPr>
        <p:spPr>
          <a:xfrm>
            <a:off x="4157135" y="1718732"/>
            <a:ext cx="939800" cy="45296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EC2AB-F3A4-4144-A456-1E8ACC2FF18C}"/>
              </a:ext>
            </a:extLst>
          </p:cNvPr>
          <p:cNvSpPr/>
          <p:nvPr/>
        </p:nvSpPr>
        <p:spPr>
          <a:xfrm>
            <a:off x="5173135" y="1718732"/>
            <a:ext cx="939800" cy="45296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5397F-D4A7-46D6-99D8-8FAB25756D0C}"/>
              </a:ext>
            </a:extLst>
          </p:cNvPr>
          <p:cNvSpPr txBox="1"/>
          <p:nvPr/>
        </p:nvSpPr>
        <p:spPr>
          <a:xfrm>
            <a:off x="5360137" y="1410955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Best!</a:t>
            </a:r>
          </a:p>
        </p:txBody>
      </p:sp>
    </p:spTree>
    <p:extLst>
      <p:ext uri="{BB962C8B-B14F-4D97-AF65-F5344CB8AC3E}">
        <p14:creationId xmlns:p14="http://schemas.microsoft.com/office/powerpoint/2010/main" val="32392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EA46-0936-4BE6-8CC8-02535646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the Weights (Tree)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7F9E0-917E-4782-8E88-B854FFFB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6" y="1286932"/>
            <a:ext cx="2492863" cy="5571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C56E4-5087-492F-B6DD-05964EEF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9" y="1291004"/>
            <a:ext cx="3439151" cy="5566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725C23-CF46-45C1-B740-7C191F4CE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422" y="1286932"/>
            <a:ext cx="2468453" cy="55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1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Train In the Future?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83F673-07F5-4E2C-BE8D-B3716157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455" y="1619779"/>
            <a:ext cx="4587996" cy="48730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BDFCC-F6BF-43DC-8ED4-9500ADFC51D9}"/>
              </a:ext>
            </a:extLst>
          </p:cNvPr>
          <p:cNvSpPr txBox="1"/>
          <p:nvPr/>
        </p:nvSpPr>
        <p:spPr>
          <a:xfrm>
            <a:off x="838200" y="1972418"/>
            <a:ext cx="596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Models that train in the future </a:t>
            </a:r>
            <a:r>
              <a:rPr lang="en-US" b="1" dirty="0">
                <a:solidFill>
                  <a:srgbClr val="FF0000"/>
                </a:solidFill>
              </a:rPr>
              <a:t>underestimate the error (sign of leakage!)</a:t>
            </a:r>
            <a:r>
              <a:rPr lang="en-US" b="1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most accurate models are the ones that use the past </a:t>
            </a:r>
            <a:r>
              <a:rPr lang="en-US" dirty="0"/>
              <a:t>to train.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1EB5B8-E52A-4148-BE95-DCE18CD40995}"/>
              </a:ext>
            </a:extLst>
          </p:cNvPr>
          <p:cNvSpPr/>
          <p:nvPr/>
        </p:nvSpPr>
        <p:spPr>
          <a:xfrm>
            <a:off x="702733" y="4292600"/>
            <a:ext cx="6925571" cy="2075391"/>
          </a:xfrm>
          <a:prstGeom prst="roundRect">
            <a:avLst>
              <a:gd name="adj" fmla="val 4208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77397-5637-4FC0-A563-1195357F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55" y="4368800"/>
            <a:ext cx="6341147" cy="19349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2E31C0-B72C-4CC7-A4E4-51111A85B8B0}"/>
              </a:ext>
            </a:extLst>
          </p:cNvPr>
          <p:cNvSpPr/>
          <p:nvPr/>
        </p:nvSpPr>
        <p:spPr>
          <a:xfrm>
            <a:off x="10188277" y="2173856"/>
            <a:ext cx="404961" cy="425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77E874-065B-4A13-A8BD-ED162779F48A}"/>
              </a:ext>
            </a:extLst>
          </p:cNvPr>
          <p:cNvSpPr/>
          <p:nvPr/>
        </p:nvSpPr>
        <p:spPr>
          <a:xfrm>
            <a:off x="8502886" y="2173856"/>
            <a:ext cx="404961" cy="425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Train In Older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BDFCC-F6BF-43DC-8ED4-9500ADFC51D9}"/>
              </a:ext>
            </a:extLst>
          </p:cNvPr>
          <p:cNvSpPr txBox="1"/>
          <p:nvPr/>
        </p:nvSpPr>
        <p:spPr>
          <a:xfrm>
            <a:off x="838200" y="1972418"/>
            <a:ext cx="596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Models that train in the future </a:t>
            </a:r>
            <a:r>
              <a:rPr lang="en-US" b="1" dirty="0"/>
              <a:t>underestimate the error (sign of leakage!);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most accurate models are the ones that use the past </a:t>
            </a:r>
            <a:r>
              <a:rPr lang="en-US" dirty="0"/>
              <a:t>to train.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1EB5B8-E52A-4148-BE95-DCE18CD40995}"/>
              </a:ext>
            </a:extLst>
          </p:cNvPr>
          <p:cNvSpPr/>
          <p:nvPr/>
        </p:nvSpPr>
        <p:spPr>
          <a:xfrm>
            <a:off x="702733" y="4292600"/>
            <a:ext cx="6925571" cy="2075391"/>
          </a:xfrm>
          <a:prstGeom prst="roundRect">
            <a:avLst>
              <a:gd name="adj" fmla="val 4208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77397-5637-4FC0-A563-1195357F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55" y="4368800"/>
            <a:ext cx="6341147" cy="193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F60674-5E57-4DAB-B387-3957B1CB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04" y="1735606"/>
            <a:ext cx="4361368" cy="46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Metodologias de avaliação em Séries Temporais </a:t>
            </a:r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Website</a:t>
            </a:r>
          </a:p>
          <a:p>
            <a:r>
              <a:rPr lang="en-US" sz="2400" dirty="0"/>
              <a:t>Results (ARMA + Tree)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2743-34AD-4AF6-842F-F8255055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E621A-E40E-4C16-BA68-52F25D530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3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3ED-A2B6-498F-9C1A-C4A2CF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42F4-32F1-48D9-B927-681AF38E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Weighted version of Block-CV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r>
              <a:rPr lang="en-US" sz="2000" dirty="0"/>
              <a:t>Weighted version of Growing Window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r>
              <a:rPr lang="en-US" sz="2000" dirty="0"/>
              <a:t>Weighted version of Rolling Window </a:t>
            </a:r>
            <a:r>
              <a:rPr lang="en-US" sz="2000" b="1" dirty="0"/>
              <a:t>is worse </a:t>
            </a:r>
            <a:r>
              <a:rPr lang="en-US" sz="2000" dirty="0"/>
              <a:t>than the original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7A4A9-980C-4866-B7C2-9208AFFE5B52}"/>
              </a:ext>
            </a:extLst>
          </p:cNvPr>
          <p:cNvSpPr txBox="1"/>
          <p:nvPr/>
        </p:nvSpPr>
        <p:spPr>
          <a:xfrm>
            <a:off x="7289800" y="6053666"/>
            <a:ext cx="425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results are nowhere in the literature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B00F31-641F-44C4-A0BF-EF810811F371}"/>
              </a:ext>
            </a:extLst>
          </p:cNvPr>
          <p:cNvGrpSpPr/>
          <p:nvPr/>
        </p:nvGrpSpPr>
        <p:grpSpPr>
          <a:xfrm>
            <a:off x="6857426" y="6053668"/>
            <a:ext cx="457200" cy="365760"/>
            <a:chOff x="3546956" y="5393267"/>
            <a:chExt cx="669064" cy="457200"/>
          </a:xfrm>
        </p:grpSpPr>
        <p:pic>
          <p:nvPicPr>
            <p:cNvPr id="7" name="Graphic 6" descr="Exclamation mark with solid fill">
              <a:extLst>
                <a:ext uri="{FF2B5EF4-FFF2-40B4-BE49-F238E27FC236}">
                  <a16:creationId xmlns:a16="http://schemas.microsoft.com/office/drawing/2014/main" id="{0E46AC3B-243E-44E2-AC56-9CC8C17C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Exclamation mark with solid fill">
              <a:extLst>
                <a:ext uri="{FF2B5EF4-FFF2-40B4-BE49-F238E27FC236}">
                  <a16:creationId xmlns:a16="http://schemas.microsoft.com/office/drawing/2014/main" id="{E2E49FE5-86B7-42C4-9E7B-CE08EF33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474809-0FD7-44E8-9535-D6A6AC288198}"/>
              </a:ext>
            </a:extLst>
          </p:cNvPr>
          <p:cNvGrpSpPr/>
          <p:nvPr/>
        </p:nvGrpSpPr>
        <p:grpSpPr>
          <a:xfrm>
            <a:off x="11327824" y="6033533"/>
            <a:ext cx="457200" cy="365760"/>
            <a:chOff x="3546956" y="5393267"/>
            <a:chExt cx="669064" cy="457200"/>
          </a:xfrm>
        </p:grpSpPr>
        <p:pic>
          <p:nvPicPr>
            <p:cNvPr id="11" name="Graphic 10" descr="Exclamation mark with solid fill">
              <a:extLst>
                <a:ext uri="{FF2B5EF4-FFF2-40B4-BE49-F238E27FC236}">
                  <a16:creationId xmlns:a16="http://schemas.microsoft.com/office/drawing/2014/main" id="{86168DC9-83AB-4FDE-9EFB-D1C975A96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Exclamation mark with solid fill">
              <a:extLst>
                <a:ext uri="{FF2B5EF4-FFF2-40B4-BE49-F238E27FC236}">
                  <a16:creationId xmlns:a16="http://schemas.microsoft.com/office/drawing/2014/main" id="{A7612FCD-96BC-43AE-BDF0-90EBF94D8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9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3ED-A2B6-498F-9C1A-C4A2CF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42F4-32F1-48D9-B927-681AF38E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Holdout method </a:t>
            </a:r>
            <a:r>
              <a:rPr lang="en-US" sz="2000" dirty="0"/>
              <a:t>is one of the best models in almost all scenarios (similar to the results of other studies)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Block-CV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Growing Window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Rolling Window </a:t>
            </a:r>
            <a:r>
              <a:rPr lang="en-US" sz="2000" b="1" dirty="0"/>
              <a:t>is worse </a:t>
            </a:r>
            <a:r>
              <a:rPr lang="en-US" sz="2000" dirty="0"/>
              <a:t>than the original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Markov CV </a:t>
            </a:r>
            <a:r>
              <a:rPr lang="en-US" sz="2000" b="1" dirty="0"/>
              <a:t>highly overestimates</a:t>
            </a:r>
            <a:r>
              <a:rPr lang="en-US" sz="2000" dirty="0"/>
              <a:t> the error on the </a:t>
            </a:r>
            <a:r>
              <a:rPr lang="en-US" sz="2000" b="1" dirty="0"/>
              <a:t>Decision Tree</a:t>
            </a:r>
            <a:r>
              <a:rPr lang="en-US" sz="2000" dirty="0"/>
              <a:t>, but performs </a:t>
            </a:r>
            <a:r>
              <a:rPr lang="en-US" sz="2000" b="1" dirty="0"/>
              <a:t>good on ARMA</a:t>
            </a:r>
            <a:r>
              <a:rPr lang="en-US" sz="2000" dirty="0"/>
              <a:t>. Indicates that is </a:t>
            </a:r>
            <a:r>
              <a:rPr lang="en-US" sz="2000" b="1" dirty="0"/>
              <a:t>highly sensitive to the model used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 that </a:t>
            </a:r>
            <a:r>
              <a:rPr lang="en-US" sz="2000" b="1" dirty="0"/>
              <a:t>train in the future</a:t>
            </a:r>
            <a:r>
              <a:rPr lang="en-US" sz="2000" dirty="0"/>
              <a:t> underestimate the error</a:t>
            </a:r>
            <a:r>
              <a:rPr lang="en-US" sz="2000" b="1" dirty="0"/>
              <a:t> (sign of leakage!)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7A4A9-980C-4866-B7C2-9208AFFE5B52}"/>
              </a:ext>
            </a:extLst>
          </p:cNvPr>
          <p:cNvSpPr txBox="1"/>
          <p:nvPr/>
        </p:nvSpPr>
        <p:spPr>
          <a:xfrm>
            <a:off x="7289800" y="6053666"/>
            <a:ext cx="425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results are nowhere in the literature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B00F31-641F-44C4-A0BF-EF810811F371}"/>
              </a:ext>
            </a:extLst>
          </p:cNvPr>
          <p:cNvGrpSpPr/>
          <p:nvPr/>
        </p:nvGrpSpPr>
        <p:grpSpPr>
          <a:xfrm>
            <a:off x="6857426" y="6053668"/>
            <a:ext cx="457200" cy="365760"/>
            <a:chOff x="3546956" y="5393267"/>
            <a:chExt cx="669064" cy="457200"/>
          </a:xfrm>
        </p:grpSpPr>
        <p:pic>
          <p:nvPicPr>
            <p:cNvPr id="7" name="Graphic 6" descr="Exclamation mark with solid fill">
              <a:extLst>
                <a:ext uri="{FF2B5EF4-FFF2-40B4-BE49-F238E27FC236}">
                  <a16:creationId xmlns:a16="http://schemas.microsoft.com/office/drawing/2014/main" id="{0E46AC3B-243E-44E2-AC56-9CC8C17C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Exclamation mark with solid fill">
              <a:extLst>
                <a:ext uri="{FF2B5EF4-FFF2-40B4-BE49-F238E27FC236}">
                  <a16:creationId xmlns:a16="http://schemas.microsoft.com/office/drawing/2014/main" id="{E2E49FE5-86B7-42C4-9E7B-CE08EF33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474809-0FD7-44E8-9535-D6A6AC288198}"/>
              </a:ext>
            </a:extLst>
          </p:cNvPr>
          <p:cNvGrpSpPr/>
          <p:nvPr/>
        </p:nvGrpSpPr>
        <p:grpSpPr>
          <a:xfrm>
            <a:off x="11327824" y="6033533"/>
            <a:ext cx="457200" cy="365760"/>
            <a:chOff x="3546956" y="5393267"/>
            <a:chExt cx="669064" cy="457200"/>
          </a:xfrm>
        </p:grpSpPr>
        <p:pic>
          <p:nvPicPr>
            <p:cNvPr id="11" name="Graphic 10" descr="Exclamation mark with solid fill">
              <a:extLst>
                <a:ext uri="{FF2B5EF4-FFF2-40B4-BE49-F238E27FC236}">
                  <a16:creationId xmlns:a16="http://schemas.microsoft.com/office/drawing/2014/main" id="{86168DC9-83AB-4FDE-9EFB-D1C975A96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Exclamation mark with solid fill">
              <a:extLst>
                <a:ext uri="{FF2B5EF4-FFF2-40B4-BE49-F238E27FC236}">
                  <a16:creationId xmlns:a16="http://schemas.microsoft.com/office/drawing/2014/main" id="{A7612FCD-96BC-43AE-BDF0-90EBF94D8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903543-1BED-4114-A429-4BCB0B55594F}"/>
              </a:ext>
            </a:extLst>
          </p:cNvPr>
          <p:cNvGrpSpPr/>
          <p:nvPr/>
        </p:nvGrpSpPr>
        <p:grpSpPr>
          <a:xfrm>
            <a:off x="10303359" y="2497668"/>
            <a:ext cx="457200" cy="365760"/>
            <a:chOff x="3546956" y="5393267"/>
            <a:chExt cx="669064" cy="457200"/>
          </a:xfrm>
        </p:grpSpPr>
        <p:pic>
          <p:nvPicPr>
            <p:cNvPr id="14" name="Graphic 13" descr="Exclamation mark with solid fill">
              <a:extLst>
                <a:ext uri="{FF2B5EF4-FFF2-40B4-BE49-F238E27FC236}">
                  <a16:creationId xmlns:a16="http://schemas.microsoft.com/office/drawing/2014/main" id="{9C8937E1-D593-4710-A5E8-A07644BFD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Exclamation mark with solid fill">
              <a:extLst>
                <a:ext uri="{FF2B5EF4-FFF2-40B4-BE49-F238E27FC236}">
                  <a16:creationId xmlns:a16="http://schemas.microsoft.com/office/drawing/2014/main" id="{3B7FF7DF-FA16-4429-A828-6F83E9546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671DF-E3E4-4BA1-BF6C-D542CD988405}"/>
              </a:ext>
            </a:extLst>
          </p:cNvPr>
          <p:cNvGrpSpPr/>
          <p:nvPr/>
        </p:nvGrpSpPr>
        <p:grpSpPr>
          <a:xfrm>
            <a:off x="11184600" y="2946402"/>
            <a:ext cx="457200" cy="365760"/>
            <a:chOff x="3546956" y="5393267"/>
            <a:chExt cx="669064" cy="457200"/>
          </a:xfrm>
        </p:grpSpPr>
        <p:pic>
          <p:nvPicPr>
            <p:cNvPr id="17" name="Graphic 16" descr="Exclamation mark with solid fill">
              <a:extLst>
                <a:ext uri="{FF2B5EF4-FFF2-40B4-BE49-F238E27FC236}">
                  <a16:creationId xmlns:a16="http://schemas.microsoft.com/office/drawing/2014/main" id="{2C9B6345-5937-446B-B00E-8424DCA92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Exclamation mark with solid fill">
              <a:extLst>
                <a:ext uri="{FF2B5EF4-FFF2-40B4-BE49-F238E27FC236}">
                  <a16:creationId xmlns:a16="http://schemas.microsoft.com/office/drawing/2014/main" id="{F899BDE5-EB11-4804-8A53-EAB89073B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BC0366-9C02-4A20-9DBC-83700D00E700}"/>
              </a:ext>
            </a:extLst>
          </p:cNvPr>
          <p:cNvGrpSpPr/>
          <p:nvPr/>
        </p:nvGrpSpPr>
        <p:grpSpPr>
          <a:xfrm>
            <a:off x="7822626" y="3312162"/>
            <a:ext cx="457200" cy="365760"/>
            <a:chOff x="3546956" y="5393267"/>
            <a:chExt cx="669064" cy="457200"/>
          </a:xfrm>
        </p:grpSpPr>
        <p:pic>
          <p:nvPicPr>
            <p:cNvPr id="20" name="Graphic 19" descr="Exclamation mark with solid fill">
              <a:extLst>
                <a:ext uri="{FF2B5EF4-FFF2-40B4-BE49-F238E27FC236}">
                  <a16:creationId xmlns:a16="http://schemas.microsoft.com/office/drawing/2014/main" id="{8F882AF2-8FD1-4793-AAD7-6B51C9B5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Exclamation mark with solid fill">
              <a:extLst>
                <a:ext uri="{FF2B5EF4-FFF2-40B4-BE49-F238E27FC236}">
                  <a16:creationId xmlns:a16="http://schemas.microsoft.com/office/drawing/2014/main" id="{0ABFCBE0-837A-4DC8-947F-6E7707D6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B3021C-62A9-4447-B84A-AA40CE657098}"/>
              </a:ext>
            </a:extLst>
          </p:cNvPr>
          <p:cNvGrpSpPr/>
          <p:nvPr/>
        </p:nvGrpSpPr>
        <p:grpSpPr>
          <a:xfrm>
            <a:off x="8804757" y="4359488"/>
            <a:ext cx="457200" cy="365760"/>
            <a:chOff x="3546956" y="5393267"/>
            <a:chExt cx="669064" cy="457200"/>
          </a:xfrm>
        </p:grpSpPr>
        <p:pic>
          <p:nvPicPr>
            <p:cNvPr id="23" name="Graphic 22" descr="Exclamation mark with solid fill">
              <a:extLst>
                <a:ext uri="{FF2B5EF4-FFF2-40B4-BE49-F238E27FC236}">
                  <a16:creationId xmlns:a16="http://schemas.microsoft.com/office/drawing/2014/main" id="{5107AE54-2EB4-4624-8DF9-0A94A70A4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 descr="Exclamation mark with solid fill">
              <a:extLst>
                <a:ext uri="{FF2B5EF4-FFF2-40B4-BE49-F238E27FC236}">
                  <a16:creationId xmlns:a16="http://schemas.microsoft.com/office/drawing/2014/main" id="{2F2B71CD-A358-4778-901C-1DCE7CF52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42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&amp; Real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57BF2-3AB3-4B65-938C-C1E9B7EF4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849"/>
            <a:ext cx="12192000" cy="52756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97E573-86B6-4AB9-9293-51E605ABED20}"/>
              </a:ext>
            </a:extLst>
          </p:cNvPr>
          <p:cNvSpPr/>
          <p:nvPr/>
        </p:nvSpPr>
        <p:spPr>
          <a:xfrm>
            <a:off x="8754533" y="1718731"/>
            <a:ext cx="1532467" cy="47741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51EAD-3065-4647-94B1-B61642EB7895}"/>
              </a:ext>
            </a:extLst>
          </p:cNvPr>
          <p:cNvSpPr txBox="1"/>
          <p:nvPr/>
        </p:nvSpPr>
        <p:spPr>
          <a:xfrm>
            <a:off x="9271752" y="1410955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Best!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00FDE-98CE-45F9-AA36-41C7F664EDEE}"/>
              </a:ext>
            </a:extLst>
          </p:cNvPr>
          <p:cNvSpPr txBox="1"/>
          <p:nvPr/>
        </p:nvSpPr>
        <p:spPr>
          <a:xfrm>
            <a:off x="6928941" y="221902"/>
            <a:ext cx="5308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Weighted Growing Window </a:t>
            </a:r>
            <a:r>
              <a:rPr lang="en-US" sz="1400" dirty="0"/>
              <a:t>is new (we did not find it anywhere!)</a:t>
            </a:r>
          </a:p>
        </p:txBody>
      </p:sp>
    </p:spTree>
    <p:extLst>
      <p:ext uri="{BB962C8B-B14F-4D97-AF65-F5344CB8AC3E}">
        <p14:creationId xmlns:p14="http://schemas.microsoft.com/office/powerpoint/2010/main" val="2347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&amp; Real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7BE82-0F49-4BE9-8B84-6610408D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847"/>
            <a:ext cx="12192000" cy="5275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4F2B8C-6083-413C-8F14-3B4DD0E4C318}"/>
              </a:ext>
            </a:extLst>
          </p:cNvPr>
          <p:cNvSpPr/>
          <p:nvPr/>
        </p:nvSpPr>
        <p:spPr>
          <a:xfrm>
            <a:off x="3268131" y="1718732"/>
            <a:ext cx="939800" cy="45296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0FD00-C725-494F-816C-4BBFC8FC5DAD}"/>
              </a:ext>
            </a:extLst>
          </p:cNvPr>
          <p:cNvSpPr txBox="1"/>
          <p:nvPr/>
        </p:nvSpPr>
        <p:spPr>
          <a:xfrm>
            <a:off x="3455133" y="1410955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Best!</a:t>
            </a:r>
          </a:p>
        </p:txBody>
      </p:sp>
    </p:spTree>
    <p:extLst>
      <p:ext uri="{BB962C8B-B14F-4D97-AF65-F5344CB8AC3E}">
        <p14:creationId xmlns:p14="http://schemas.microsoft.com/office/powerpoint/2010/main" val="368483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&amp; Synthetic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282D4-5317-47D8-9DD9-DA8E3CB6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851"/>
            <a:ext cx="12192000" cy="5275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7CA868-29F5-44C0-B1EA-FF1A17939632}"/>
              </a:ext>
            </a:extLst>
          </p:cNvPr>
          <p:cNvSpPr/>
          <p:nvPr/>
        </p:nvSpPr>
        <p:spPr>
          <a:xfrm>
            <a:off x="1490624" y="1718731"/>
            <a:ext cx="734991" cy="49407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1121E-60B3-495B-B16B-A52440F18A82}"/>
              </a:ext>
            </a:extLst>
          </p:cNvPr>
          <p:cNvSpPr txBox="1"/>
          <p:nvPr/>
        </p:nvSpPr>
        <p:spPr>
          <a:xfrm>
            <a:off x="1621730" y="1410955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EA27D-4607-44CF-8963-1A91A06494BF}"/>
              </a:ext>
            </a:extLst>
          </p:cNvPr>
          <p:cNvSpPr txBox="1"/>
          <p:nvPr/>
        </p:nvSpPr>
        <p:spPr>
          <a:xfrm>
            <a:off x="6928941" y="221902"/>
            <a:ext cx="5190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This results </a:t>
            </a:r>
            <a:r>
              <a:rPr lang="en-US" sz="1400" b="1" dirty="0"/>
              <a:t>are aligned </a:t>
            </a:r>
            <a:r>
              <a:rPr lang="en-US" sz="1400" dirty="0"/>
              <a:t>with the remaining literature! (Block CV </a:t>
            </a:r>
          </a:p>
          <a:p>
            <a:r>
              <a:rPr lang="en-US" sz="1400" dirty="0"/>
              <a:t>is good for stationary data)</a:t>
            </a:r>
          </a:p>
        </p:txBody>
      </p:sp>
    </p:spTree>
    <p:extLst>
      <p:ext uri="{BB962C8B-B14F-4D97-AF65-F5344CB8AC3E}">
        <p14:creationId xmlns:p14="http://schemas.microsoft.com/office/powerpoint/2010/main" val="2906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8050</TotalTime>
  <Words>325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Microsoft JhengHei UI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Results</vt:lpstr>
      <vt:lpstr>Main Results</vt:lpstr>
      <vt:lpstr>Overall Results</vt:lpstr>
      <vt:lpstr>Decision Tree &amp; Real Data</vt:lpstr>
      <vt:lpstr>ARMA &amp; Real Data</vt:lpstr>
      <vt:lpstr>Decision Tree &amp; Synthetic Data</vt:lpstr>
      <vt:lpstr>ARMA &amp; Synthetic Data</vt:lpstr>
      <vt:lpstr>ARMA &amp; Synthetic Data</vt:lpstr>
      <vt:lpstr>The effect of the Weights (Tree)</vt:lpstr>
      <vt:lpstr>Should We Train In the Future?</vt:lpstr>
      <vt:lpstr>Should We Train In Older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397</cp:revision>
  <dcterms:created xsi:type="dcterms:W3CDTF">2024-01-10T11:13:53Z</dcterms:created>
  <dcterms:modified xsi:type="dcterms:W3CDTF">2024-07-25T13:55:17Z</dcterms:modified>
</cp:coreProperties>
</file>