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312" r:id="rId4"/>
    <p:sldId id="361" r:id="rId5"/>
    <p:sldId id="360" r:id="rId6"/>
    <p:sldId id="363" r:id="rId7"/>
    <p:sldId id="362" r:id="rId8"/>
    <p:sldId id="364" r:id="rId9"/>
    <p:sldId id="365" r:id="rId10"/>
    <p:sldId id="366" r:id="rId11"/>
    <p:sldId id="367" r:id="rId12"/>
    <p:sldId id="3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9B896E9-C02E-4A68-A250-3E6FB0C265FB}">
          <p14:sldIdLst>
            <p14:sldId id="256"/>
          </p14:sldIdLst>
        </p14:section>
        <p14:section name="TimeSeriesCV" id="{8D69556F-16F5-4D7C-A215-23ED422FA0C0}">
          <p14:sldIdLst>
            <p14:sldId id="276"/>
            <p14:sldId id="312"/>
            <p14:sldId id="361"/>
            <p14:sldId id="360"/>
            <p14:sldId id="363"/>
            <p14:sldId id="362"/>
            <p14:sldId id="364"/>
            <p14:sldId id="365"/>
            <p14:sldId id="366"/>
            <p14:sldId id="367"/>
            <p14:sldId id="3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1490D-40C6-471A-9EB2-FEA5AFFF6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3C56D-963E-4415-9642-140C66880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A53CF-F0A9-4F8F-ACFE-2E584C850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24-Jul-24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679C5-72B8-438A-8257-F5215D30B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89558-69B4-4DC3-851F-A1A206127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04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29FEA-BA44-46CD-BDB3-5E88008FB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97EAE-F6E9-492D-B394-97F588372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F42DC-84D6-4C51-9251-66F9405FA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24-Jul-24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E9E11-5DF1-4B22-A2BA-CD6C3BBC9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7F4FF-34BC-4290-AADA-3DB88E4A6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42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26522C-B001-41DD-A621-C6BA98E51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4859E-BBC6-43D9-9432-F62F84452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A8D79-BDE4-4FB4-A5C2-158ECABB6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24-Jul-24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D9D49-B888-44BF-8E61-1004EF8E8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62AB-7E75-4E18-A928-5137F4FB5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32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F9FF5-A845-4319-A36F-B58E1164E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68DE1-6F4A-43FD-8978-33A4A73E4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54516-D4DC-4724-BA88-ACCD1578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24-Jul-24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DF73-B256-421B-80CE-63DFE5418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1BE3D-D975-4010-950F-C33183BF8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6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23AB1-5BEF-46F3-BAD1-F6FB1878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D2F8C-4F66-4E69-9E69-BED8A3DAA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C3460-60CF-42AE-8208-CDD0ADCF2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24-Jul-24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42E14-ABEC-460B-8EE9-4270F3C9D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53B70-FD22-48C4-A8CF-9209295B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83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3326-3563-4D07-ACC0-80EA5E13F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C54D7-36D4-4EB3-95A5-15DB9946B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16735-8663-49CC-9A53-00EE8D291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C81DF-AB38-42E2-B3E0-592D53F41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24-Jul-24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BC64A-E3BE-4ED0-9B61-26EFA203A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ED153-F1D1-423E-9491-EBD402D71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011A5-8A7C-420A-9249-B28450100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8B307-9C8B-4939-B0AC-AF52003DB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0ADB5-33F3-403F-B9F8-99FC9ED25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4CB3AC-9505-4DBE-A112-65AF8E1869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CEB0AD-E2F3-4630-AD3F-BCD82FC066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D202D3-AC08-44F0-9838-0F92B6A1E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24-Jul-24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67D906-DEF0-4A69-AB9A-4E5BE414D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E933AD-D9A6-4F19-A066-0C23F9EB0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32306-48E9-4045-BDA8-C4F154F6E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E9A58D-930F-42FE-A524-1A28D5BC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24-Jul-24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1F340-9F8C-4CCD-82B2-AEC4D06D0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F29C72-2485-4938-B59C-72E51600D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01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C42D9-4728-45F0-9F35-B7962EFB1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24-Jul-24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1FEA5B-0C2B-4B1D-A59B-896185EFD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F3986-CC24-40E5-A681-0747FD71F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9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576F9-5791-45D1-819B-17DEE0EFC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C1B25-D0E9-48C8-9D02-811E46BCC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B3819-094A-4151-AAE8-554295808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9614D-0B51-40F3-9E4C-0955D8A49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24-Jul-24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F6C15-F59E-4B34-B04C-D151E9ED8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09984-F8FC-4F98-9A8A-12CAB58A8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6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9030-7178-4BCB-A0E4-B949530FD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3174A3-259D-4427-9225-D8BDD7CE1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CCE06-CA32-4ED2-AF10-812A08F78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157A3-66C4-4AF9-B588-6B74013D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24-Jul-24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298B6-7EDF-4D34-9DD7-B33D94FBD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7E25C-AD90-4E3C-AA47-FA7F9413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98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9226A2-0045-40CE-8F60-DEE7263E1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20501-73B6-4E2A-BD1E-7FBB5BB0D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3BC34-A82F-4DB1-99B0-E27F3C707F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E928B-C7F0-48C6-BE5C-4C114E091DF6}" type="datetimeFigureOut">
              <a:rPr lang="en-US" smtClean="0"/>
              <a:t>24-Jul-24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A6CC1-9E31-495A-B044-343E70EB5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90800-FC42-443D-A04C-24584DF06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2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1859-509A-4419-BD43-CE9BEE8C9E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Reunião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6751F9-EDEF-4C5F-AE3C-9EBD9B375E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26/07/2024</a:t>
            </a:r>
          </a:p>
        </p:txBody>
      </p:sp>
    </p:spTree>
    <p:extLst>
      <p:ext uri="{BB962C8B-B14F-4D97-AF65-F5344CB8AC3E}">
        <p14:creationId xmlns:p14="http://schemas.microsoft.com/office/powerpoint/2010/main" val="48581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535A7-2050-475D-94CA-7B0B00D4D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Results - ARMA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039116-598A-4525-B7F2-145739021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99032"/>
            <a:ext cx="10820192" cy="54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389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535A7-2050-475D-94CA-7B0B00D4D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 We Train In the Future?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683F673-07F5-4E2C-BE8D-B371615710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22455" y="1619779"/>
            <a:ext cx="4587996" cy="487309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FBDFCC-F6BF-43DC-8ED4-9500ADFC51D9}"/>
              </a:ext>
            </a:extLst>
          </p:cNvPr>
          <p:cNvSpPr txBox="1"/>
          <p:nvPr/>
        </p:nvSpPr>
        <p:spPr>
          <a:xfrm>
            <a:off x="838200" y="1972418"/>
            <a:ext cx="596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Models that train in the future </a:t>
            </a:r>
            <a:r>
              <a:rPr lang="en-US" b="1" dirty="0">
                <a:solidFill>
                  <a:srgbClr val="FF0000"/>
                </a:solidFill>
              </a:rPr>
              <a:t>underestimate the error (sign of leakage!)</a:t>
            </a:r>
            <a:r>
              <a:rPr lang="en-US" b="1" dirty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b="1" dirty="0"/>
              <a:t>most accurate models are the ones that use the past </a:t>
            </a:r>
            <a:r>
              <a:rPr lang="en-US" dirty="0"/>
              <a:t>to train.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11EB5B8-E52A-4148-BE95-DCE18CD40995}"/>
              </a:ext>
            </a:extLst>
          </p:cNvPr>
          <p:cNvSpPr/>
          <p:nvPr/>
        </p:nvSpPr>
        <p:spPr>
          <a:xfrm>
            <a:off x="702733" y="4292600"/>
            <a:ext cx="6925571" cy="2075391"/>
          </a:xfrm>
          <a:prstGeom prst="roundRect">
            <a:avLst>
              <a:gd name="adj" fmla="val 4208"/>
            </a:avLst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D77397-5637-4FC0-A563-1195357FF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355" y="4368800"/>
            <a:ext cx="6341147" cy="193498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62E31C0-B72C-4CC7-A4E4-51111A85B8B0}"/>
              </a:ext>
            </a:extLst>
          </p:cNvPr>
          <p:cNvSpPr/>
          <p:nvPr/>
        </p:nvSpPr>
        <p:spPr>
          <a:xfrm>
            <a:off x="10188277" y="2173856"/>
            <a:ext cx="404961" cy="42523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77E874-065B-4A13-A8BD-ED162779F48A}"/>
              </a:ext>
            </a:extLst>
          </p:cNvPr>
          <p:cNvSpPr/>
          <p:nvPr/>
        </p:nvSpPr>
        <p:spPr>
          <a:xfrm>
            <a:off x="8502886" y="2173856"/>
            <a:ext cx="404961" cy="42523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615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535A7-2050-475D-94CA-7B0B00D4D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 We Train In Older Data?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FBDFCC-F6BF-43DC-8ED4-9500ADFC51D9}"/>
              </a:ext>
            </a:extLst>
          </p:cNvPr>
          <p:cNvSpPr txBox="1"/>
          <p:nvPr/>
        </p:nvSpPr>
        <p:spPr>
          <a:xfrm>
            <a:off x="838200" y="1972418"/>
            <a:ext cx="596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Models that train in the future </a:t>
            </a:r>
            <a:r>
              <a:rPr lang="en-US" b="1" dirty="0"/>
              <a:t>underestimate the error (sign of leakage!);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b="1" dirty="0"/>
              <a:t>most accurate models are the ones that use the past </a:t>
            </a:r>
            <a:r>
              <a:rPr lang="en-US" dirty="0"/>
              <a:t>to train.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11EB5B8-E52A-4148-BE95-DCE18CD40995}"/>
              </a:ext>
            </a:extLst>
          </p:cNvPr>
          <p:cNvSpPr/>
          <p:nvPr/>
        </p:nvSpPr>
        <p:spPr>
          <a:xfrm>
            <a:off x="702733" y="4292600"/>
            <a:ext cx="6925571" cy="2075391"/>
          </a:xfrm>
          <a:prstGeom prst="roundRect">
            <a:avLst>
              <a:gd name="adj" fmla="val 4208"/>
            </a:avLst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D77397-5637-4FC0-A563-1195357FF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355" y="4368800"/>
            <a:ext cx="6341147" cy="19349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F60674-5E57-4DAB-B387-3957B1CB9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8304" y="1735606"/>
            <a:ext cx="4361368" cy="463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39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BE999-F1D5-4FC3-A3E1-476C71A5B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Metodologias de avaliação em Séries Temporais </a:t>
            </a:r>
          </a:p>
        </p:txBody>
      </p:sp>
    </p:spTree>
    <p:extLst>
      <p:ext uri="{BB962C8B-B14F-4D97-AF65-F5344CB8AC3E}">
        <p14:creationId xmlns:p14="http://schemas.microsoft.com/office/powerpoint/2010/main" val="3756345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8348-F06C-4B32-A8DF-15AA5AF6B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semana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624A7-C000-47B3-A158-458A46A60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Processamento</a:t>
            </a:r>
            <a:r>
              <a:rPr lang="en-US" sz="2400" dirty="0"/>
              <a:t> de </a:t>
            </a:r>
            <a:r>
              <a:rPr lang="en-US" sz="2400" dirty="0" err="1"/>
              <a:t>novos</a:t>
            </a:r>
            <a:r>
              <a:rPr lang="en-US" sz="2400" dirty="0"/>
              <a:t> </a:t>
            </a:r>
            <a:r>
              <a:rPr lang="en-US" sz="2400" dirty="0" err="1"/>
              <a:t>resultados</a:t>
            </a:r>
            <a:r>
              <a:rPr lang="en-US" sz="2400" dirty="0"/>
              <a:t>;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1734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B9FC8-51A6-4B95-A908-F12802466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POS: </a:t>
            </a:r>
            <a:r>
              <a:rPr lang="en-US" dirty="0" err="1"/>
              <a:t>Resultados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97C7C15-18F1-457E-B029-796F5C8524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01729"/>
              </p:ext>
            </p:extLst>
          </p:nvPr>
        </p:nvGraphicFramePr>
        <p:xfrm>
          <a:off x="2032000" y="2142066"/>
          <a:ext cx="8127999" cy="33612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44209150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678126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32443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Nº Datasets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Nº </a:t>
                      </a:r>
                      <a:r>
                        <a:rPr lang="en-US" b="1" dirty="0" err="1"/>
                        <a:t>Séries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Temporais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952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Meteorologia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+ 1 + 14 + 16 = </a:t>
                      </a:r>
                      <a:r>
                        <a:rPr lang="en-US" b="1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40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Saúde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+ 1 + 8 + 30 = </a:t>
                      </a:r>
                      <a:r>
                        <a:rPr lang="en-US" b="1" dirty="0"/>
                        <a:t>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328991"/>
                  </a:ext>
                </a:extLst>
              </a:tr>
              <a:tr h="394547">
                <a:tc>
                  <a:txBody>
                    <a:bodyPr/>
                    <a:lstStyle/>
                    <a:p>
                      <a:r>
                        <a:rPr lang="en-US" dirty="0" err="1"/>
                        <a:t>Ambiente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+ 20 + 7 = </a:t>
                      </a:r>
                      <a:r>
                        <a:rPr lang="en-US" b="1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191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Energia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 + 8 + 5 = </a:t>
                      </a:r>
                      <a:r>
                        <a:rPr lang="en-US" b="1" dirty="0"/>
                        <a:t>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848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Economia/</a:t>
                      </a:r>
                      <a:r>
                        <a:rPr lang="en-US" dirty="0" err="1"/>
                        <a:t>Finanças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 + 24 = </a:t>
                      </a:r>
                      <a:r>
                        <a:rPr lang="en-US" b="1" dirty="0"/>
                        <a:t>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59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Engenharia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Ciência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 + 6 + 36 = </a:t>
                      </a:r>
                      <a:r>
                        <a:rPr lang="en-US" b="1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656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Transportes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+ 3 + 1 = </a:t>
                      </a:r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771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268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735493"/>
                  </a:ext>
                </a:extLst>
              </a:tr>
            </a:tbl>
          </a:graphicData>
        </a:graphic>
      </p:graphicFrame>
      <p:pic>
        <p:nvPicPr>
          <p:cNvPr id="7" name="Graphic 6" descr="Checkmark with solid fill">
            <a:extLst>
              <a:ext uri="{FF2B5EF4-FFF2-40B4-BE49-F238E27FC236}">
                <a16:creationId xmlns:a16="http://schemas.microsoft.com/office/drawing/2014/main" id="{204E8270-BFD6-45F5-A31A-99B24B711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6952" y="2790798"/>
            <a:ext cx="465667" cy="465667"/>
          </a:xfrm>
          <a:prstGeom prst="rect">
            <a:avLst/>
          </a:prstGeom>
        </p:spPr>
      </p:pic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EAA0489F-A538-4C3B-8326-BC5D98AAE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6952" y="3635403"/>
            <a:ext cx="465667" cy="465667"/>
          </a:xfrm>
          <a:prstGeom prst="rect">
            <a:avLst/>
          </a:prstGeom>
        </p:spPr>
      </p:pic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0F548F27-4666-44E9-9B9D-D1F5C500D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6951" y="4014341"/>
            <a:ext cx="465667" cy="465667"/>
          </a:xfrm>
          <a:prstGeom prst="rect">
            <a:avLst/>
          </a:prstGeom>
        </p:spPr>
      </p:pic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FBA30B83-6E1A-48ED-8353-F69B21FF8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6950" y="4356575"/>
            <a:ext cx="465667" cy="465667"/>
          </a:xfrm>
          <a:prstGeom prst="rect">
            <a:avLst/>
          </a:prstGeom>
        </p:spPr>
      </p:pic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FF4EBA97-6E1C-46FA-8662-23783AC4E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63854" y="4698809"/>
            <a:ext cx="465667" cy="4656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F5FA782-FD84-4AFB-A3B9-3F213E51299D}"/>
              </a:ext>
            </a:extLst>
          </p:cNvPr>
          <p:cNvSpPr txBox="1"/>
          <p:nvPr/>
        </p:nvSpPr>
        <p:spPr>
          <a:xfrm>
            <a:off x="10702617" y="270246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AC72AF-DEF4-4DDE-8252-2944D19AEFD2}"/>
              </a:ext>
            </a:extLst>
          </p:cNvPr>
          <p:cNvSpPr txBox="1"/>
          <p:nvPr/>
        </p:nvSpPr>
        <p:spPr>
          <a:xfrm>
            <a:off x="6689418" y="6056991"/>
            <a:ext cx="474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*</a:t>
            </a:r>
            <a:r>
              <a:rPr lang="en-US" dirty="0" err="1"/>
              <a:t>Apenas</a:t>
            </a:r>
            <a:r>
              <a:rPr lang="en-US" dirty="0"/>
              <a:t> para o AR (</a:t>
            </a:r>
            <a:r>
              <a:rPr lang="en-US" dirty="0" err="1"/>
              <a:t>já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é o ARMA) e a DT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7F8F43-28F6-4FD5-99B3-51D50AFC29C3}"/>
              </a:ext>
            </a:extLst>
          </p:cNvPr>
          <p:cNvSpPr txBox="1"/>
          <p:nvPr/>
        </p:nvSpPr>
        <p:spPr>
          <a:xfrm>
            <a:off x="10702617" y="357417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*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338666-C8D2-4841-ACE7-B859A31551FF}"/>
              </a:ext>
            </a:extLst>
          </p:cNvPr>
          <p:cNvSpPr txBox="1"/>
          <p:nvPr/>
        </p:nvSpPr>
        <p:spPr>
          <a:xfrm>
            <a:off x="10702617" y="39816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B668C7-7C5E-4829-893A-9C1DA7EA50CF}"/>
              </a:ext>
            </a:extLst>
          </p:cNvPr>
          <p:cNvSpPr txBox="1"/>
          <p:nvPr/>
        </p:nvSpPr>
        <p:spPr>
          <a:xfrm>
            <a:off x="10722558" y="43097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872189-401A-4E62-A8DB-3921E694497F}"/>
              </a:ext>
            </a:extLst>
          </p:cNvPr>
          <p:cNvSpPr txBox="1"/>
          <p:nvPr/>
        </p:nvSpPr>
        <p:spPr>
          <a:xfrm>
            <a:off x="10729521" y="465972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*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90A2AE-5346-4632-BDC0-66544811DD10}"/>
              </a:ext>
            </a:extLst>
          </p:cNvPr>
          <p:cNvSpPr txBox="1"/>
          <p:nvPr/>
        </p:nvSpPr>
        <p:spPr>
          <a:xfrm>
            <a:off x="1202267" y="5910363"/>
            <a:ext cx="2727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Faltam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todos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os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sintéticos</a:t>
            </a:r>
            <a:r>
              <a:rPr lang="en-US" b="1" dirty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53584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8348-F06C-4B32-A8DF-15AA5AF6B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Próxima</a:t>
            </a:r>
            <a:r>
              <a:rPr lang="en-US" dirty="0"/>
              <a:t> </a:t>
            </a:r>
            <a:r>
              <a:rPr lang="en-US" dirty="0" err="1"/>
              <a:t>semana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624A7-C000-47B3-A158-458A46A60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Continuar</a:t>
            </a:r>
            <a:r>
              <a:rPr lang="en-US" sz="2000" dirty="0"/>
              <a:t> </a:t>
            </a:r>
            <a:r>
              <a:rPr lang="en-US" sz="2000" dirty="0" err="1"/>
              <a:t>correr</a:t>
            </a:r>
            <a:r>
              <a:rPr lang="en-US" sz="2000" dirty="0"/>
              <a:t> </a:t>
            </a:r>
            <a:r>
              <a:rPr lang="en-US" sz="2000" dirty="0" err="1"/>
              <a:t>Experiências</a:t>
            </a:r>
            <a:endParaRPr lang="en-US" sz="2000" dirty="0"/>
          </a:p>
          <a:p>
            <a:r>
              <a:rPr lang="en-US" sz="2000" dirty="0" err="1"/>
              <a:t>Continuar</a:t>
            </a:r>
            <a:r>
              <a:rPr lang="en-US" sz="2000" dirty="0"/>
              <a:t> </a:t>
            </a:r>
            <a:r>
              <a:rPr lang="en-US" sz="2000" dirty="0" err="1"/>
              <a:t>escrita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63593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72743-34AD-4AF6-842F-F8255055C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E621A-E40E-4C16-BA68-52F25D530E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38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693ED-A2B6-498F-9C1A-C4A2CF235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D42F4-32F1-48D9-B927-681AF38E6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Weighted version of Block-CV </a:t>
            </a:r>
            <a:r>
              <a:rPr lang="en-US" sz="2000" b="1" dirty="0"/>
              <a:t>is better </a:t>
            </a:r>
            <a:r>
              <a:rPr lang="en-US" sz="2000" dirty="0"/>
              <a:t>than the original (less error and lower variance)</a:t>
            </a:r>
          </a:p>
          <a:p>
            <a:r>
              <a:rPr lang="en-US" sz="2000" dirty="0"/>
              <a:t>Weighted version of Growing Window </a:t>
            </a:r>
            <a:r>
              <a:rPr lang="en-US" sz="2000" b="1" dirty="0"/>
              <a:t>is better </a:t>
            </a:r>
            <a:r>
              <a:rPr lang="en-US" sz="2000" dirty="0"/>
              <a:t>than the original (less error and lower variance)</a:t>
            </a:r>
          </a:p>
          <a:p>
            <a:r>
              <a:rPr lang="en-US" sz="2000" dirty="0"/>
              <a:t>Weighted version of Rolling Window </a:t>
            </a:r>
            <a:r>
              <a:rPr lang="en-US" sz="2000" b="1" dirty="0"/>
              <a:t>is worse </a:t>
            </a:r>
            <a:r>
              <a:rPr lang="en-US" sz="2000" dirty="0"/>
              <a:t>than the original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67A4A9-980C-4866-B7C2-9208AFFE5B52}"/>
              </a:ext>
            </a:extLst>
          </p:cNvPr>
          <p:cNvSpPr txBox="1"/>
          <p:nvPr/>
        </p:nvSpPr>
        <p:spPr>
          <a:xfrm>
            <a:off x="7289800" y="6053666"/>
            <a:ext cx="425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results are nowhere in the literature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2B00F31-641F-44C4-A0BF-EF810811F371}"/>
              </a:ext>
            </a:extLst>
          </p:cNvPr>
          <p:cNvGrpSpPr/>
          <p:nvPr/>
        </p:nvGrpSpPr>
        <p:grpSpPr>
          <a:xfrm>
            <a:off x="6857426" y="6053668"/>
            <a:ext cx="457200" cy="365760"/>
            <a:chOff x="3546956" y="5393267"/>
            <a:chExt cx="669064" cy="457200"/>
          </a:xfrm>
        </p:grpSpPr>
        <p:pic>
          <p:nvPicPr>
            <p:cNvPr id="7" name="Graphic 6" descr="Exclamation mark with solid fill">
              <a:extLst>
                <a:ext uri="{FF2B5EF4-FFF2-40B4-BE49-F238E27FC236}">
                  <a16:creationId xmlns:a16="http://schemas.microsoft.com/office/drawing/2014/main" id="{0E46AC3B-243E-44E2-AC56-9CC8C17C9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58820" y="5393267"/>
              <a:ext cx="457200" cy="457200"/>
            </a:xfrm>
            <a:prstGeom prst="rect">
              <a:avLst/>
            </a:prstGeom>
          </p:spPr>
        </p:pic>
        <p:pic>
          <p:nvPicPr>
            <p:cNvPr id="8" name="Graphic 7" descr="Exclamation mark with solid fill">
              <a:extLst>
                <a:ext uri="{FF2B5EF4-FFF2-40B4-BE49-F238E27FC236}">
                  <a16:creationId xmlns:a16="http://schemas.microsoft.com/office/drawing/2014/main" id="{E2E49FE5-86B7-42C4-9E7B-CE08EF338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6956" y="5393267"/>
              <a:ext cx="457200" cy="45720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474809-0FD7-44E8-9535-D6A6AC288198}"/>
              </a:ext>
            </a:extLst>
          </p:cNvPr>
          <p:cNvGrpSpPr/>
          <p:nvPr/>
        </p:nvGrpSpPr>
        <p:grpSpPr>
          <a:xfrm>
            <a:off x="11327824" y="6033533"/>
            <a:ext cx="457200" cy="365760"/>
            <a:chOff x="3546956" y="5393267"/>
            <a:chExt cx="669064" cy="457200"/>
          </a:xfrm>
        </p:grpSpPr>
        <p:pic>
          <p:nvPicPr>
            <p:cNvPr id="11" name="Graphic 10" descr="Exclamation mark with solid fill">
              <a:extLst>
                <a:ext uri="{FF2B5EF4-FFF2-40B4-BE49-F238E27FC236}">
                  <a16:creationId xmlns:a16="http://schemas.microsoft.com/office/drawing/2014/main" id="{86168DC9-83AB-4FDE-9EFB-D1C975A96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58820" y="5393267"/>
              <a:ext cx="457200" cy="457200"/>
            </a:xfrm>
            <a:prstGeom prst="rect">
              <a:avLst/>
            </a:prstGeom>
          </p:spPr>
        </p:pic>
        <p:pic>
          <p:nvPicPr>
            <p:cNvPr id="12" name="Graphic 11" descr="Exclamation mark with solid fill">
              <a:extLst>
                <a:ext uri="{FF2B5EF4-FFF2-40B4-BE49-F238E27FC236}">
                  <a16:creationId xmlns:a16="http://schemas.microsoft.com/office/drawing/2014/main" id="{A7612FCD-96BC-43AE-BDF0-90EBF94D8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6956" y="5393267"/>
              <a:ext cx="457200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7599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693ED-A2B6-498F-9C1A-C4A2CF235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D42F4-32F1-48D9-B927-681AF38E6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Holdout method </a:t>
            </a:r>
            <a:r>
              <a:rPr lang="en-US" sz="2000" dirty="0"/>
              <a:t>is one of the best models in almost all scenarios (similar to the results of other studies)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Weighted version of Block-CV </a:t>
            </a:r>
            <a:r>
              <a:rPr lang="en-US" sz="2000" b="1" dirty="0"/>
              <a:t>is better </a:t>
            </a:r>
            <a:r>
              <a:rPr lang="en-US" sz="2000" dirty="0"/>
              <a:t>than the original (less error and lower variance)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Weighted version of Growing Window </a:t>
            </a:r>
            <a:r>
              <a:rPr lang="en-US" sz="2000" b="1" dirty="0"/>
              <a:t>is better </a:t>
            </a:r>
            <a:r>
              <a:rPr lang="en-US" sz="2000" dirty="0"/>
              <a:t>than the original (less error and lower variance)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Weighted version of Rolling Window </a:t>
            </a:r>
            <a:r>
              <a:rPr lang="en-US" sz="2000" b="1" dirty="0"/>
              <a:t>is worse </a:t>
            </a:r>
            <a:r>
              <a:rPr lang="en-US" sz="2000" dirty="0"/>
              <a:t>than the original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Markov CV </a:t>
            </a:r>
            <a:r>
              <a:rPr lang="en-US" sz="2000" b="1" dirty="0"/>
              <a:t>highly overestimates</a:t>
            </a:r>
            <a:r>
              <a:rPr lang="en-US" sz="2000" dirty="0"/>
              <a:t> the error on the </a:t>
            </a:r>
            <a:r>
              <a:rPr lang="en-US" sz="2000" b="1" dirty="0"/>
              <a:t>Decision Tree</a:t>
            </a:r>
            <a:r>
              <a:rPr lang="en-US" sz="2000" dirty="0"/>
              <a:t>, but performs </a:t>
            </a:r>
            <a:r>
              <a:rPr lang="en-US" sz="2000" b="1" dirty="0"/>
              <a:t>good on ARMA</a:t>
            </a:r>
            <a:r>
              <a:rPr lang="en-US" sz="2000" dirty="0"/>
              <a:t>. Indicates that is </a:t>
            </a:r>
            <a:r>
              <a:rPr lang="en-US" sz="2000" b="1" dirty="0"/>
              <a:t>highly sensitive to the model used</a:t>
            </a:r>
            <a:r>
              <a:rPr lang="en-US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Model that </a:t>
            </a:r>
            <a:r>
              <a:rPr lang="en-US" sz="2000" b="1" dirty="0"/>
              <a:t>train in the future</a:t>
            </a:r>
            <a:r>
              <a:rPr lang="en-US" sz="2000" dirty="0"/>
              <a:t> underestimate the error</a:t>
            </a:r>
            <a:r>
              <a:rPr lang="en-US" sz="2000" b="1" dirty="0"/>
              <a:t> (sign of leakage!)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67A4A9-980C-4866-B7C2-9208AFFE5B52}"/>
              </a:ext>
            </a:extLst>
          </p:cNvPr>
          <p:cNvSpPr txBox="1"/>
          <p:nvPr/>
        </p:nvSpPr>
        <p:spPr>
          <a:xfrm>
            <a:off x="7289800" y="6053666"/>
            <a:ext cx="425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results are nowhere in the literature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2B00F31-641F-44C4-A0BF-EF810811F371}"/>
              </a:ext>
            </a:extLst>
          </p:cNvPr>
          <p:cNvGrpSpPr/>
          <p:nvPr/>
        </p:nvGrpSpPr>
        <p:grpSpPr>
          <a:xfrm>
            <a:off x="6857426" y="6053668"/>
            <a:ext cx="457200" cy="365760"/>
            <a:chOff x="3546956" y="5393267"/>
            <a:chExt cx="669064" cy="457200"/>
          </a:xfrm>
        </p:grpSpPr>
        <p:pic>
          <p:nvPicPr>
            <p:cNvPr id="7" name="Graphic 6" descr="Exclamation mark with solid fill">
              <a:extLst>
                <a:ext uri="{FF2B5EF4-FFF2-40B4-BE49-F238E27FC236}">
                  <a16:creationId xmlns:a16="http://schemas.microsoft.com/office/drawing/2014/main" id="{0E46AC3B-243E-44E2-AC56-9CC8C17C9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58820" y="5393267"/>
              <a:ext cx="457200" cy="457200"/>
            </a:xfrm>
            <a:prstGeom prst="rect">
              <a:avLst/>
            </a:prstGeom>
          </p:spPr>
        </p:pic>
        <p:pic>
          <p:nvPicPr>
            <p:cNvPr id="8" name="Graphic 7" descr="Exclamation mark with solid fill">
              <a:extLst>
                <a:ext uri="{FF2B5EF4-FFF2-40B4-BE49-F238E27FC236}">
                  <a16:creationId xmlns:a16="http://schemas.microsoft.com/office/drawing/2014/main" id="{E2E49FE5-86B7-42C4-9E7B-CE08EF338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6956" y="5393267"/>
              <a:ext cx="457200" cy="45720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474809-0FD7-44E8-9535-D6A6AC288198}"/>
              </a:ext>
            </a:extLst>
          </p:cNvPr>
          <p:cNvGrpSpPr/>
          <p:nvPr/>
        </p:nvGrpSpPr>
        <p:grpSpPr>
          <a:xfrm>
            <a:off x="11327824" y="6033533"/>
            <a:ext cx="457200" cy="365760"/>
            <a:chOff x="3546956" y="5393267"/>
            <a:chExt cx="669064" cy="457200"/>
          </a:xfrm>
        </p:grpSpPr>
        <p:pic>
          <p:nvPicPr>
            <p:cNvPr id="11" name="Graphic 10" descr="Exclamation mark with solid fill">
              <a:extLst>
                <a:ext uri="{FF2B5EF4-FFF2-40B4-BE49-F238E27FC236}">
                  <a16:creationId xmlns:a16="http://schemas.microsoft.com/office/drawing/2014/main" id="{86168DC9-83AB-4FDE-9EFB-D1C975A96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58820" y="5393267"/>
              <a:ext cx="457200" cy="457200"/>
            </a:xfrm>
            <a:prstGeom prst="rect">
              <a:avLst/>
            </a:prstGeom>
          </p:spPr>
        </p:pic>
        <p:pic>
          <p:nvPicPr>
            <p:cNvPr id="12" name="Graphic 11" descr="Exclamation mark with solid fill">
              <a:extLst>
                <a:ext uri="{FF2B5EF4-FFF2-40B4-BE49-F238E27FC236}">
                  <a16:creationId xmlns:a16="http://schemas.microsoft.com/office/drawing/2014/main" id="{A7612FCD-96BC-43AE-BDF0-90EBF94D8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6956" y="5393267"/>
              <a:ext cx="457200" cy="4572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903543-1BED-4114-A429-4BCB0B55594F}"/>
              </a:ext>
            </a:extLst>
          </p:cNvPr>
          <p:cNvGrpSpPr/>
          <p:nvPr/>
        </p:nvGrpSpPr>
        <p:grpSpPr>
          <a:xfrm>
            <a:off x="10303359" y="2497668"/>
            <a:ext cx="457200" cy="365760"/>
            <a:chOff x="3546956" y="5393267"/>
            <a:chExt cx="669064" cy="457200"/>
          </a:xfrm>
        </p:grpSpPr>
        <p:pic>
          <p:nvPicPr>
            <p:cNvPr id="14" name="Graphic 13" descr="Exclamation mark with solid fill">
              <a:extLst>
                <a:ext uri="{FF2B5EF4-FFF2-40B4-BE49-F238E27FC236}">
                  <a16:creationId xmlns:a16="http://schemas.microsoft.com/office/drawing/2014/main" id="{9C8937E1-D593-4710-A5E8-A07644BFDB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58820" y="5393267"/>
              <a:ext cx="457200" cy="457200"/>
            </a:xfrm>
            <a:prstGeom prst="rect">
              <a:avLst/>
            </a:prstGeom>
          </p:spPr>
        </p:pic>
        <p:pic>
          <p:nvPicPr>
            <p:cNvPr id="15" name="Graphic 14" descr="Exclamation mark with solid fill">
              <a:extLst>
                <a:ext uri="{FF2B5EF4-FFF2-40B4-BE49-F238E27FC236}">
                  <a16:creationId xmlns:a16="http://schemas.microsoft.com/office/drawing/2014/main" id="{3B7FF7DF-FA16-4429-A828-6F83E9546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6956" y="5393267"/>
              <a:ext cx="457200" cy="4572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4671DF-E3E4-4BA1-BF6C-D542CD988405}"/>
              </a:ext>
            </a:extLst>
          </p:cNvPr>
          <p:cNvGrpSpPr/>
          <p:nvPr/>
        </p:nvGrpSpPr>
        <p:grpSpPr>
          <a:xfrm>
            <a:off x="11184600" y="2946402"/>
            <a:ext cx="457200" cy="365760"/>
            <a:chOff x="3546956" y="5393267"/>
            <a:chExt cx="669064" cy="457200"/>
          </a:xfrm>
        </p:grpSpPr>
        <p:pic>
          <p:nvPicPr>
            <p:cNvPr id="17" name="Graphic 16" descr="Exclamation mark with solid fill">
              <a:extLst>
                <a:ext uri="{FF2B5EF4-FFF2-40B4-BE49-F238E27FC236}">
                  <a16:creationId xmlns:a16="http://schemas.microsoft.com/office/drawing/2014/main" id="{2C9B6345-5937-446B-B00E-8424DCA92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58820" y="5393267"/>
              <a:ext cx="457200" cy="457200"/>
            </a:xfrm>
            <a:prstGeom prst="rect">
              <a:avLst/>
            </a:prstGeom>
          </p:spPr>
        </p:pic>
        <p:pic>
          <p:nvPicPr>
            <p:cNvPr id="18" name="Graphic 17" descr="Exclamation mark with solid fill">
              <a:extLst>
                <a:ext uri="{FF2B5EF4-FFF2-40B4-BE49-F238E27FC236}">
                  <a16:creationId xmlns:a16="http://schemas.microsoft.com/office/drawing/2014/main" id="{F899BDE5-EB11-4804-8A53-EAB89073B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6956" y="5393267"/>
              <a:ext cx="457200" cy="457200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7BC0366-9C02-4A20-9DBC-83700D00E700}"/>
              </a:ext>
            </a:extLst>
          </p:cNvPr>
          <p:cNvGrpSpPr/>
          <p:nvPr/>
        </p:nvGrpSpPr>
        <p:grpSpPr>
          <a:xfrm>
            <a:off x="7822626" y="3312162"/>
            <a:ext cx="457200" cy="365760"/>
            <a:chOff x="3546956" y="5393267"/>
            <a:chExt cx="669064" cy="457200"/>
          </a:xfrm>
        </p:grpSpPr>
        <p:pic>
          <p:nvPicPr>
            <p:cNvPr id="20" name="Graphic 19" descr="Exclamation mark with solid fill">
              <a:extLst>
                <a:ext uri="{FF2B5EF4-FFF2-40B4-BE49-F238E27FC236}">
                  <a16:creationId xmlns:a16="http://schemas.microsoft.com/office/drawing/2014/main" id="{8F882AF2-8FD1-4793-AAD7-6B51C9B5BC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58820" y="5393267"/>
              <a:ext cx="457200" cy="457200"/>
            </a:xfrm>
            <a:prstGeom prst="rect">
              <a:avLst/>
            </a:prstGeom>
          </p:spPr>
        </p:pic>
        <p:pic>
          <p:nvPicPr>
            <p:cNvPr id="21" name="Graphic 20" descr="Exclamation mark with solid fill">
              <a:extLst>
                <a:ext uri="{FF2B5EF4-FFF2-40B4-BE49-F238E27FC236}">
                  <a16:creationId xmlns:a16="http://schemas.microsoft.com/office/drawing/2014/main" id="{0ABFCBE0-837A-4DC8-947F-6E7707D63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6956" y="5393267"/>
              <a:ext cx="457200" cy="457200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1B3021C-62A9-4447-B84A-AA40CE657098}"/>
              </a:ext>
            </a:extLst>
          </p:cNvPr>
          <p:cNvGrpSpPr/>
          <p:nvPr/>
        </p:nvGrpSpPr>
        <p:grpSpPr>
          <a:xfrm>
            <a:off x="8804757" y="4359488"/>
            <a:ext cx="457200" cy="365760"/>
            <a:chOff x="3546956" y="5393267"/>
            <a:chExt cx="669064" cy="457200"/>
          </a:xfrm>
        </p:grpSpPr>
        <p:pic>
          <p:nvPicPr>
            <p:cNvPr id="23" name="Graphic 22" descr="Exclamation mark with solid fill">
              <a:extLst>
                <a:ext uri="{FF2B5EF4-FFF2-40B4-BE49-F238E27FC236}">
                  <a16:creationId xmlns:a16="http://schemas.microsoft.com/office/drawing/2014/main" id="{5107AE54-2EB4-4624-8DF9-0A94A70A4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58820" y="5393267"/>
              <a:ext cx="457200" cy="457200"/>
            </a:xfrm>
            <a:prstGeom prst="rect">
              <a:avLst/>
            </a:prstGeom>
          </p:spPr>
        </p:pic>
        <p:pic>
          <p:nvPicPr>
            <p:cNvPr id="24" name="Graphic 23" descr="Exclamation mark with solid fill">
              <a:extLst>
                <a:ext uri="{FF2B5EF4-FFF2-40B4-BE49-F238E27FC236}">
                  <a16:creationId xmlns:a16="http://schemas.microsoft.com/office/drawing/2014/main" id="{2F2B71CD-A358-4778-901C-1DCE7CF52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6956" y="5393267"/>
              <a:ext cx="457200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2420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CF45912-6F3B-462A-80F0-3853AC022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99032"/>
            <a:ext cx="10820193" cy="54589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5535A7-2050-475D-94CA-7B0B00D4D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Results – Decision Tree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DE5118-1D91-499C-AB3D-0091AD088762}"/>
              </a:ext>
            </a:extLst>
          </p:cNvPr>
          <p:cNvSpPr/>
          <p:nvPr/>
        </p:nvSpPr>
        <p:spPr>
          <a:xfrm>
            <a:off x="7221860" y="1739378"/>
            <a:ext cx="609600" cy="47782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732457-0EBD-457E-B416-5E05D7160ED2}"/>
              </a:ext>
            </a:extLst>
          </p:cNvPr>
          <p:cNvSpPr/>
          <p:nvPr/>
        </p:nvSpPr>
        <p:spPr>
          <a:xfrm>
            <a:off x="6379429" y="1739378"/>
            <a:ext cx="609600" cy="47782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7989</TotalTime>
  <Words>374</Words>
  <Application>Microsoft Office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Microsoft JhengHei UI</vt:lpstr>
      <vt:lpstr>Arial</vt:lpstr>
      <vt:lpstr>Calibri</vt:lpstr>
      <vt:lpstr>Calibri Light</vt:lpstr>
      <vt:lpstr>Office Theme</vt:lpstr>
      <vt:lpstr>Reunião</vt:lpstr>
      <vt:lpstr>Metodologias de avaliação em Séries Temporais </vt:lpstr>
      <vt:lpstr>Esta semana</vt:lpstr>
      <vt:lpstr>POS: Resultados</vt:lpstr>
      <vt:lpstr>Próxima semana…</vt:lpstr>
      <vt:lpstr>Results</vt:lpstr>
      <vt:lpstr>Main Results</vt:lpstr>
      <vt:lpstr>Overall Results</vt:lpstr>
      <vt:lpstr>Overall Results – Decision Tree</vt:lpstr>
      <vt:lpstr>Overall Results - ARMA</vt:lpstr>
      <vt:lpstr>Should We Train In the Future?</vt:lpstr>
      <vt:lpstr>Should We Train In Older Data?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Reunião AI4Life</dc:title>
  <dc:creator>Beatriz Lourenco</dc:creator>
  <cp:lastModifiedBy>User</cp:lastModifiedBy>
  <cp:revision>385</cp:revision>
  <dcterms:created xsi:type="dcterms:W3CDTF">2024-01-10T11:13:53Z</dcterms:created>
  <dcterms:modified xsi:type="dcterms:W3CDTF">2024-07-24T16:09:29Z</dcterms:modified>
</cp:coreProperties>
</file>