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45" r:id="rId5"/>
    <p:sldId id="362" r:id="rId6"/>
    <p:sldId id="363" r:id="rId7"/>
    <p:sldId id="359" r:id="rId8"/>
    <p:sldId id="347" r:id="rId9"/>
    <p:sldId id="348" r:id="rId10"/>
    <p:sldId id="349" r:id="rId11"/>
    <p:sldId id="350" r:id="rId12"/>
    <p:sldId id="351" r:id="rId13"/>
    <p:sldId id="346" r:id="rId14"/>
    <p:sldId id="352" r:id="rId15"/>
    <p:sldId id="353" r:id="rId16"/>
    <p:sldId id="355" r:id="rId17"/>
    <p:sldId id="262" r:id="rId18"/>
    <p:sldId id="356" r:id="rId19"/>
    <p:sldId id="357" r:id="rId20"/>
    <p:sldId id="361" r:id="rId21"/>
    <p:sldId id="316" r:id="rId22"/>
    <p:sldId id="360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45"/>
            <p14:sldId id="362"/>
            <p14:sldId id="363"/>
            <p14:sldId id="359"/>
            <p14:sldId id="347"/>
            <p14:sldId id="348"/>
            <p14:sldId id="349"/>
            <p14:sldId id="350"/>
            <p14:sldId id="351"/>
            <p14:sldId id="346"/>
            <p14:sldId id="352"/>
            <p14:sldId id="353"/>
            <p14:sldId id="355"/>
            <p14:sldId id="262"/>
            <p14:sldId id="356"/>
            <p14:sldId id="357"/>
            <p14:sldId id="361"/>
            <p14:sldId id="316"/>
            <p14:sldId id="3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27-May-24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24/05/2024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3E036-EFEB-4C11-B96C-0F70E445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262062"/>
            <a:ext cx="5553075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7755AB-FC04-4288-8FD8-1474B629B54D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Saúde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3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710C8-D852-49BB-A96A-58F93D93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62062"/>
            <a:ext cx="5524500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44A0CD-49D5-4981-90C6-60B9CCACE3A4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Transportes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0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B8061-3AAB-4DDD-8F06-E0F0997D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62062"/>
            <a:ext cx="5524500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139650-7330-42FD-BFA9-E962874F997A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Saúde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7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CE6A4-1A90-431A-8870-AF93BC1B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1262062"/>
            <a:ext cx="5886450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4BE62F-3F51-4377-A5DB-3F261A045EAB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Meteorologia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6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DC0B9-AF73-4B63-97EE-327CDC0B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185862"/>
            <a:ext cx="5524500" cy="448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68B11A-7F19-4B84-AFD4-F99FBD580CBD}"/>
              </a:ext>
            </a:extLst>
          </p:cNvPr>
          <p:cNvSpPr/>
          <p:nvPr/>
        </p:nvSpPr>
        <p:spPr>
          <a:xfrm>
            <a:off x="9982200" y="365125"/>
            <a:ext cx="1659467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Meteorologia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8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1AE3E-F1AC-4082-9F86-FCBC08E9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185862"/>
            <a:ext cx="5438775" cy="448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3C01FE-2EEC-4D3B-B430-510C4FB75C14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Ambiente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FA1AF-6E4B-43DD-A02D-56B4B6DF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262062"/>
            <a:ext cx="5400675" cy="433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A6D12-DADA-4356-B28F-04D0CC0AD2C5}"/>
              </a:ext>
            </a:extLst>
          </p:cNvPr>
          <p:cNvSpPr/>
          <p:nvPr/>
        </p:nvSpPr>
        <p:spPr>
          <a:xfrm>
            <a:off x="9169400" y="365125"/>
            <a:ext cx="2472267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Engenharia</a:t>
            </a:r>
            <a:r>
              <a:rPr lang="en-US" dirty="0">
                <a:solidFill>
                  <a:sysClr val="windowText" lastClr="000000"/>
                </a:solidFill>
              </a:rPr>
              <a:t>/</a:t>
            </a:r>
            <a:r>
              <a:rPr lang="en-US" dirty="0" err="1">
                <a:solidFill>
                  <a:sysClr val="windowText" lastClr="000000"/>
                </a:solidFill>
              </a:rPr>
              <a:t>Ciência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7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2E7951E-DB44-4609-8E94-D3475E5D9147}"/>
              </a:ext>
            </a:extLst>
          </p:cNvPr>
          <p:cNvSpPr/>
          <p:nvPr/>
        </p:nvSpPr>
        <p:spPr>
          <a:xfrm>
            <a:off x="6180592" y="3415520"/>
            <a:ext cx="4214071" cy="2246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865C6B-AC1D-41D9-8880-F2729671728E}"/>
              </a:ext>
            </a:extLst>
          </p:cNvPr>
          <p:cNvSpPr/>
          <p:nvPr/>
        </p:nvSpPr>
        <p:spPr>
          <a:xfrm>
            <a:off x="6173600" y="2632401"/>
            <a:ext cx="4214071" cy="697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0C166-9415-4F2B-897F-ADACCAF5B908}"/>
              </a:ext>
            </a:extLst>
          </p:cNvPr>
          <p:cNvSpPr/>
          <p:nvPr/>
        </p:nvSpPr>
        <p:spPr>
          <a:xfrm>
            <a:off x="1880530" y="3415520"/>
            <a:ext cx="4177719" cy="2246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65E7B-5898-4527-B574-1FC488991199}"/>
              </a:ext>
            </a:extLst>
          </p:cNvPr>
          <p:cNvSpPr/>
          <p:nvPr/>
        </p:nvSpPr>
        <p:spPr>
          <a:xfrm>
            <a:off x="1887522" y="2632401"/>
            <a:ext cx="4177719" cy="697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Relembrando</a:t>
            </a:r>
            <a:r>
              <a:rPr lang="en-US" dirty="0"/>
              <a:t>: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i="1" dirty="0"/>
              <a:t>Outputs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BE631-ED00-4334-93F4-F9DBDD35946F}"/>
              </a:ext>
            </a:extLst>
          </p:cNvPr>
          <p:cNvSpPr txBox="1"/>
          <p:nvPr/>
        </p:nvSpPr>
        <p:spPr>
          <a:xfrm>
            <a:off x="1862356" y="2665601"/>
            <a:ext cx="421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Criação</a:t>
            </a:r>
            <a:r>
              <a:rPr lang="en-US" sz="1400" dirty="0"/>
              <a:t> de </a:t>
            </a:r>
            <a:r>
              <a:rPr lang="en-US" sz="1400" b="1" dirty="0" err="1"/>
              <a:t>biblioteca</a:t>
            </a:r>
            <a:r>
              <a:rPr lang="en-US" sz="1400" b="1" dirty="0"/>
              <a:t> </a:t>
            </a:r>
            <a:r>
              <a:rPr lang="en-US" sz="1400" b="1" i="1" dirty="0"/>
              <a:t>open source </a:t>
            </a:r>
            <a:r>
              <a:rPr lang="en-US" sz="1400" dirty="0"/>
              <a:t>com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</a:t>
            </a:r>
            <a:r>
              <a:rPr lang="en-US" sz="1400" dirty="0" err="1"/>
              <a:t>implementados</a:t>
            </a:r>
            <a:r>
              <a:rPr lang="en-US" sz="1400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0864B-D235-4967-A856-7EEF24DF5A96}"/>
              </a:ext>
            </a:extLst>
          </p:cNvPr>
          <p:cNvSpPr txBox="1"/>
          <p:nvPr/>
        </p:nvSpPr>
        <p:spPr>
          <a:xfrm>
            <a:off x="6173600" y="2665601"/>
            <a:ext cx="421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Comparação</a:t>
            </a:r>
            <a:r>
              <a:rPr lang="en-US" sz="1400" dirty="0"/>
              <a:t> entre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validação</a:t>
            </a:r>
            <a:r>
              <a:rPr lang="en-US" sz="1400" b="1" dirty="0"/>
              <a:t> </a:t>
            </a:r>
            <a:r>
              <a:rPr lang="en-US" sz="1400" dirty="0"/>
              <a:t>para </a:t>
            </a:r>
            <a:r>
              <a:rPr lang="en-US" sz="1400" dirty="0" err="1"/>
              <a:t>séries</a:t>
            </a:r>
            <a:r>
              <a:rPr lang="en-US" sz="1400" dirty="0"/>
              <a:t> </a:t>
            </a:r>
            <a:r>
              <a:rPr lang="en-US" sz="1400" dirty="0" err="1"/>
              <a:t>temporais</a:t>
            </a:r>
            <a:r>
              <a:rPr lang="en-US" sz="1400" dirty="0"/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F3B2-D2CD-45F2-A1F9-6FA5E801D69F}"/>
              </a:ext>
            </a:extLst>
          </p:cNvPr>
          <p:cNvSpPr txBox="1"/>
          <p:nvPr/>
        </p:nvSpPr>
        <p:spPr>
          <a:xfrm>
            <a:off x="1851170" y="3421151"/>
            <a:ext cx="4214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b="1" dirty="0"/>
              <a:t>13 a 15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validação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Geração</a:t>
            </a:r>
            <a:r>
              <a:rPr lang="en-US" sz="1400" dirty="0"/>
              <a:t> de </a:t>
            </a:r>
            <a:r>
              <a:rPr lang="en-US" sz="1400" b="1" dirty="0"/>
              <a:t>dados </a:t>
            </a:r>
            <a:r>
              <a:rPr lang="en-US" sz="1400" b="1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b="1" dirty="0" err="1"/>
              <a:t>medidas</a:t>
            </a:r>
            <a:r>
              <a:rPr lang="en-US" sz="1400" b="1" dirty="0"/>
              <a:t> de </a:t>
            </a:r>
            <a:r>
              <a:rPr lang="en-US" sz="1400" b="1" dirty="0" err="1"/>
              <a:t>comparação</a:t>
            </a:r>
            <a:r>
              <a:rPr lang="en-US" sz="1400" b="1" dirty="0"/>
              <a:t> de </a:t>
            </a:r>
            <a:r>
              <a:rPr lang="en-US" sz="1400" b="1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Publicação</a:t>
            </a:r>
            <a:r>
              <a:rPr lang="en-US" sz="1400" b="1" dirty="0"/>
              <a:t> da </a:t>
            </a:r>
            <a:r>
              <a:rPr lang="en-US" sz="1400" b="1" i="1" dirty="0"/>
              <a:t>package</a:t>
            </a:r>
            <a:r>
              <a:rPr lang="en-US" sz="1400" b="1" dirty="0"/>
              <a:t> </a:t>
            </a:r>
            <a:r>
              <a:rPr lang="en-US" sz="1400" dirty="0"/>
              <a:t>no </a:t>
            </a:r>
            <a:r>
              <a:rPr lang="en-US" sz="1400" dirty="0" err="1"/>
              <a:t>PyPI</a:t>
            </a:r>
            <a:r>
              <a:rPr lang="en-US" sz="1400" dirty="0"/>
              <a:t> (e </a:t>
            </a:r>
            <a:r>
              <a:rPr lang="en-US" sz="1400" dirty="0" err="1"/>
              <a:t>possivelmente</a:t>
            </a:r>
            <a:r>
              <a:rPr lang="en-US" sz="1400" dirty="0"/>
              <a:t> no </a:t>
            </a:r>
            <a:r>
              <a:rPr lang="en-US" sz="1400" dirty="0" err="1"/>
              <a:t>conda</a:t>
            </a:r>
            <a:r>
              <a:rPr lang="en-US" sz="1400" dirty="0"/>
              <a:t>-forge);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Documentação</a:t>
            </a:r>
            <a:r>
              <a:rPr lang="en-US" sz="1400" dirty="0"/>
              <a:t> </a:t>
            </a:r>
            <a:r>
              <a:rPr lang="en-US" sz="1400" dirty="0" err="1"/>
              <a:t>acessível</a:t>
            </a:r>
            <a:r>
              <a:rPr lang="en-US" sz="1400" dirty="0"/>
              <a:t> </a:t>
            </a:r>
            <a:r>
              <a:rPr lang="en-US" sz="1400" dirty="0" err="1"/>
              <a:t>publicamente</a:t>
            </a:r>
            <a:r>
              <a:rPr lang="en-US" sz="1400" dirty="0"/>
              <a:t> (com </a:t>
            </a:r>
            <a:r>
              <a:rPr lang="en-US" sz="1400" dirty="0" err="1"/>
              <a:t>exemplos</a:t>
            </a:r>
            <a:r>
              <a:rPr lang="en-US" sz="1400" dirty="0"/>
              <a:t>, etc.).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A05FF-AA5C-4A52-AEC0-4AD16C282053}"/>
              </a:ext>
            </a:extLst>
          </p:cNvPr>
          <p:cNvSpPr/>
          <p:nvPr/>
        </p:nvSpPr>
        <p:spPr>
          <a:xfrm>
            <a:off x="808838" y="2632401"/>
            <a:ext cx="981511" cy="697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5BC5D-B966-4899-9484-B827696AAD78}"/>
              </a:ext>
            </a:extLst>
          </p:cNvPr>
          <p:cNvSpPr txBox="1"/>
          <p:nvPr/>
        </p:nvSpPr>
        <p:spPr>
          <a:xfrm>
            <a:off x="6173600" y="3421151"/>
            <a:ext cx="4214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modelos</a:t>
            </a:r>
            <a:r>
              <a:rPr lang="en-US" sz="1400" dirty="0"/>
              <a:t>: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r>
              <a:rPr lang="en-US" sz="1400" dirty="0"/>
              <a:t> de ML (Random Forest), DL (LSTM) and </a:t>
            </a:r>
            <a:r>
              <a:rPr lang="en-US" sz="1400" dirty="0" err="1"/>
              <a:t>clássicos</a:t>
            </a:r>
            <a:r>
              <a:rPr lang="en-US" sz="1400" dirty="0"/>
              <a:t> (ARIMA);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dados</a:t>
            </a:r>
            <a:r>
              <a:rPr lang="en-US" sz="1400" dirty="0"/>
              <a:t>: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reais (de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áreas</a:t>
            </a:r>
            <a:r>
              <a:rPr lang="en-US" sz="1400" dirty="0"/>
              <a:t>),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 </a:t>
            </a:r>
            <a:r>
              <a:rPr lang="en-US" sz="1400" b="1" dirty="0" err="1"/>
              <a:t>metodologia</a:t>
            </a:r>
            <a:r>
              <a:rPr lang="en-US" sz="1400" dirty="0"/>
              <a:t>: </a:t>
            </a:r>
            <a:r>
              <a:rPr lang="en-US" sz="1400" dirty="0" err="1"/>
              <a:t>Exclusão</a:t>
            </a:r>
            <a:r>
              <a:rPr lang="en-US" sz="1400" dirty="0"/>
              <a:t> do Friedman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das </a:t>
            </a:r>
            <a:r>
              <a:rPr lang="en-US" sz="1400" b="1" dirty="0" err="1"/>
              <a:t>experiências</a:t>
            </a:r>
            <a:r>
              <a:rPr lang="en-US" sz="1400" dirty="0"/>
              <a:t>: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experiências</a:t>
            </a:r>
            <a:r>
              <a:rPr lang="en-US" sz="1400" dirty="0"/>
              <a:t>, tanto a </a:t>
            </a:r>
            <a:r>
              <a:rPr lang="en-US" sz="1400" dirty="0" err="1"/>
              <a:t>nível</a:t>
            </a:r>
            <a:r>
              <a:rPr lang="en-US" sz="1400" dirty="0"/>
              <a:t> dos dados </a:t>
            </a:r>
            <a:r>
              <a:rPr lang="en-US" sz="1400" dirty="0" err="1"/>
              <a:t>como</a:t>
            </a:r>
            <a:r>
              <a:rPr lang="en-US" sz="1400" dirty="0"/>
              <a:t> a </a:t>
            </a:r>
            <a:r>
              <a:rPr lang="en-US" sz="1400" dirty="0" err="1"/>
              <a:t>nível</a:t>
            </a:r>
            <a:r>
              <a:rPr lang="en-US" sz="1400" dirty="0"/>
              <a:t> dos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métodos</a:t>
            </a:r>
            <a:r>
              <a:rPr lang="en-US" sz="1400" dirty="0"/>
              <a:t>: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e </a:t>
            </a:r>
            <a:r>
              <a:rPr lang="en-US" sz="1400" dirty="0" err="1"/>
              <a:t>proposta</a:t>
            </a:r>
            <a:r>
              <a:rPr lang="en-US" sz="1400" dirty="0"/>
              <a:t> de </a:t>
            </a:r>
            <a:r>
              <a:rPr lang="en-US" sz="1400" dirty="0" err="1"/>
              <a:t>novos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  <a:endParaRPr lang="en-US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A37AA4-7A85-4046-A1EF-DD8B31336C6A}"/>
              </a:ext>
            </a:extLst>
          </p:cNvPr>
          <p:cNvSpPr/>
          <p:nvPr/>
        </p:nvSpPr>
        <p:spPr>
          <a:xfrm>
            <a:off x="808838" y="3421151"/>
            <a:ext cx="98151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Funcionalidades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E99D-4F4E-45B8-BAF6-87A0D3516B79}"/>
              </a:ext>
            </a:extLst>
          </p:cNvPr>
          <p:cNvSpPr/>
          <p:nvPr/>
        </p:nvSpPr>
        <p:spPr>
          <a:xfrm>
            <a:off x="6173600" y="2119799"/>
            <a:ext cx="4214072" cy="405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CA653-FA3C-4810-9224-D03B5D8FFC6D}"/>
              </a:ext>
            </a:extLst>
          </p:cNvPr>
          <p:cNvSpPr/>
          <p:nvPr/>
        </p:nvSpPr>
        <p:spPr>
          <a:xfrm>
            <a:off x="1862357" y="2122848"/>
            <a:ext cx="4204126" cy="405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6EEBB-7566-4460-A00A-3CDCE59646BD}"/>
              </a:ext>
            </a:extLst>
          </p:cNvPr>
          <p:cNvSpPr txBox="1"/>
          <p:nvPr/>
        </p:nvSpPr>
        <p:spPr>
          <a:xfrm>
            <a:off x="3043027" y="2171413"/>
            <a:ext cx="185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Package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28DB9-CB40-4D20-A0D6-F41746497459}"/>
              </a:ext>
            </a:extLst>
          </p:cNvPr>
          <p:cNvSpPr txBox="1"/>
          <p:nvPr/>
        </p:nvSpPr>
        <p:spPr>
          <a:xfrm>
            <a:off x="7896013" y="2170077"/>
            <a:ext cx="76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92330-3DAA-4D93-B3D9-0EB1611C1F13}"/>
              </a:ext>
            </a:extLst>
          </p:cNvPr>
          <p:cNvSpPr/>
          <p:nvPr/>
        </p:nvSpPr>
        <p:spPr>
          <a:xfrm>
            <a:off x="10484845" y="2632401"/>
            <a:ext cx="981511" cy="697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E1C68E-04BC-4AD1-BDFE-E2A53A2F4070}"/>
              </a:ext>
            </a:extLst>
          </p:cNvPr>
          <p:cNvSpPr/>
          <p:nvPr/>
        </p:nvSpPr>
        <p:spPr>
          <a:xfrm>
            <a:off x="10509313" y="3421151"/>
            <a:ext cx="98151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Melhorias</a:t>
            </a:r>
            <a:r>
              <a:rPr 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face à </a:t>
            </a:r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Literatura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A513A-43EB-4E05-A9C4-38AEC386DCEE}"/>
              </a:ext>
            </a:extLst>
          </p:cNvPr>
          <p:cNvSpPr/>
          <p:nvPr/>
        </p:nvSpPr>
        <p:spPr>
          <a:xfrm>
            <a:off x="6162415" y="2632401"/>
            <a:ext cx="5328410" cy="735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3FF5DB9E-25AF-4F52-92B5-A596F068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507" y="2793660"/>
            <a:ext cx="465667" cy="465667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BBD28BED-4922-4677-AF5A-7C39240C1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761" y="3669180"/>
            <a:ext cx="465667" cy="465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D4388-8816-43E3-B90A-A137C2D35718}"/>
              </a:ext>
            </a:extLst>
          </p:cNvPr>
          <p:cNvSpPr txBox="1"/>
          <p:nvPr/>
        </p:nvSpPr>
        <p:spPr>
          <a:xfrm>
            <a:off x="10655724" y="2236692"/>
            <a:ext cx="69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Next!</a:t>
            </a:r>
          </a:p>
        </p:txBody>
      </p:sp>
    </p:spTree>
    <p:extLst>
      <p:ext uri="{BB962C8B-B14F-4D97-AF65-F5344CB8AC3E}">
        <p14:creationId xmlns:p14="http://schemas.microsoft.com/office/powerpoint/2010/main" val="36965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BBD39-19FB-41AE-828D-36FE7808D41F}"/>
              </a:ext>
            </a:extLst>
          </p:cNvPr>
          <p:cNvSpPr txBox="1"/>
          <p:nvPr/>
        </p:nvSpPr>
        <p:spPr>
          <a:xfrm>
            <a:off x="92018" y="2563874"/>
            <a:ext cx="623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Dados </a:t>
            </a:r>
          </a:p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Reais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52A0C-A919-4B4A-B428-30987D62541A}"/>
              </a:ext>
            </a:extLst>
          </p:cNvPr>
          <p:cNvSpPr txBox="1"/>
          <p:nvPr/>
        </p:nvSpPr>
        <p:spPr>
          <a:xfrm>
            <a:off x="1098105" y="2648513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Processamento</a:t>
            </a:r>
            <a:endParaRPr lang="en-US" sz="11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1E706-E908-4A4A-A9AC-12F9AA5EB0F6}"/>
              </a:ext>
            </a:extLst>
          </p:cNvPr>
          <p:cNvSpPr txBox="1"/>
          <p:nvPr/>
        </p:nvSpPr>
        <p:spPr>
          <a:xfrm>
            <a:off x="92018" y="3911768"/>
            <a:ext cx="889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Dados </a:t>
            </a:r>
          </a:p>
          <a:p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Sintéticos</a:t>
            </a:r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02817-2835-4FD3-BDF9-B08D0616152A}"/>
              </a:ext>
            </a:extLst>
          </p:cNvPr>
          <p:cNvSpPr txBox="1"/>
          <p:nvPr/>
        </p:nvSpPr>
        <p:spPr>
          <a:xfrm>
            <a:off x="1228315" y="3996407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Montecarlo</a:t>
            </a:r>
            <a:endParaRPr lang="en-US" sz="1100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7AFEA68-26D6-45B9-92F1-804B4E181E43}"/>
              </a:ext>
            </a:extLst>
          </p:cNvPr>
          <p:cNvSpPr/>
          <p:nvPr/>
        </p:nvSpPr>
        <p:spPr>
          <a:xfrm>
            <a:off x="1388529" y="3140276"/>
            <a:ext cx="626534" cy="56726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A23A02-4574-4352-9679-51F6684FBA28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715794" y="2779318"/>
            <a:ext cx="38231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35458-4BCA-40BE-AEE3-99C2733D704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81402" y="4127212"/>
            <a:ext cx="24691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68961-346A-4A30-A122-AA8CB163B7BF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1701796" y="2910123"/>
            <a:ext cx="0" cy="2301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41005-81B2-460A-B715-B523513FCB18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H="1" flipV="1">
            <a:off x="1701796" y="3707542"/>
            <a:ext cx="4375" cy="28886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ED3A1F-6AE0-4BF3-A74E-EAF67B830658}"/>
              </a:ext>
            </a:extLst>
          </p:cNvPr>
          <p:cNvSpPr txBox="1"/>
          <p:nvPr/>
        </p:nvSpPr>
        <p:spPr>
          <a:xfrm>
            <a:off x="2722580" y="3225212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Splitting </a:t>
            </a:r>
          </a:p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Train/Test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1C76FCB-C073-4B47-9016-2B5816C44884}"/>
              </a:ext>
            </a:extLst>
          </p:cNvPr>
          <p:cNvSpPr/>
          <p:nvPr/>
        </p:nvSpPr>
        <p:spPr>
          <a:xfrm>
            <a:off x="2842468" y="3741623"/>
            <a:ext cx="261341" cy="304779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97808F1E-9827-4431-B0A4-0746F01E11E3}"/>
              </a:ext>
            </a:extLst>
          </p:cNvPr>
          <p:cNvSpPr/>
          <p:nvPr/>
        </p:nvSpPr>
        <p:spPr>
          <a:xfrm>
            <a:off x="5104734" y="2818732"/>
            <a:ext cx="238372" cy="20453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18850-59BE-4A67-ACFF-44FABBBD77B5}"/>
              </a:ext>
            </a:extLst>
          </p:cNvPr>
          <p:cNvSpPr txBox="1"/>
          <p:nvPr/>
        </p:nvSpPr>
        <p:spPr>
          <a:xfrm>
            <a:off x="3984115" y="3265989"/>
            <a:ext cx="1024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Shaping for Modeling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ECC31A-C276-4EB5-852A-A9432698DBC7}"/>
              </a:ext>
            </a:extLst>
          </p:cNvPr>
          <p:cNvCxnSpPr>
            <a:cxnSpLocks/>
            <a:stCxn id="5" idx="4"/>
            <a:endCxn id="27" idx="1"/>
          </p:cNvCxnSpPr>
          <p:nvPr/>
        </p:nvCxnSpPr>
        <p:spPr>
          <a:xfrm>
            <a:off x="2015063" y="3423909"/>
            <a:ext cx="707517" cy="167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8BC9C2-AEB3-4BF8-A990-45E0DCAE03E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580960" y="3481433"/>
            <a:ext cx="40315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9D1A5E7-1C2F-4CF5-AC27-21277D6D606D}"/>
              </a:ext>
            </a:extLst>
          </p:cNvPr>
          <p:cNvGrpSpPr/>
          <p:nvPr/>
        </p:nvGrpSpPr>
        <p:grpSpPr>
          <a:xfrm>
            <a:off x="5985932" y="2125133"/>
            <a:ext cx="2472267" cy="550333"/>
            <a:chOff x="7619999" y="1625600"/>
            <a:chExt cx="2472267" cy="55033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A922306-6370-4E7D-9008-AFDC653564AA}"/>
                </a:ext>
              </a:extLst>
            </p:cNvPr>
            <p:cNvSpPr/>
            <p:nvPr/>
          </p:nvSpPr>
          <p:spPr>
            <a:xfrm>
              <a:off x="7619999" y="1625600"/>
              <a:ext cx="2472267" cy="5503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A31F2-42B8-4517-BE52-F392B47D6037}"/>
                </a:ext>
              </a:extLst>
            </p:cNvPr>
            <p:cNvSpPr txBox="1"/>
            <p:nvPr/>
          </p:nvSpPr>
          <p:spPr>
            <a:xfrm>
              <a:off x="7797800" y="1755509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Train Model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22ABB7-B477-475D-BE05-BFCB274E6BDD}"/>
                </a:ext>
              </a:extLst>
            </p:cNvPr>
            <p:cNvSpPr txBox="1"/>
            <p:nvPr/>
          </p:nvSpPr>
          <p:spPr>
            <a:xfrm>
              <a:off x="9135534" y="1755509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Evaluate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C53367-1A0C-4B19-89E3-45EBCFD6CB29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8782365" y="1886314"/>
              <a:ext cx="35316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AF4607-F3BB-4DE4-ABF2-29A0ED40E2F3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5008580" y="2400300"/>
            <a:ext cx="977352" cy="10811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3209465-71F0-4438-AFE5-36F82FFCD5C8}"/>
              </a:ext>
            </a:extLst>
          </p:cNvPr>
          <p:cNvGrpSpPr/>
          <p:nvPr/>
        </p:nvGrpSpPr>
        <p:grpSpPr>
          <a:xfrm>
            <a:off x="7114677" y="4260328"/>
            <a:ext cx="2472267" cy="550333"/>
            <a:chOff x="8748744" y="3760795"/>
            <a:chExt cx="2472267" cy="55033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0C9B72-05D2-4B28-9673-91CB4480A03C}"/>
                </a:ext>
              </a:extLst>
            </p:cNvPr>
            <p:cNvSpPr/>
            <p:nvPr/>
          </p:nvSpPr>
          <p:spPr>
            <a:xfrm>
              <a:off x="8748744" y="3760795"/>
              <a:ext cx="2472267" cy="5503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7455D8-B5FF-47FC-A91B-FC15CD60D952}"/>
                </a:ext>
              </a:extLst>
            </p:cNvPr>
            <p:cNvSpPr txBox="1"/>
            <p:nvPr/>
          </p:nvSpPr>
          <p:spPr>
            <a:xfrm>
              <a:off x="8926545" y="3890704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Train Model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92A42F-084A-43CC-8FB0-626DEBDF7711}"/>
                </a:ext>
              </a:extLst>
            </p:cNvPr>
            <p:cNvSpPr txBox="1"/>
            <p:nvPr/>
          </p:nvSpPr>
          <p:spPr>
            <a:xfrm>
              <a:off x="10264279" y="3890704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Himalaya" panose="01010100010101010101" pitchFamily="2" charset="0"/>
                </a:rPr>
                <a:t>Evaluate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E217C7-6B45-488C-9033-B3D76732C9BD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>
            <a:xfrm>
              <a:off x="9911110" y="4021509"/>
              <a:ext cx="35316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A27535-421E-4E5B-8F4E-672AFBBB9FF0}"/>
              </a:ext>
            </a:extLst>
          </p:cNvPr>
          <p:cNvCxnSpPr>
            <a:cxnSpLocks/>
            <a:stCxn id="30" idx="3"/>
            <a:endCxn id="65" idx="1"/>
          </p:cNvCxnSpPr>
          <p:nvPr/>
        </p:nvCxnSpPr>
        <p:spPr>
          <a:xfrm>
            <a:off x="5008580" y="3481433"/>
            <a:ext cx="675120" cy="103960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7027874-F2D2-42DC-8D4E-667FF9ACF1D2}"/>
              </a:ext>
            </a:extLst>
          </p:cNvPr>
          <p:cNvSpPr txBox="1"/>
          <p:nvPr/>
        </p:nvSpPr>
        <p:spPr>
          <a:xfrm>
            <a:off x="5683700" y="4136321"/>
            <a:ext cx="1024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Validation Method with</a:t>
            </a:r>
          </a:p>
          <a:p>
            <a:pPr algn="ctr"/>
            <a:r>
              <a:rPr lang="en-US" sz="1100" b="1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TimeCaVe</a:t>
            </a:r>
            <a:endParaRPr 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116B40-1A64-47AA-A8EA-6AF2622F6F58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>
            <a:off x="6708165" y="4521042"/>
            <a:ext cx="406512" cy="144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ylinder 70">
            <a:extLst>
              <a:ext uri="{FF2B5EF4-FFF2-40B4-BE49-F238E27FC236}">
                <a16:creationId xmlns:a16="http://schemas.microsoft.com/office/drawing/2014/main" id="{C7184A50-A8B8-4FED-8466-C8CCA903AB5A}"/>
              </a:ext>
            </a:extLst>
          </p:cNvPr>
          <p:cNvSpPr/>
          <p:nvPr/>
        </p:nvSpPr>
        <p:spPr>
          <a:xfrm>
            <a:off x="3174114" y="3841865"/>
            <a:ext cx="238372" cy="20453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0A9732E1-B1E6-4A18-A755-8BEEE17394BA}"/>
              </a:ext>
            </a:extLst>
          </p:cNvPr>
          <p:cNvSpPr/>
          <p:nvPr/>
        </p:nvSpPr>
        <p:spPr>
          <a:xfrm>
            <a:off x="5093250" y="4080088"/>
            <a:ext cx="261341" cy="304779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</a:t>
            </a:r>
          </a:p>
        </p:txBody>
      </p:sp>
      <p:pic>
        <p:nvPicPr>
          <p:cNvPr id="1026" name="Picture 2" descr="Cave Generic Flat icon">
            <a:extLst>
              <a:ext uri="{FF2B5EF4-FFF2-40B4-BE49-F238E27FC236}">
                <a16:creationId xmlns:a16="http://schemas.microsoft.com/office/drawing/2014/main" id="{2B241EA6-D49D-4F59-839E-C6E13693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9" y="4564969"/>
            <a:ext cx="334918" cy="3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1B5751D-6B60-454D-ABBE-EB0220685501}"/>
              </a:ext>
            </a:extLst>
          </p:cNvPr>
          <p:cNvSpPr txBox="1"/>
          <p:nvPr/>
        </p:nvSpPr>
        <p:spPr>
          <a:xfrm>
            <a:off x="8379341" y="4014674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x(Nb. Iterations)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FFE50AB-9DB2-4855-BE31-1FCB5D6538BE}"/>
              </a:ext>
            </a:extLst>
          </p:cNvPr>
          <p:cNvCxnSpPr>
            <a:cxnSpLocks/>
            <a:stCxn id="41" idx="3"/>
            <a:endCxn id="123" idx="0"/>
          </p:cNvCxnSpPr>
          <p:nvPr/>
        </p:nvCxnSpPr>
        <p:spPr>
          <a:xfrm>
            <a:off x="8458199" y="2400300"/>
            <a:ext cx="1443569" cy="8029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7059EE-0F7E-453F-805E-7CFB8DC2B49F}"/>
              </a:ext>
            </a:extLst>
          </p:cNvPr>
          <p:cNvCxnSpPr>
            <a:cxnSpLocks/>
            <a:stCxn id="56" idx="3"/>
            <a:endCxn id="123" idx="2"/>
          </p:cNvCxnSpPr>
          <p:nvPr/>
        </p:nvCxnSpPr>
        <p:spPr>
          <a:xfrm flipV="1">
            <a:off x="9586944" y="3464828"/>
            <a:ext cx="314824" cy="10706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3A26522-D0F7-4EDA-BB66-1A0D44824C50}"/>
              </a:ext>
            </a:extLst>
          </p:cNvPr>
          <p:cNvSpPr txBox="1"/>
          <p:nvPr/>
        </p:nvSpPr>
        <p:spPr>
          <a:xfrm>
            <a:off x="9389535" y="3203218"/>
            <a:ext cx="1024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Comparison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2992F07-581A-476C-9ABD-D2606209275E}"/>
              </a:ext>
            </a:extLst>
          </p:cNvPr>
          <p:cNvSpPr txBox="1"/>
          <p:nvPr/>
        </p:nvSpPr>
        <p:spPr>
          <a:xfrm>
            <a:off x="10611409" y="3118579"/>
            <a:ext cx="136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Best Validation Method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92CF356-675A-4CD2-B3B4-5493FCA29B98}"/>
              </a:ext>
            </a:extLst>
          </p:cNvPr>
          <p:cNvCxnSpPr>
            <a:cxnSpLocks/>
            <a:stCxn id="123" idx="3"/>
            <a:endCxn id="127" idx="1"/>
          </p:cNvCxnSpPr>
          <p:nvPr/>
        </p:nvCxnSpPr>
        <p:spPr>
          <a:xfrm>
            <a:off x="10414000" y="3334023"/>
            <a:ext cx="19740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57B6B3E0-16F0-4A1C-802B-AC0CF2E502AB}"/>
              </a:ext>
            </a:extLst>
          </p:cNvPr>
          <p:cNvSpPr/>
          <p:nvPr/>
        </p:nvSpPr>
        <p:spPr>
          <a:xfrm>
            <a:off x="8454841" y="1752863"/>
            <a:ext cx="461435" cy="4152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0C92BFB-5C91-4D97-A4D6-6640CA863EAC}"/>
              </a:ext>
            </a:extLst>
          </p:cNvPr>
          <p:cNvSpPr/>
          <p:nvPr/>
        </p:nvSpPr>
        <p:spPr>
          <a:xfrm>
            <a:off x="9587747" y="4722045"/>
            <a:ext cx="461435" cy="4152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C1A373E-3ECB-49A0-8B85-83618DB0BF59}"/>
              </a:ext>
            </a:extLst>
          </p:cNvPr>
          <p:cNvSpPr/>
          <p:nvPr/>
        </p:nvSpPr>
        <p:spPr>
          <a:xfrm>
            <a:off x="5933015" y="4953331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884F4E6-571C-4FBD-8DA1-6D8E3330E655}"/>
              </a:ext>
            </a:extLst>
          </p:cNvPr>
          <p:cNvSpPr/>
          <p:nvPr/>
        </p:nvSpPr>
        <p:spPr>
          <a:xfrm>
            <a:off x="6473055" y="4964143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B7C686-D4E6-425C-A46E-F900E4FAC07E}"/>
              </a:ext>
            </a:extLst>
          </p:cNvPr>
          <p:cNvSpPr/>
          <p:nvPr/>
        </p:nvSpPr>
        <p:spPr>
          <a:xfrm>
            <a:off x="6991347" y="4950270"/>
            <a:ext cx="461435" cy="4152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S3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CD8CC76-BD99-418E-B3B8-47B1851FF498}"/>
              </a:ext>
            </a:extLst>
          </p:cNvPr>
          <p:cNvSpPr txBox="1"/>
          <p:nvPr/>
        </p:nvSpPr>
        <p:spPr>
          <a:xfrm>
            <a:off x="544575" y="6265333"/>
            <a:ext cx="4560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*From the literature (not including our new synthetic data). </a:t>
            </a:r>
          </a:p>
        </p:txBody>
      </p:sp>
    </p:spTree>
    <p:extLst>
      <p:ext uri="{BB962C8B-B14F-4D97-AF65-F5344CB8AC3E}">
        <p14:creationId xmlns:p14="http://schemas.microsoft.com/office/powerpoint/2010/main" val="26491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D2F1619-91E8-4B76-8399-AEE2F0A7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16540"/>
              </p:ext>
            </p:extLst>
          </p:nvPr>
        </p:nvGraphicFramePr>
        <p:xfrm>
          <a:off x="914401" y="1921933"/>
          <a:ext cx="243839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Table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Validation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3371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Iteration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95088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A83C373E-C1FE-43B6-8FDE-3007E9F5F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62552"/>
              </p:ext>
            </p:extLst>
          </p:nvPr>
        </p:nvGraphicFramePr>
        <p:xfrm>
          <a:off x="4538134" y="1390439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1901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Table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5676A96A-D44E-4174-ADDF-11B210C91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29561"/>
              </p:ext>
            </p:extLst>
          </p:nvPr>
        </p:nvGraphicFramePr>
        <p:xfrm>
          <a:off x="7945967" y="1821074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312572F0-1CB5-476A-BA92-19054B736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20110"/>
              </p:ext>
            </p:extLst>
          </p:nvPr>
        </p:nvGraphicFramePr>
        <p:xfrm>
          <a:off x="4343400" y="4352607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40F9AA95-214C-4506-B5D0-9ABC7646E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77429"/>
              </p:ext>
            </p:extLst>
          </p:nvPr>
        </p:nvGraphicFramePr>
        <p:xfrm>
          <a:off x="8119535" y="4352607"/>
          <a:ext cx="2438399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2971190956"/>
                    </a:ext>
                  </a:extLst>
                </a:gridCol>
              </a:tblGrid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27287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71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122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85552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9505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4714"/>
                  </a:ext>
                </a:extLst>
              </a:tr>
              <a:tr h="2487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ysClr val="windowText" lastClr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StatisticMetricN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9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8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Methodology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7B6B3E0-16F0-4A1C-802B-AC0CF2E502AB}"/>
              </a:ext>
            </a:extLst>
          </p:cNvPr>
          <p:cNvSpPr/>
          <p:nvPr/>
        </p:nvSpPr>
        <p:spPr>
          <a:xfrm>
            <a:off x="4111441" y="2742552"/>
            <a:ext cx="773826" cy="7033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0C92BFB-5C91-4D97-A4D6-6640CA863EAC}"/>
              </a:ext>
            </a:extLst>
          </p:cNvPr>
          <p:cNvSpPr/>
          <p:nvPr/>
        </p:nvSpPr>
        <p:spPr>
          <a:xfrm>
            <a:off x="3724528" y="3730601"/>
            <a:ext cx="773826" cy="7033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C1A373E-3ECB-49A0-8B85-83618DB0BF59}"/>
              </a:ext>
            </a:extLst>
          </p:cNvPr>
          <p:cNvSpPr/>
          <p:nvPr/>
        </p:nvSpPr>
        <p:spPr>
          <a:xfrm>
            <a:off x="2189508" y="3730602"/>
            <a:ext cx="773826" cy="7033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884F4E6-571C-4FBD-8DA1-6D8E3330E655}"/>
              </a:ext>
            </a:extLst>
          </p:cNvPr>
          <p:cNvSpPr/>
          <p:nvPr/>
        </p:nvSpPr>
        <p:spPr>
          <a:xfrm>
            <a:off x="2963334" y="2122873"/>
            <a:ext cx="773826" cy="7033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7B7C686-D4E6-425C-A46E-F900E4FAC07E}"/>
              </a:ext>
            </a:extLst>
          </p:cNvPr>
          <p:cNvSpPr/>
          <p:nvPr/>
        </p:nvSpPr>
        <p:spPr>
          <a:xfrm>
            <a:off x="2029881" y="2710611"/>
            <a:ext cx="773826" cy="7033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S3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007ED4-CF8A-4982-861E-0F508100B0F4}"/>
              </a:ext>
            </a:extLst>
          </p:cNvPr>
          <p:cNvSpPr/>
          <p:nvPr/>
        </p:nvSpPr>
        <p:spPr>
          <a:xfrm rot="16200000">
            <a:off x="5820199" y="2883539"/>
            <a:ext cx="534677" cy="1083731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19F54-7949-49F0-997D-DDB8347548BC}"/>
              </a:ext>
            </a:extLst>
          </p:cNvPr>
          <p:cNvSpPr txBox="1"/>
          <p:nvPr/>
        </p:nvSpPr>
        <p:spPr>
          <a:xfrm>
            <a:off x="7425267" y="3229326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45687-2EBA-4CC6-BED3-CBCD248B302C}"/>
              </a:ext>
            </a:extLst>
          </p:cNvPr>
          <p:cNvSpPr txBox="1"/>
          <p:nvPr/>
        </p:nvSpPr>
        <p:spPr>
          <a:xfrm>
            <a:off x="4885267" y="389762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(already being developed)</a:t>
            </a:r>
          </a:p>
        </p:txBody>
      </p:sp>
    </p:spTree>
    <p:extLst>
      <p:ext uri="{BB962C8B-B14F-4D97-AF65-F5344CB8AC3E}">
        <p14:creationId xmlns:p14="http://schemas.microsoft.com/office/powerpoint/2010/main" val="37487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34" grpId="0" animBg="1"/>
      <p:bldP spid="135" grpId="0" animBg="1"/>
      <p:bldP spid="136" grpId="0" animBg="1"/>
      <p:bldP spid="137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: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computacional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Existe</a:t>
            </a:r>
            <a:r>
              <a:rPr lang="en-US" sz="2000" dirty="0"/>
              <a:t> </a:t>
            </a:r>
            <a:r>
              <a:rPr lang="en-US" sz="2000" dirty="0" err="1"/>
              <a:t>alguma</a:t>
            </a:r>
            <a:r>
              <a:rPr lang="en-US" sz="2000" dirty="0"/>
              <a:t> </a:t>
            </a:r>
            <a:r>
              <a:rPr lang="en-US" sz="2000" dirty="0" err="1"/>
              <a:t>conferência</a:t>
            </a:r>
            <a:r>
              <a:rPr lang="en-US" sz="2000" dirty="0"/>
              <a:t> que </a:t>
            </a:r>
            <a:r>
              <a:rPr lang="en-US" sz="2000" dirty="0" err="1"/>
              <a:t>fizesse</a:t>
            </a:r>
            <a:r>
              <a:rPr lang="en-US" sz="2000" dirty="0"/>
              <a:t> </a:t>
            </a:r>
            <a:r>
              <a:rPr lang="en-US" sz="2000" dirty="0" err="1"/>
              <a:t>sentido</a:t>
            </a:r>
            <a:r>
              <a:rPr lang="en-US" sz="2000" dirty="0"/>
              <a:t> submeter o </a:t>
            </a:r>
            <a:r>
              <a:rPr lang="en-US" sz="2000" dirty="0" err="1"/>
              <a:t>trabalho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839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Correr</a:t>
            </a:r>
            <a:r>
              <a:rPr lang="en-US" sz="2000" dirty="0"/>
              <a:t> as </a:t>
            </a:r>
            <a:r>
              <a:rPr lang="en-US" sz="2000" dirty="0" err="1"/>
              <a:t>experiências</a:t>
            </a:r>
            <a:endParaRPr lang="en-US" sz="2000" dirty="0"/>
          </a:p>
          <a:p>
            <a:r>
              <a:rPr lang="en-US" sz="2000" dirty="0" err="1"/>
              <a:t>Começar</a:t>
            </a:r>
            <a:r>
              <a:rPr lang="en-US" sz="2000" dirty="0"/>
              <a:t> </a:t>
            </a:r>
            <a:r>
              <a:rPr lang="en-US" sz="2000" dirty="0" err="1"/>
              <a:t>experiências</a:t>
            </a:r>
            <a:r>
              <a:rPr lang="en-US" sz="2000" dirty="0"/>
              <a:t> “</a:t>
            </a:r>
            <a:r>
              <a:rPr lang="en-US" sz="2000" dirty="0" err="1"/>
              <a:t>especificas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59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62F98B-17C6-4401-8314-6CEA06563280}"/>
              </a:ext>
            </a:extLst>
          </p:cNvPr>
          <p:cNvSpPr/>
          <p:nvPr/>
        </p:nvSpPr>
        <p:spPr>
          <a:xfrm>
            <a:off x="6095995" y="1968364"/>
            <a:ext cx="5433270" cy="40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25051-1E58-4835-994B-B9AD3B7146E3}"/>
              </a:ext>
            </a:extLst>
          </p:cNvPr>
          <p:cNvSpPr/>
          <p:nvPr/>
        </p:nvSpPr>
        <p:spPr>
          <a:xfrm>
            <a:off x="662729" y="1971413"/>
            <a:ext cx="4949505" cy="40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Próxima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Semana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“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Específicas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CF3F-5C52-4445-8758-9289C144E273}"/>
              </a:ext>
            </a:extLst>
          </p:cNvPr>
          <p:cNvSpPr txBox="1"/>
          <p:nvPr/>
        </p:nvSpPr>
        <p:spPr>
          <a:xfrm>
            <a:off x="662730" y="2438147"/>
            <a:ext cx="49495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futuro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passado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perigo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sobrestimar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recentes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fiel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en-US" sz="14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distância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temporal entre conjuntos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E51D0-C6C3-4E48-B7B2-04D441150FAA}"/>
              </a:ext>
            </a:extLst>
          </p:cNvPr>
          <p:cNvSpPr txBox="1"/>
          <p:nvPr/>
        </p:nvSpPr>
        <p:spPr>
          <a:xfrm>
            <a:off x="6095999" y="2438147"/>
            <a:ext cx="54332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rácio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 (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/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é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importante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satisfaçam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as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condições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teorema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Nyquist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Se sim,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ruído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shifts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7C371-F628-47D1-8623-4C875F647CE8}"/>
              </a:ext>
            </a:extLst>
          </p:cNvPr>
          <p:cNvSpPr txBox="1"/>
          <p:nvPr/>
        </p:nvSpPr>
        <p:spPr>
          <a:xfrm>
            <a:off x="2044588" y="2018481"/>
            <a:ext cx="19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4F5DF-9C83-49D9-AC90-AB30D8A21CDF}"/>
              </a:ext>
            </a:extLst>
          </p:cNvPr>
          <p:cNvSpPr txBox="1"/>
          <p:nvPr/>
        </p:nvSpPr>
        <p:spPr>
          <a:xfrm>
            <a:off x="7921231" y="2018481"/>
            <a:ext cx="173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64F0BD-E8C8-4464-A6A7-272FC1CCEAE4}"/>
              </a:ext>
            </a:extLst>
          </p:cNvPr>
          <p:cNvCxnSpPr>
            <a:cxnSpLocks/>
          </p:cNvCxnSpPr>
          <p:nvPr/>
        </p:nvCxnSpPr>
        <p:spPr>
          <a:xfrm>
            <a:off x="5899558" y="1862356"/>
            <a:ext cx="0" cy="396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6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err="1"/>
              <a:t>Experiências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Conclusão</a:t>
            </a:r>
            <a:r>
              <a:rPr lang="en-US" sz="2000" dirty="0"/>
              <a:t> do </a:t>
            </a:r>
            <a:r>
              <a:rPr lang="en-US" sz="2000" dirty="0" err="1"/>
              <a:t>tratamento</a:t>
            </a:r>
            <a:r>
              <a:rPr lang="en-US" sz="2000" dirty="0"/>
              <a:t> dos dados reais.</a:t>
            </a:r>
          </a:p>
          <a:p>
            <a:pPr lvl="1"/>
            <a:r>
              <a:rPr lang="en-US" sz="2000" dirty="0" err="1"/>
              <a:t>Desenvolvimento</a:t>
            </a:r>
            <a:r>
              <a:rPr lang="en-US" sz="2000" dirty="0"/>
              <a:t> do Código das </a:t>
            </a:r>
            <a:r>
              <a:rPr lang="en-US" sz="2000" dirty="0" err="1"/>
              <a:t>experiências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869266D-B65E-4462-A876-470F6D84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95037"/>
              </p:ext>
            </p:extLst>
          </p:nvPr>
        </p:nvGraphicFramePr>
        <p:xfrm>
          <a:off x="2032000" y="2142066"/>
          <a:ext cx="8127999" cy="3361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 = 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 =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 =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 = 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FB6DCE-4282-4893-9EFA-AD4C98D3AA49}"/>
              </a:ext>
            </a:extLst>
          </p:cNvPr>
          <p:cNvSpPr txBox="1"/>
          <p:nvPr/>
        </p:nvSpPr>
        <p:spPr>
          <a:xfrm>
            <a:off x="7894507" y="5808133"/>
            <a:ext cx="230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Objetivo</a:t>
            </a:r>
            <a:r>
              <a:rPr lang="en-US" b="1" dirty="0"/>
              <a:t>: 20 Datasets!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C5DBC27-0DFB-40E4-988C-1FC025A74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8419" y="5728731"/>
            <a:ext cx="465667" cy="46566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Dados Reais</a:t>
            </a:r>
          </a:p>
        </p:txBody>
      </p:sp>
    </p:spTree>
    <p:extLst>
      <p:ext uri="{BB962C8B-B14F-4D97-AF65-F5344CB8AC3E}">
        <p14:creationId xmlns:p14="http://schemas.microsoft.com/office/powerpoint/2010/main" val="24054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Parallelization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5C03A65-967A-4A9B-B4E9-7ECDD124D2C4}"/>
              </a:ext>
            </a:extLst>
          </p:cNvPr>
          <p:cNvSpPr/>
          <p:nvPr/>
        </p:nvSpPr>
        <p:spPr>
          <a:xfrm>
            <a:off x="2988734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ComputerNew1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7C8A192A-11A8-414F-BB34-9C1FEE37B16F}"/>
              </a:ext>
            </a:extLst>
          </p:cNvPr>
          <p:cNvSpPr/>
          <p:nvPr/>
        </p:nvSpPr>
        <p:spPr>
          <a:xfrm>
            <a:off x="4343401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ComputerNew2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5AF2877-7918-4495-A821-8EE62EF74E05}"/>
              </a:ext>
            </a:extLst>
          </p:cNvPr>
          <p:cNvSpPr/>
          <p:nvPr/>
        </p:nvSpPr>
        <p:spPr>
          <a:xfrm>
            <a:off x="5710766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ComputerOld1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0BC7486-FEDF-4092-A144-0E7EB818219A}"/>
              </a:ext>
            </a:extLst>
          </p:cNvPr>
          <p:cNvSpPr/>
          <p:nvPr/>
        </p:nvSpPr>
        <p:spPr>
          <a:xfrm>
            <a:off x="7141633" y="2147355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ComputerOld2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13D37479-399F-4957-A7C6-8387A5895065}"/>
              </a:ext>
            </a:extLst>
          </p:cNvPr>
          <p:cNvSpPr/>
          <p:nvPr/>
        </p:nvSpPr>
        <p:spPr>
          <a:xfrm>
            <a:off x="2988734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Colab1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79A342B8-D08C-4B31-92EC-3A2A09B37437}"/>
              </a:ext>
            </a:extLst>
          </p:cNvPr>
          <p:cNvSpPr/>
          <p:nvPr/>
        </p:nvSpPr>
        <p:spPr>
          <a:xfrm>
            <a:off x="4419601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Colab2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AFD9427-1498-47BB-8FE3-A4AA29FD3964}"/>
              </a:ext>
            </a:extLst>
          </p:cNvPr>
          <p:cNvSpPr/>
          <p:nvPr/>
        </p:nvSpPr>
        <p:spPr>
          <a:xfrm>
            <a:off x="5786966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Colab3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935BB193-DEA9-4029-A413-DC4F6ED7E38F}"/>
              </a:ext>
            </a:extLst>
          </p:cNvPr>
          <p:cNvSpPr/>
          <p:nvPr/>
        </p:nvSpPr>
        <p:spPr>
          <a:xfrm>
            <a:off x="7217833" y="4366774"/>
            <a:ext cx="1210733" cy="1083733"/>
          </a:xfrm>
          <a:prstGeom prst="cube">
            <a:avLst>
              <a:gd name="adj" fmla="val 1962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Colab4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4D738-0B22-46C3-BF0C-ED2DEBD786E3}"/>
              </a:ext>
            </a:extLst>
          </p:cNvPr>
          <p:cNvSpPr txBox="1"/>
          <p:nvPr/>
        </p:nvSpPr>
        <p:spPr>
          <a:xfrm>
            <a:off x="2988734" y="5591302"/>
            <a:ext cx="1060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Meteorologia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833DF9-7A16-41EF-BE5D-EAF5F03A59D0}"/>
              </a:ext>
            </a:extLst>
          </p:cNvPr>
          <p:cNvSpPr txBox="1"/>
          <p:nvPr/>
        </p:nvSpPr>
        <p:spPr>
          <a:xfrm>
            <a:off x="5923494" y="3326619"/>
            <a:ext cx="1060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Saúde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82FB58-CBC8-458C-B8EF-F63EE65D41FB}"/>
              </a:ext>
            </a:extLst>
          </p:cNvPr>
          <p:cNvSpPr txBox="1"/>
          <p:nvPr/>
        </p:nvSpPr>
        <p:spPr>
          <a:xfrm>
            <a:off x="4343400" y="3367317"/>
            <a:ext cx="1210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Synthetic2 (100)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287132-0E88-4361-9769-23F4415BE703}"/>
              </a:ext>
            </a:extLst>
          </p:cNvPr>
          <p:cNvSpPr txBox="1"/>
          <p:nvPr/>
        </p:nvSpPr>
        <p:spPr>
          <a:xfrm>
            <a:off x="4338109" y="5591302"/>
            <a:ext cx="1615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Economia/</a:t>
            </a:r>
            <a:r>
              <a:rPr lang="en-US" sz="1200" dirty="0" err="1"/>
              <a:t>Finanças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C6EDFB-F868-4F47-A35C-2CAA20A0D67B}"/>
              </a:ext>
            </a:extLst>
          </p:cNvPr>
          <p:cNvSpPr txBox="1"/>
          <p:nvPr/>
        </p:nvSpPr>
        <p:spPr>
          <a:xfrm>
            <a:off x="6921499" y="3383432"/>
            <a:ext cx="1615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Engenharia</a:t>
            </a:r>
            <a:r>
              <a:rPr lang="en-US" sz="1200" dirty="0"/>
              <a:t>/</a:t>
            </a:r>
            <a:r>
              <a:rPr lang="en-US" sz="1200" dirty="0" err="1"/>
              <a:t>Ciência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B77228-F59D-426A-81F6-53FA0EA18485}"/>
              </a:ext>
            </a:extLst>
          </p:cNvPr>
          <p:cNvSpPr txBox="1"/>
          <p:nvPr/>
        </p:nvSpPr>
        <p:spPr>
          <a:xfrm>
            <a:off x="5953125" y="5551557"/>
            <a:ext cx="113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Transportes</a:t>
            </a:r>
            <a:r>
              <a:rPr lang="en-US" sz="1200" dirty="0"/>
              <a:t> e </a:t>
            </a:r>
            <a:r>
              <a:rPr lang="en-US" sz="1200" dirty="0" err="1"/>
              <a:t>Ambiente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659775-8091-4F06-B62B-955B4AC5C232}"/>
              </a:ext>
            </a:extLst>
          </p:cNvPr>
          <p:cNvSpPr txBox="1"/>
          <p:nvPr/>
        </p:nvSpPr>
        <p:spPr>
          <a:xfrm>
            <a:off x="2988733" y="3321186"/>
            <a:ext cx="1273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Synthetic1 (100)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32B307-74B9-4158-A2A1-33192E614265}"/>
              </a:ext>
            </a:extLst>
          </p:cNvPr>
          <p:cNvSpPr txBox="1"/>
          <p:nvPr/>
        </p:nvSpPr>
        <p:spPr>
          <a:xfrm>
            <a:off x="2988733" y="3633108"/>
            <a:ext cx="1210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Synthetic3 (100)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3AF8D6-5BF9-4C1C-9C24-869D72D88A6F}"/>
              </a:ext>
            </a:extLst>
          </p:cNvPr>
          <p:cNvSpPr txBox="1"/>
          <p:nvPr/>
        </p:nvSpPr>
        <p:spPr>
          <a:xfrm>
            <a:off x="7368116" y="5591302"/>
            <a:ext cx="1060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Energia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4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Parallelization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8BEBC-F955-4404-8DB9-80E80B916DB7}"/>
              </a:ext>
            </a:extLst>
          </p:cNvPr>
          <p:cNvSpPr txBox="1"/>
          <p:nvPr/>
        </p:nvSpPr>
        <p:spPr>
          <a:xfrm>
            <a:off x="2006600" y="2218267"/>
            <a:ext cx="3668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272 real time series (22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3000 synthetic time series (3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to 5 iterations per method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21BEEAB-6F16-41BE-B3A2-60DE6C9690F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554133" y="2108478"/>
            <a:ext cx="1176867" cy="59266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AC880D-7BBA-4016-BC3F-88A34901A622}"/>
              </a:ext>
            </a:extLst>
          </p:cNvPr>
          <p:cNvSpPr txBox="1"/>
          <p:nvPr/>
        </p:nvSpPr>
        <p:spPr>
          <a:xfrm>
            <a:off x="6731000" y="19238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3947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FF5E9C-77C6-46E6-B17A-5EC2C26EF24E}"/>
              </a:ext>
            </a:extLst>
          </p:cNvPr>
          <p:cNvSpPr/>
          <p:nvPr/>
        </p:nvSpPr>
        <p:spPr>
          <a:xfrm>
            <a:off x="3361267" y="1571081"/>
            <a:ext cx="4411133" cy="7882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2773AA-BC62-4AEE-851B-F2B7440D88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Processamento</a:t>
            </a:r>
            <a:r>
              <a:rPr lang="en-US" dirty="0"/>
              <a:t> de Dados Reais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98ABD-EF51-420C-92D0-0D62B6B704E3}"/>
              </a:ext>
            </a:extLst>
          </p:cNvPr>
          <p:cNvSpPr txBox="1"/>
          <p:nvPr/>
        </p:nvSpPr>
        <p:spPr>
          <a:xfrm>
            <a:off x="1620763" y="2666612"/>
            <a:ext cx="879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Dataframe</a:t>
            </a:r>
            <a:r>
              <a:rPr lang="en-US" b="1" dirty="0"/>
              <a:t> shape</a:t>
            </a:r>
            <a:r>
              <a:rPr lang="en-US" dirty="0"/>
              <a:t>: The index is the time index; first column is the time column; the remaining columns are the time 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00EBC-37CD-4E38-BE69-F4617BC7AC82}"/>
              </a:ext>
            </a:extLst>
          </p:cNvPr>
          <p:cNvSpPr txBox="1"/>
          <p:nvPr/>
        </p:nvSpPr>
        <p:spPr>
          <a:xfrm>
            <a:off x="1620764" y="3578731"/>
            <a:ext cx="8671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Columns Type</a:t>
            </a:r>
            <a:r>
              <a:rPr lang="en-US" dirty="0"/>
              <a:t>: The index has type int; the first column is datetime-like object; the remaining columns must be float;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E9D80-C3B1-4C92-82DF-D722FA62E250}"/>
              </a:ext>
            </a:extLst>
          </p:cNvPr>
          <p:cNvSpPr txBox="1"/>
          <p:nvPr/>
        </p:nvSpPr>
        <p:spPr>
          <a:xfrm>
            <a:off x="1620763" y="4309146"/>
            <a:ext cx="698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column</a:t>
            </a:r>
            <a:r>
              <a:rPr lang="en-US" dirty="0"/>
              <a:t>: There is no missing time steps;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986E0-070B-4914-8962-4252C9FD62DA}"/>
              </a:ext>
            </a:extLst>
          </p:cNvPr>
          <p:cNvSpPr txBox="1"/>
          <p:nvPr/>
        </p:nvSpPr>
        <p:spPr>
          <a:xfrm>
            <a:off x="1620763" y="4825612"/>
            <a:ext cx="698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column</a:t>
            </a:r>
            <a:r>
              <a:rPr lang="en-US" dirty="0"/>
              <a:t>: There is no duplicated time steps;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CD004-7E3D-45E9-B3B8-7778EE842371}"/>
              </a:ext>
            </a:extLst>
          </p:cNvPr>
          <p:cNvSpPr txBox="1"/>
          <p:nvPr/>
        </p:nvSpPr>
        <p:spPr>
          <a:xfrm>
            <a:off x="1620763" y="5387793"/>
            <a:ext cx="698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Series columns</a:t>
            </a:r>
            <a:r>
              <a:rPr lang="en-US" dirty="0"/>
              <a:t>: There is no missing values;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7F24D-95EB-4B4A-882F-50D6655B9C28}"/>
              </a:ext>
            </a:extLst>
          </p:cNvPr>
          <p:cNvSpPr txBox="1"/>
          <p:nvPr/>
        </p:nvSpPr>
        <p:spPr>
          <a:xfrm>
            <a:off x="3759200" y="174687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6F586-E9AA-4326-95C6-3844CD2026FD}"/>
              </a:ext>
            </a:extLst>
          </p:cNvPr>
          <p:cNvSpPr txBox="1"/>
          <p:nvPr/>
        </p:nvSpPr>
        <p:spPr>
          <a:xfrm>
            <a:off x="4682067" y="1746878"/>
            <a:ext cx="26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Guaranteeing Data 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8E42E-4C57-482C-8906-B531EA85012A}"/>
              </a:ext>
            </a:extLst>
          </p:cNvPr>
          <p:cNvSpPr txBox="1"/>
          <p:nvPr/>
        </p:nvSpPr>
        <p:spPr>
          <a:xfrm>
            <a:off x="1221880" y="27298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46E02-4C34-4DCA-B0ED-3D704D75799E}"/>
              </a:ext>
            </a:extLst>
          </p:cNvPr>
          <p:cNvSpPr txBox="1"/>
          <p:nvPr/>
        </p:nvSpPr>
        <p:spPr>
          <a:xfrm>
            <a:off x="1221880" y="35787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15CE6-EC15-45B6-A0E5-16E62044E52B}"/>
              </a:ext>
            </a:extLst>
          </p:cNvPr>
          <p:cNvSpPr txBox="1"/>
          <p:nvPr/>
        </p:nvSpPr>
        <p:spPr>
          <a:xfrm>
            <a:off x="1221880" y="43091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5861E-C484-4CB2-A683-6463A8C06969}"/>
              </a:ext>
            </a:extLst>
          </p:cNvPr>
          <p:cNvSpPr txBox="1"/>
          <p:nvPr/>
        </p:nvSpPr>
        <p:spPr>
          <a:xfrm>
            <a:off x="1221880" y="48256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56BF3-C12B-498B-B86C-06E191310D4C}"/>
              </a:ext>
            </a:extLst>
          </p:cNvPr>
          <p:cNvSpPr txBox="1"/>
          <p:nvPr/>
        </p:nvSpPr>
        <p:spPr>
          <a:xfrm>
            <a:off x="1221880" y="539997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6983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0B1EC-C4BF-42D9-8139-C7C6FAF9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262062"/>
            <a:ext cx="5734050" cy="4333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71A44D-C563-4C62-AB04-6DD3941037BF}"/>
              </a:ext>
            </a:extLst>
          </p:cNvPr>
          <p:cNvSpPr/>
          <p:nvPr/>
        </p:nvSpPr>
        <p:spPr>
          <a:xfrm>
            <a:off x="10498667" y="365125"/>
            <a:ext cx="1142999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Saúde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8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ABCD-F475-4332-B483-6B95FBDA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262062"/>
            <a:ext cx="5495925" cy="4333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95D6F6-C9F8-43F0-82A1-B425C56FB1E6}"/>
              </a:ext>
            </a:extLst>
          </p:cNvPr>
          <p:cNvSpPr/>
          <p:nvPr/>
        </p:nvSpPr>
        <p:spPr>
          <a:xfrm>
            <a:off x="10185401" y="365125"/>
            <a:ext cx="1456266" cy="601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Transportes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2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</TotalTime>
  <Words>773</Words>
  <Application>Microsoft Office PowerPoint</Application>
  <PresentationFormat>Widescreen</PresentationFormat>
  <Paragraphs>203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Microsoft JhengHei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PowerPoint Presentation</vt:lpstr>
      <vt:lpstr>PowerPoint Presentation</vt:lpstr>
      <vt:lpstr>PowerPoint Presentation</vt:lpstr>
      <vt:lpstr>PowerPoint Presentation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Dados Reais</vt:lpstr>
      <vt:lpstr>Relembrando: Principais Outputs</vt:lpstr>
      <vt:lpstr>Experiments Methodology</vt:lpstr>
      <vt:lpstr>Tables</vt:lpstr>
      <vt:lpstr>Experiments Methodology</vt:lpstr>
      <vt:lpstr>Questões…</vt:lpstr>
      <vt:lpstr>Próxima semana…</vt:lpstr>
      <vt:lpstr>Próxima Semana: Experiências “Específicas”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321</cp:revision>
  <dcterms:created xsi:type="dcterms:W3CDTF">2024-01-10T11:13:53Z</dcterms:created>
  <dcterms:modified xsi:type="dcterms:W3CDTF">2024-05-27T16:37:46Z</dcterms:modified>
</cp:coreProperties>
</file>