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312" r:id="rId4"/>
    <p:sldId id="265" r:id="rId5"/>
    <p:sldId id="324" r:id="rId6"/>
    <p:sldId id="323" r:id="rId7"/>
    <p:sldId id="318" r:id="rId8"/>
    <p:sldId id="319" r:id="rId9"/>
    <p:sldId id="320" r:id="rId10"/>
    <p:sldId id="321" r:id="rId11"/>
    <p:sldId id="322" r:id="rId12"/>
    <p:sldId id="31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9B896E9-C02E-4A68-A250-3E6FB0C265FB}">
          <p14:sldIdLst>
            <p14:sldId id="256"/>
          </p14:sldIdLst>
        </p14:section>
        <p14:section name="TimeSeriesCV" id="{8D69556F-16F5-4D7C-A215-23ED422FA0C0}">
          <p14:sldIdLst>
            <p14:sldId id="276"/>
            <p14:sldId id="312"/>
            <p14:sldId id="265"/>
            <p14:sldId id="324"/>
            <p14:sldId id="323"/>
            <p14:sldId id="318"/>
            <p14:sldId id="319"/>
            <p14:sldId id="320"/>
            <p14:sldId id="321"/>
            <p14:sldId id="322"/>
            <p14:sldId id="31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1490D-40C6-471A-9EB2-FEA5AFFF6C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53C56D-963E-4415-9642-140C66880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A53CF-F0A9-4F8F-ACFE-2E584C850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03-May-24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679C5-72B8-438A-8257-F5215D30B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89558-69B4-4DC3-851F-A1A206127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04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29FEA-BA44-46CD-BDB3-5E88008FB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297EAE-F6E9-492D-B394-97F588372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F42DC-84D6-4C51-9251-66F9405FA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03-May-24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E9E11-5DF1-4B22-A2BA-CD6C3BBC9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7F4FF-34BC-4290-AADA-3DB88E4A6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42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26522C-B001-41DD-A621-C6BA98E51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4859E-BBC6-43D9-9432-F62F84452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A8D79-BDE4-4FB4-A5C2-158ECABB6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03-May-24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D9D49-B888-44BF-8E61-1004EF8E8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862AB-7E75-4E18-A928-5137F4FB5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32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F9FF5-A845-4319-A36F-B58E1164E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68DE1-6F4A-43FD-8978-33A4A73E4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54516-D4DC-4724-BA88-ACCD15781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03-May-24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DF73-B256-421B-80CE-63DFE5418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1BE3D-D975-4010-950F-C33183BF8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68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23AB1-5BEF-46F3-BAD1-F6FB1878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D2F8C-4F66-4E69-9E69-BED8A3DAA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C3460-60CF-42AE-8208-CDD0ADCF2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03-May-24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42E14-ABEC-460B-8EE9-4270F3C9D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53B70-FD22-48C4-A8CF-9209295B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83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73326-3563-4D07-ACC0-80EA5E13F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C54D7-36D4-4EB3-95A5-15DB9946BD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16735-8663-49CC-9A53-00EE8D291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C81DF-AB38-42E2-B3E0-592D53F41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03-May-24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BC64A-E3BE-4ED0-9B61-26EFA203A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ED153-F1D1-423E-9491-EBD402D71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011A5-8A7C-420A-9249-B28450100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8B307-9C8B-4939-B0AC-AF52003DB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0ADB5-33F3-403F-B9F8-99FC9ED25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4CB3AC-9505-4DBE-A112-65AF8E1869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CEB0AD-E2F3-4630-AD3F-BCD82FC066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D202D3-AC08-44F0-9838-0F92B6A1E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03-May-24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67D906-DEF0-4A69-AB9A-4E5BE414D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E933AD-D9A6-4F19-A066-0C23F9EB0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2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32306-48E9-4045-BDA8-C4F154F6E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E9A58D-930F-42FE-A524-1A28D5BC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03-May-24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1F340-9F8C-4CCD-82B2-AEC4D06D0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F29C72-2485-4938-B59C-72E51600D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01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C42D9-4728-45F0-9F35-B7962EFB1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03-May-24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1FEA5B-0C2B-4B1D-A59B-896185EFD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5F3986-CC24-40E5-A681-0747FD71F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895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576F9-5791-45D1-819B-17DEE0EFC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C1B25-D0E9-48C8-9D02-811E46BCC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9B3819-094A-4151-AAE8-554295808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9614D-0B51-40F3-9E4C-0955D8A49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03-May-24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F6C15-F59E-4B34-B04C-D151E9ED8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09984-F8FC-4F98-9A8A-12CAB58A8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66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9030-7178-4BCB-A0E4-B949530FD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3174A3-259D-4427-9225-D8BDD7CE11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CCE06-CA32-4ED2-AF10-812A08F78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157A3-66C4-4AF9-B588-6B74013DA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03-May-24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298B6-7EDF-4D34-9DD7-B33D94FBD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7E25C-AD90-4E3C-AA47-FA7F94131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98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9226A2-0045-40CE-8F60-DEE7263E1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20501-73B6-4E2A-BD1E-7FBB5BB0D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3BC34-A82F-4DB1-99B0-E27F3C707F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E928B-C7F0-48C6-BE5C-4C114E091DF6}" type="datetimeFigureOut">
              <a:rPr lang="en-US" smtClean="0"/>
              <a:t>03-May-24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A6CC1-9E31-495A-B044-343E70EB5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90800-FC42-443D-A04C-24584DF06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2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C1859-509A-4419-BD43-CE9BEE8C9E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b="1" dirty="0"/>
              <a:t>Reunião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6751F9-EDEF-4C5F-AE3C-9EBD9B375E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03/05/2024</a:t>
            </a:r>
          </a:p>
        </p:txBody>
      </p:sp>
    </p:spTree>
    <p:extLst>
      <p:ext uri="{BB962C8B-B14F-4D97-AF65-F5344CB8AC3E}">
        <p14:creationId xmlns:p14="http://schemas.microsoft.com/office/powerpoint/2010/main" val="48581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0DB55-CE28-4A6D-99D6-D467B2C03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Visualização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BC93EF3-ADB2-412E-8FA8-A3ABDA735D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204" y="1245641"/>
            <a:ext cx="5612359" cy="5612359"/>
          </a:xfrm>
        </p:spPr>
      </p:pic>
    </p:spTree>
    <p:extLst>
      <p:ext uri="{BB962C8B-B14F-4D97-AF65-F5344CB8AC3E}">
        <p14:creationId xmlns:p14="http://schemas.microsoft.com/office/powerpoint/2010/main" val="3985786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0DB55-CE28-4A6D-99D6-D467B2C03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Visualização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4D9635D-61CC-46C4-870C-C4254AAD01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593" y="1321143"/>
            <a:ext cx="5536857" cy="5536857"/>
          </a:xfrm>
        </p:spPr>
      </p:pic>
    </p:spTree>
    <p:extLst>
      <p:ext uri="{BB962C8B-B14F-4D97-AF65-F5344CB8AC3E}">
        <p14:creationId xmlns:p14="http://schemas.microsoft.com/office/powerpoint/2010/main" val="1758516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8348-F06C-4B32-A8DF-15AA5AF6B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Próxima</a:t>
            </a:r>
            <a:r>
              <a:rPr lang="en-US" dirty="0"/>
              <a:t> </a:t>
            </a:r>
            <a:r>
              <a:rPr lang="en-US" dirty="0" err="1"/>
              <a:t>semana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624A7-C000-47B3-A158-458A46A60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Tratamento</a:t>
            </a:r>
            <a:r>
              <a:rPr lang="en-US" sz="2000" dirty="0"/>
              <a:t> dos dados reais;</a:t>
            </a:r>
          </a:p>
          <a:p>
            <a:r>
              <a:rPr lang="en-US" sz="2000" dirty="0" err="1"/>
              <a:t>Implementação</a:t>
            </a:r>
            <a:r>
              <a:rPr lang="en-US" sz="2000" dirty="0"/>
              <a:t> dos </a:t>
            </a:r>
            <a:r>
              <a:rPr lang="en-US" sz="2000" dirty="0" err="1"/>
              <a:t>métodos</a:t>
            </a:r>
            <a:r>
              <a:rPr lang="en-US" sz="2000" dirty="0"/>
              <a:t> de </a:t>
            </a:r>
            <a:r>
              <a:rPr lang="en-US" sz="2000" dirty="0" err="1"/>
              <a:t>validação</a:t>
            </a:r>
            <a:r>
              <a:rPr lang="en-US" sz="2000" dirty="0"/>
              <a:t> </a:t>
            </a:r>
            <a:r>
              <a:rPr lang="en-US" sz="2000" dirty="0" err="1"/>
              <a:t>restantes</a:t>
            </a:r>
            <a:r>
              <a:rPr lang="en-US" sz="2000" dirty="0"/>
              <a:t>: </a:t>
            </a:r>
            <a:r>
              <a:rPr lang="en-US" sz="2000" dirty="0" err="1"/>
              <a:t>hv</a:t>
            </a:r>
            <a:r>
              <a:rPr lang="en-US" sz="2000" dirty="0"/>
              <a:t>-Block CV e Markov;</a:t>
            </a:r>
          </a:p>
          <a:p>
            <a:r>
              <a:rPr lang="en-US" sz="2000" dirty="0" err="1"/>
              <a:t>Terminar</a:t>
            </a:r>
            <a:r>
              <a:rPr lang="en-US" sz="2000" dirty="0"/>
              <a:t> a package (a </a:t>
            </a:r>
            <a:r>
              <a:rPr lang="en-US" sz="2000" dirty="0" err="1"/>
              <a:t>nível</a:t>
            </a:r>
            <a:r>
              <a:rPr lang="en-US" sz="2000" dirty="0"/>
              <a:t> </a:t>
            </a:r>
            <a:r>
              <a:rPr lang="en-US" sz="2000" dirty="0" err="1"/>
              <a:t>funcional</a:t>
            </a:r>
            <a:r>
              <a:rPr lang="en-US" sz="2000" dirty="0"/>
              <a:t>);</a:t>
            </a:r>
          </a:p>
          <a:p>
            <a:r>
              <a:rPr lang="en-US" sz="2000" dirty="0" err="1"/>
              <a:t>Início</a:t>
            </a:r>
            <a:r>
              <a:rPr lang="en-US" sz="2000" dirty="0"/>
              <a:t> das </a:t>
            </a:r>
            <a:r>
              <a:rPr lang="en-US" sz="2000" dirty="0" err="1"/>
              <a:t>experiências</a:t>
            </a:r>
            <a:r>
              <a:rPr lang="en-US" sz="2000" dirty="0"/>
              <a:t>;</a:t>
            </a:r>
          </a:p>
          <a:p>
            <a:r>
              <a:rPr lang="en-US" sz="2000" b="1" dirty="0" err="1"/>
              <a:t>Vídeo</a:t>
            </a:r>
            <a:r>
              <a:rPr lang="en-US" sz="2000" b="1" dirty="0"/>
              <a:t> do </a:t>
            </a:r>
            <a:r>
              <a:rPr lang="en-US" sz="2000" b="1" dirty="0" err="1"/>
              <a:t>artigo</a:t>
            </a:r>
            <a:r>
              <a:rPr lang="en-US" sz="2000" b="1" dirty="0"/>
              <a:t> WCCI</a:t>
            </a:r>
            <a:r>
              <a:rPr lang="en-US" sz="2000" dirty="0"/>
              <a:t>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78399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BE999-F1D5-4FC3-A3E1-476C71A5B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Metodologias de avaliação em Séries Temporais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D813E-80E5-46EE-8372-ECB9C18FA6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56345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8348-F06C-4B32-A8DF-15AA5AF6B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semana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624A7-C000-47B3-A158-458A46A60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Leitura</a:t>
            </a:r>
            <a:r>
              <a:rPr lang="en-US" sz="2400" dirty="0"/>
              <a:t> de </a:t>
            </a:r>
            <a:r>
              <a:rPr lang="en-US" sz="2400" dirty="0" err="1"/>
              <a:t>artigos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Alteração</a:t>
            </a:r>
            <a:r>
              <a:rPr lang="en-US" sz="2400" dirty="0"/>
              <a:t> da </a:t>
            </a:r>
            <a:r>
              <a:rPr lang="en-US" sz="2400" dirty="0" err="1"/>
              <a:t>estrutura</a:t>
            </a:r>
            <a:r>
              <a:rPr lang="en-US" sz="2400" dirty="0"/>
              <a:t> do </a:t>
            </a:r>
            <a:r>
              <a:rPr lang="en-US" sz="2400" dirty="0" err="1"/>
              <a:t>código</a:t>
            </a:r>
            <a:r>
              <a:rPr lang="en-US" sz="2400" dirty="0"/>
              <a:t> de </a:t>
            </a:r>
            <a:r>
              <a:rPr lang="en-US" sz="2400" dirty="0" err="1"/>
              <a:t>geração</a:t>
            </a:r>
            <a:r>
              <a:rPr lang="en-US" sz="2400" dirty="0"/>
              <a:t> dos dados.</a:t>
            </a:r>
          </a:p>
          <a:p>
            <a:r>
              <a:rPr lang="en-US" sz="2400" u="sng" dirty="0"/>
              <a:t>Package</a:t>
            </a:r>
            <a:r>
              <a:rPr lang="en-US" sz="2400" dirty="0"/>
              <a:t>: </a:t>
            </a:r>
          </a:p>
          <a:p>
            <a:pPr lvl="1"/>
            <a:r>
              <a:rPr lang="en-US" sz="2000" dirty="0" err="1"/>
              <a:t>Quase</a:t>
            </a:r>
            <a:r>
              <a:rPr lang="en-US" sz="2000" dirty="0"/>
              <a:t> </a:t>
            </a:r>
            <a:r>
              <a:rPr lang="en-US" sz="2000" dirty="0" err="1"/>
              <a:t>completa</a:t>
            </a:r>
            <a:r>
              <a:rPr lang="en-US" sz="2000" dirty="0"/>
              <a:t> a </a:t>
            </a:r>
            <a:r>
              <a:rPr lang="en-US" sz="2000" dirty="0" err="1"/>
              <a:t>nível</a:t>
            </a:r>
            <a:r>
              <a:rPr lang="en-US" sz="2000" dirty="0"/>
              <a:t> da </a:t>
            </a:r>
            <a:r>
              <a:rPr lang="en-US" sz="2000" dirty="0" err="1"/>
              <a:t>funcionalidade</a:t>
            </a:r>
            <a:r>
              <a:rPr lang="en-US" sz="2000" dirty="0"/>
              <a:t>: </a:t>
            </a:r>
          </a:p>
          <a:p>
            <a:pPr lvl="2"/>
            <a:r>
              <a:rPr lang="en-US" sz="1600" dirty="0" err="1"/>
              <a:t>Todos</a:t>
            </a:r>
            <a:r>
              <a:rPr lang="en-US" sz="1600" dirty="0"/>
              <a:t> </a:t>
            </a:r>
            <a:r>
              <a:rPr lang="en-US" sz="1600" dirty="0" err="1"/>
              <a:t>os</a:t>
            </a:r>
            <a:r>
              <a:rPr lang="en-US" sz="1600" dirty="0"/>
              <a:t> </a:t>
            </a:r>
            <a:r>
              <a:rPr lang="en-US" sz="1600" dirty="0" err="1"/>
              <a:t>métodos</a:t>
            </a:r>
            <a:r>
              <a:rPr lang="en-US" sz="1600" dirty="0"/>
              <a:t> </a:t>
            </a:r>
            <a:r>
              <a:rPr lang="en-US" sz="1600" dirty="0" err="1"/>
              <a:t>implementados</a:t>
            </a:r>
            <a:r>
              <a:rPr lang="en-US" sz="1600" dirty="0"/>
              <a:t> </a:t>
            </a:r>
            <a:r>
              <a:rPr lang="en-US" sz="1600" dirty="0" err="1"/>
              <a:t>excepto</a:t>
            </a:r>
            <a:r>
              <a:rPr lang="en-US" sz="1600" dirty="0"/>
              <a:t> </a:t>
            </a:r>
            <a:r>
              <a:rPr lang="en-US" sz="1600" dirty="0" err="1"/>
              <a:t>hv</a:t>
            </a:r>
            <a:r>
              <a:rPr lang="en-US" sz="1600" dirty="0"/>
              <a:t>-block e o Markov;</a:t>
            </a:r>
          </a:p>
          <a:p>
            <a:pPr lvl="2"/>
            <a:r>
              <a:rPr lang="en-US" sz="1600" dirty="0" err="1"/>
              <a:t>Geração</a:t>
            </a:r>
            <a:r>
              <a:rPr lang="en-US" sz="1600" dirty="0"/>
              <a:t> dos dados;</a:t>
            </a:r>
          </a:p>
          <a:p>
            <a:pPr lvl="2"/>
            <a:r>
              <a:rPr lang="en-US" sz="1600" dirty="0" err="1"/>
              <a:t>Medidas</a:t>
            </a:r>
            <a:r>
              <a:rPr lang="en-US" sz="1600" dirty="0"/>
              <a:t> de </a:t>
            </a:r>
            <a:r>
              <a:rPr lang="en-US" sz="1600" dirty="0" err="1"/>
              <a:t>desempenho</a:t>
            </a:r>
            <a:endParaRPr lang="en-US" sz="1600" dirty="0"/>
          </a:p>
          <a:p>
            <a:pPr lvl="1"/>
            <a:r>
              <a:rPr lang="en-US" sz="2000" dirty="0" err="1"/>
              <a:t>Leitura</a:t>
            </a:r>
            <a:r>
              <a:rPr lang="en-US" sz="2000" dirty="0"/>
              <a:t> e </a:t>
            </a:r>
            <a:r>
              <a:rPr lang="en-US" sz="2000" dirty="0" err="1"/>
              <a:t>análise</a:t>
            </a:r>
            <a:r>
              <a:rPr lang="en-US" sz="2000" dirty="0"/>
              <a:t> do “</a:t>
            </a:r>
            <a:r>
              <a:rPr lang="en-US" sz="2000" dirty="0" err="1"/>
              <a:t>livro</a:t>
            </a:r>
            <a:r>
              <a:rPr lang="en-US" sz="2000" dirty="0"/>
              <a:t> de </a:t>
            </a:r>
            <a:r>
              <a:rPr lang="en-US" sz="2000" dirty="0" err="1"/>
              <a:t>estilo</a:t>
            </a:r>
            <a:r>
              <a:rPr lang="en-US" sz="2000" dirty="0"/>
              <a:t>” da </a:t>
            </a:r>
            <a:r>
              <a:rPr lang="en-US" sz="2000" dirty="0" err="1"/>
              <a:t>biblioteca</a:t>
            </a:r>
            <a:r>
              <a:rPr lang="en-US" sz="2000" dirty="0"/>
              <a:t> </a:t>
            </a:r>
            <a:r>
              <a:rPr lang="en-US" sz="2000" i="1" dirty="0" err="1"/>
              <a:t>Numpy</a:t>
            </a:r>
            <a:endParaRPr lang="en-US" i="1" dirty="0"/>
          </a:p>
          <a:p>
            <a:pPr lvl="1"/>
            <a:r>
              <a:rPr lang="en-US" sz="2000" dirty="0" err="1"/>
              <a:t>Faltam</a:t>
            </a:r>
            <a:r>
              <a:rPr lang="en-US" sz="2000" dirty="0"/>
              <a:t> </a:t>
            </a:r>
            <a:r>
              <a:rPr lang="en-US" sz="2000" dirty="0" err="1"/>
              <a:t>alguns</a:t>
            </a:r>
            <a:r>
              <a:rPr lang="en-US" sz="2000" dirty="0"/>
              <a:t> testes </a:t>
            </a:r>
            <a:r>
              <a:rPr lang="en-US" sz="2000" dirty="0" err="1"/>
              <a:t>unitários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01734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3C67E8BA-1624-4115-94F2-D83B33DF8107}"/>
              </a:ext>
            </a:extLst>
          </p:cNvPr>
          <p:cNvSpPr/>
          <p:nvPr/>
        </p:nvSpPr>
        <p:spPr>
          <a:xfrm>
            <a:off x="9989541" y="399697"/>
            <a:ext cx="1936002" cy="1019301"/>
          </a:xfrm>
          <a:prstGeom prst="roundRect">
            <a:avLst>
              <a:gd name="adj" fmla="val 876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DCE9E9-EBB2-478D-9A64-65521DD63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Ponto da </a:t>
            </a:r>
            <a:r>
              <a:rPr lang="en-US" dirty="0" err="1"/>
              <a:t>Situação</a:t>
            </a:r>
            <a:r>
              <a:rPr lang="en-US" dirty="0"/>
              <a:t> – A </a:t>
            </a:r>
            <a:r>
              <a:rPr lang="en-US" dirty="0" err="1"/>
              <a:t>semana</a:t>
            </a:r>
            <a:r>
              <a:rPr lang="en-US" dirty="0"/>
              <a:t> </a:t>
            </a:r>
            <a:r>
              <a:rPr lang="en-US" dirty="0" err="1"/>
              <a:t>passada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D090F4-65E5-4C85-BAAE-AB9B2A753F8F}"/>
              </a:ext>
            </a:extLst>
          </p:cNvPr>
          <p:cNvSpPr/>
          <p:nvPr/>
        </p:nvSpPr>
        <p:spPr>
          <a:xfrm>
            <a:off x="3930344" y="2245311"/>
            <a:ext cx="2707891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data_generation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BE734C-8611-40F7-9CE1-67BE7833B53F}"/>
              </a:ext>
            </a:extLst>
          </p:cNvPr>
          <p:cNvSpPr/>
          <p:nvPr/>
        </p:nvSpPr>
        <p:spPr>
          <a:xfrm>
            <a:off x="3930344" y="2594817"/>
            <a:ext cx="2707891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validation_methods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E252C2-435E-460E-9BB1-2AF6BF66DFCA}"/>
              </a:ext>
            </a:extLst>
          </p:cNvPr>
          <p:cNvSpPr/>
          <p:nvPr/>
        </p:nvSpPr>
        <p:spPr>
          <a:xfrm>
            <a:off x="3930344" y="2944323"/>
            <a:ext cx="2707891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validation_comparison_metrics.py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7D89A6-2AD8-453D-9F05-1802D5084DE5}"/>
              </a:ext>
            </a:extLst>
          </p:cNvPr>
          <p:cNvSpPr/>
          <p:nvPr/>
        </p:nvSpPr>
        <p:spPr>
          <a:xfrm>
            <a:off x="2004356" y="3710554"/>
            <a:ext cx="1258352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tests.py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C5CFE4-AFAC-4339-93F0-61E7A014671A}"/>
              </a:ext>
            </a:extLst>
          </p:cNvPr>
          <p:cNvSpPr/>
          <p:nvPr/>
        </p:nvSpPr>
        <p:spPr>
          <a:xfrm>
            <a:off x="2004355" y="4060060"/>
            <a:ext cx="1258352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pyproject.toml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C43AB8-CFE2-4A59-9931-C6E76560B3D2}"/>
              </a:ext>
            </a:extLst>
          </p:cNvPr>
          <p:cNvSpPr/>
          <p:nvPr/>
        </p:nvSpPr>
        <p:spPr>
          <a:xfrm>
            <a:off x="2004354" y="4409566"/>
            <a:ext cx="1258352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README.md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A081E6-D38A-4CAD-9664-D6695043A565}"/>
              </a:ext>
            </a:extLst>
          </p:cNvPr>
          <p:cNvSpPr/>
          <p:nvPr/>
        </p:nvSpPr>
        <p:spPr>
          <a:xfrm>
            <a:off x="2004352" y="4767461"/>
            <a:ext cx="1258352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LICENSE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FE0770-0FC4-4C57-98F4-C2F15EDA9868}"/>
              </a:ext>
            </a:extLst>
          </p:cNvPr>
          <p:cNvSpPr/>
          <p:nvPr/>
        </p:nvSpPr>
        <p:spPr>
          <a:xfrm>
            <a:off x="2004354" y="2245311"/>
            <a:ext cx="1258352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tsvalidation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F45887-8361-4474-A490-42D6A62748D2}"/>
              </a:ext>
            </a:extLst>
          </p:cNvPr>
          <p:cNvSpPr/>
          <p:nvPr/>
        </p:nvSpPr>
        <p:spPr>
          <a:xfrm>
            <a:off x="2004352" y="5114133"/>
            <a:ext cx="1258352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experiments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9C083C-89C3-435C-B801-6F19330AE81A}"/>
              </a:ext>
            </a:extLst>
          </p:cNvPr>
          <p:cNvSpPr/>
          <p:nvPr/>
        </p:nvSpPr>
        <p:spPr>
          <a:xfrm>
            <a:off x="3954483" y="5114901"/>
            <a:ext cx="2707891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data_preprocessing.py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5BF6230-E922-4A69-9314-ABD9957F3499}"/>
              </a:ext>
            </a:extLst>
          </p:cNvPr>
          <p:cNvSpPr/>
          <p:nvPr/>
        </p:nvSpPr>
        <p:spPr>
          <a:xfrm>
            <a:off x="3954483" y="5464406"/>
            <a:ext cx="2707891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models.py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C61A5AC-6F9E-4893-9ADD-D865C722CD22}"/>
              </a:ext>
            </a:extLst>
          </p:cNvPr>
          <p:cNvSpPr/>
          <p:nvPr/>
        </p:nvSpPr>
        <p:spPr>
          <a:xfrm>
            <a:off x="3954483" y="5813912"/>
            <a:ext cx="2707891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experiments.ipynb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17B0116-4B2A-43A7-A663-D90894445C65}"/>
              </a:ext>
            </a:extLst>
          </p:cNvPr>
          <p:cNvSpPr/>
          <p:nvPr/>
        </p:nvSpPr>
        <p:spPr>
          <a:xfrm>
            <a:off x="3954484" y="3294588"/>
            <a:ext cx="2683752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utils.py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49C3FB25-83D8-4E95-BD84-5541CFEC5645}"/>
              </a:ext>
            </a:extLst>
          </p:cNvPr>
          <p:cNvCxnSpPr>
            <a:cxnSpLocks/>
            <a:stCxn id="17" idx="3"/>
            <a:endCxn id="11" idx="1"/>
          </p:cNvCxnSpPr>
          <p:nvPr/>
        </p:nvCxnSpPr>
        <p:spPr>
          <a:xfrm>
            <a:off x="3262706" y="2361675"/>
            <a:ext cx="667638" cy="349506"/>
          </a:xfrm>
          <a:prstGeom prst="bentConnector3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10EA5A75-8647-4FB0-B927-BB03A4B35E3D}"/>
              </a:ext>
            </a:extLst>
          </p:cNvPr>
          <p:cNvCxnSpPr>
            <a:cxnSpLocks/>
            <a:stCxn id="17" idx="3"/>
            <a:endCxn id="12" idx="1"/>
          </p:cNvCxnSpPr>
          <p:nvPr/>
        </p:nvCxnSpPr>
        <p:spPr>
          <a:xfrm>
            <a:off x="3262706" y="2361675"/>
            <a:ext cx="667638" cy="699012"/>
          </a:xfrm>
          <a:prstGeom prst="bentConnector3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1BB642AD-5C94-4DAB-B81B-72C91EE4B303}"/>
              </a:ext>
            </a:extLst>
          </p:cNvPr>
          <p:cNvCxnSpPr>
            <a:cxnSpLocks/>
            <a:stCxn id="17" idx="3"/>
            <a:endCxn id="22" idx="1"/>
          </p:cNvCxnSpPr>
          <p:nvPr/>
        </p:nvCxnSpPr>
        <p:spPr>
          <a:xfrm>
            <a:off x="3262706" y="2361675"/>
            <a:ext cx="691778" cy="1049277"/>
          </a:xfrm>
          <a:prstGeom prst="bentConnector3">
            <a:avLst>
              <a:gd name="adj1" fmla="val 48787"/>
            </a:avLst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A3F670AE-09D7-4A53-A4C8-3835015C3193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3262704" y="5230497"/>
            <a:ext cx="691779" cy="350273"/>
          </a:xfrm>
          <a:prstGeom prst="bentConnector3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568EC07B-8F7F-479D-ADC3-112130C36681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3262704" y="5230497"/>
            <a:ext cx="691779" cy="699779"/>
          </a:xfrm>
          <a:prstGeom prst="bentConnector3">
            <a:avLst>
              <a:gd name="adj1" fmla="val 50000"/>
            </a:avLst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CAD9EB7-E361-4E99-AB98-71EBCF4F0122}"/>
              </a:ext>
            </a:extLst>
          </p:cNvPr>
          <p:cNvCxnSpPr>
            <a:cxnSpLocks/>
            <a:stCxn id="17" idx="3"/>
            <a:endCxn id="10" idx="1"/>
          </p:cNvCxnSpPr>
          <p:nvPr/>
        </p:nvCxnSpPr>
        <p:spPr>
          <a:xfrm>
            <a:off x="3262706" y="2361675"/>
            <a:ext cx="667638" cy="0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42C7D89-82BC-4BCB-88E4-2950B2D89645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3262704" y="5230497"/>
            <a:ext cx="691779" cy="768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0FFCBDE8-4825-4760-BB69-4FC82F527A0F}"/>
              </a:ext>
            </a:extLst>
          </p:cNvPr>
          <p:cNvSpPr/>
          <p:nvPr/>
        </p:nvSpPr>
        <p:spPr>
          <a:xfrm>
            <a:off x="761650" y="1909763"/>
            <a:ext cx="1116638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tsvalidation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91B93EDB-11B9-401E-8E8F-B9E4691B38D2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1547807" y="1914653"/>
            <a:ext cx="219184" cy="674860"/>
          </a:xfrm>
          <a:prstGeom prst="bentConnector2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FA33E843-587C-4C73-8B4B-56A069580C3D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815187" y="2647273"/>
            <a:ext cx="1684427" cy="674862"/>
          </a:xfrm>
          <a:prstGeom prst="bentConnector2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EFC72967-C907-4CCF-809E-F70CC9D3A3BB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640433" y="2822026"/>
            <a:ext cx="2033933" cy="674861"/>
          </a:xfrm>
          <a:prstGeom prst="bentConnector2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68C2ED1C-1BE3-4021-84A1-D86AE233EA80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465680" y="2996780"/>
            <a:ext cx="2383439" cy="674860"/>
          </a:xfrm>
          <a:prstGeom prst="bentConnector2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93EFA7F-DD57-45C4-AB59-9936347AA7CC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286731" y="3175729"/>
            <a:ext cx="2741334" cy="674858"/>
          </a:xfrm>
          <a:prstGeom prst="bentConnector2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2E427606-0BFE-4D96-B433-F5264B395EC6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113395" y="3349065"/>
            <a:ext cx="3088006" cy="674858"/>
          </a:xfrm>
          <a:prstGeom prst="bentConnector2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5D5535CD-37BA-45FF-A7B2-6AF63D1145CA}"/>
              </a:ext>
            </a:extLst>
          </p:cNvPr>
          <p:cNvSpPr/>
          <p:nvPr/>
        </p:nvSpPr>
        <p:spPr>
          <a:xfrm>
            <a:off x="3954483" y="6163417"/>
            <a:ext cx="2707891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datasets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CCA489C4-D1BE-499A-97B8-DA04099321BA}"/>
              </a:ext>
            </a:extLst>
          </p:cNvPr>
          <p:cNvCxnSpPr>
            <a:cxnSpLocks/>
            <a:stCxn id="18" idx="3"/>
            <a:endCxn id="37" idx="1"/>
          </p:cNvCxnSpPr>
          <p:nvPr/>
        </p:nvCxnSpPr>
        <p:spPr>
          <a:xfrm>
            <a:off x="3262704" y="5230497"/>
            <a:ext cx="691779" cy="1049284"/>
          </a:xfrm>
          <a:prstGeom prst="bentConnector3">
            <a:avLst>
              <a:gd name="adj1" fmla="val 50000"/>
            </a:avLst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DE3F249-EBF0-4515-84DB-12BBCF69EFF7}"/>
              </a:ext>
            </a:extLst>
          </p:cNvPr>
          <p:cNvSpPr/>
          <p:nvPr/>
        </p:nvSpPr>
        <p:spPr>
          <a:xfrm>
            <a:off x="3954484" y="3614885"/>
            <a:ext cx="2683752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data_characteristics.py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8A8E5390-03B0-417A-A6CC-69EC342E4763}"/>
              </a:ext>
            </a:extLst>
          </p:cNvPr>
          <p:cNvCxnSpPr>
            <a:cxnSpLocks/>
            <a:stCxn id="17" idx="3"/>
            <a:endCxn id="39" idx="1"/>
          </p:cNvCxnSpPr>
          <p:nvPr/>
        </p:nvCxnSpPr>
        <p:spPr>
          <a:xfrm>
            <a:off x="3262706" y="2361675"/>
            <a:ext cx="691778" cy="1369574"/>
          </a:xfrm>
          <a:prstGeom prst="bentConnector3">
            <a:avLst>
              <a:gd name="adj1" fmla="val 48787"/>
            </a:avLst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99B0709-337D-45BA-AFCF-2441EDE66F2E}"/>
              </a:ext>
            </a:extLst>
          </p:cNvPr>
          <p:cNvSpPr txBox="1"/>
          <p:nvPr/>
        </p:nvSpPr>
        <p:spPr>
          <a:xfrm>
            <a:off x="3249997" y="1635119"/>
            <a:ext cx="1360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Python Package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084E764-E769-4F32-B18A-57D91CA497AE}"/>
              </a:ext>
            </a:extLst>
          </p:cNvPr>
          <p:cNvGrpSpPr/>
          <p:nvPr/>
        </p:nvGrpSpPr>
        <p:grpSpPr>
          <a:xfrm>
            <a:off x="10136311" y="448403"/>
            <a:ext cx="1789232" cy="282476"/>
            <a:chOff x="10441111" y="401764"/>
            <a:chExt cx="1789232" cy="282476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9819708-2D14-47D9-A779-63CCE56E805F}"/>
                </a:ext>
              </a:extLst>
            </p:cNvPr>
            <p:cNvSpPr/>
            <p:nvPr/>
          </p:nvSpPr>
          <p:spPr>
            <a:xfrm>
              <a:off x="10441111" y="427065"/>
              <a:ext cx="257175" cy="25717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13FD2CA-5B71-4D88-8AB4-339E4B6CA645}"/>
                </a:ext>
              </a:extLst>
            </p:cNvPr>
            <p:cNvSpPr txBox="1"/>
            <p:nvPr/>
          </p:nvSpPr>
          <p:spPr>
            <a:xfrm>
              <a:off x="10739679" y="401764"/>
              <a:ext cx="14906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Em</a:t>
              </a:r>
              <a:r>
                <a:rPr lang="en-US" sz="1200" dirty="0"/>
                <a:t> </a:t>
              </a:r>
              <a:r>
                <a:rPr lang="en-US" sz="1200" dirty="0" err="1"/>
                <a:t>desenvolvimento</a:t>
              </a:r>
              <a:endParaRPr lang="en-US" sz="1200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86F4328-CABB-43AE-8CC3-89D0D19D7F66}"/>
              </a:ext>
            </a:extLst>
          </p:cNvPr>
          <p:cNvGrpSpPr/>
          <p:nvPr/>
        </p:nvGrpSpPr>
        <p:grpSpPr>
          <a:xfrm>
            <a:off x="10136311" y="1093294"/>
            <a:ext cx="1144488" cy="282476"/>
            <a:chOff x="10445873" y="1179019"/>
            <a:chExt cx="1144488" cy="282476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8C9026C-D1DC-4CCD-8366-EA92FD512CA2}"/>
                </a:ext>
              </a:extLst>
            </p:cNvPr>
            <p:cNvSpPr/>
            <p:nvPr/>
          </p:nvSpPr>
          <p:spPr>
            <a:xfrm>
              <a:off x="10445873" y="1204320"/>
              <a:ext cx="257175" cy="257175"/>
            </a:xfrm>
            <a:prstGeom prst="ellipse">
              <a:avLst/>
            </a:prstGeom>
            <a:solidFill>
              <a:srgbClr val="0068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E5F2748-91F5-4D3E-AA14-FD5F9FFE6D70}"/>
                </a:ext>
              </a:extLst>
            </p:cNvPr>
            <p:cNvSpPr txBox="1"/>
            <p:nvPr/>
          </p:nvSpPr>
          <p:spPr>
            <a:xfrm>
              <a:off x="10739679" y="1179019"/>
              <a:ext cx="8506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Terminado</a:t>
              </a:r>
              <a:endParaRPr lang="en-US" sz="1200" dirty="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4EE4141-7B46-409C-95F1-9C5859CD4D88}"/>
              </a:ext>
            </a:extLst>
          </p:cNvPr>
          <p:cNvGrpSpPr/>
          <p:nvPr/>
        </p:nvGrpSpPr>
        <p:grpSpPr>
          <a:xfrm>
            <a:off x="10136311" y="770849"/>
            <a:ext cx="1568403" cy="282476"/>
            <a:chOff x="10441111" y="778281"/>
            <a:chExt cx="1568403" cy="282476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F1628AE-4BE7-414C-9134-62844279AA84}"/>
                </a:ext>
              </a:extLst>
            </p:cNvPr>
            <p:cNvSpPr/>
            <p:nvPr/>
          </p:nvSpPr>
          <p:spPr>
            <a:xfrm>
              <a:off x="10441111" y="803582"/>
              <a:ext cx="257175" cy="25717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7BDC931-6C52-4D26-8081-F915AB3532D6}"/>
                </a:ext>
              </a:extLst>
            </p:cNvPr>
            <p:cNvSpPr txBox="1"/>
            <p:nvPr/>
          </p:nvSpPr>
          <p:spPr>
            <a:xfrm>
              <a:off x="10739679" y="778281"/>
              <a:ext cx="12698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Quase</a:t>
              </a:r>
              <a:r>
                <a:rPr lang="en-US" sz="1200" dirty="0"/>
                <a:t> </a:t>
              </a:r>
              <a:r>
                <a:rPr lang="en-US" sz="1200" dirty="0" err="1"/>
                <a:t>terminado</a:t>
              </a:r>
              <a:endParaRPr lang="en-US" sz="1200" dirty="0"/>
            </a:p>
          </p:txBody>
        </p:sp>
      </p:grpSp>
      <p:sp>
        <p:nvSpPr>
          <p:cNvPr id="58" name="Oval 57">
            <a:extLst>
              <a:ext uri="{FF2B5EF4-FFF2-40B4-BE49-F238E27FC236}">
                <a16:creationId xmlns:a16="http://schemas.microsoft.com/office/drawing/2014/main" id="{5E4DFD15-9EBC-4B2B-AAC7-92BFF4F71E46}"/>
              </a:ext>
            </a:extLst>
          </p:cNvPr>
          <p:cNvSpPr/>
          <p:nvPr/>
        </p:nvSpPr>
        <p:spPr>
          <a:xfrm>
            <a:off x="3364763" y="3710045"/>
            <a:ext cx="231762" cy="23272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5B2D11B-6E6D-4F4D-9EEE-27DB0671BE1F}"/>
              </a:ext>
            </a:extLst>
          </p:cNvPr>
          <p:cNvSpPr/>
          <p:nvPr/>
        </p:nvSpPr>
        <p:spPr>
          <a:xfrm>
            <a:off x="6746102" y="3623965"/>
            <a:ext cx="228600" cy="228600"/>
          </a:xfrm>
          <a:prstGeom prst="ellipse">
            <a:avLst/>
          </a:prstGeom>
          <a:solidFill>
            <a:srgbClr val="00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CCCD25C-AE4A-4F9D-858F-CA432A0B1C34}"/>
              </a:ext>
            </a:extLst>
          </p:cNvPr>
          <p:cNvSpPr/>
          <p:nvPr/>
        </p:nvSpPr>
        <p:spPr>
          <a:xfrm>
            <a:off x="6746102" y="3295100"/>
            <a:ext cx="228600" cy="228600"/>
          </a:xfrm>
          <a:prstGeom prst="ellipse">
            <a:avLst/>
          </a:prstGeom>
          <a:solidFill>
            <a:srgbClr val="00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DBF2A0A7-5DDF-4861-97EA-7F21C95CF7D8}"/>
              </a:ext>
            </a:extLst>
          </p:cNvPr>
          <p:cNvSpPr/>
          <p:nvPr/>
        </p:nvSpPr>
        <p:spPr>
          <a:xfrm>
            <a:off x="3364763" y="4062261"/>
            <a:ext cx="228600" cy="23774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F0B726D-8E9E-4EBF-9D91-E9653D7BC818}"/>
              </a:ext>
            </a:extLst>
          </p:cNvPr>
          <p:cNvSpPr/>
          <p:nvPr/>
        </p:nvSpPr>
        <p:spPr>
          <a:xfrm>
            <a:off x="3367643" y="4768755"/>
            <a:ext cx="228600" cy="228600"/>
          </a:xfrm>
          <a:prstGeom prst="ellipse">
            <a:avLst/>
          </a:prstGeom>
          <a:solidFill>
            <a:srgbClr val="00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51A0AFD-2515-4D79-AD8D-93CDC2BAB749}"/>
              </a:ext>
            </a:extLst>
          </p:cNvPr>
          <p:cNvSpPr/>
          <p:nvPr/>
        </p:nvSpPr>
        <p:spPr>
          <a:xfrm>
            <a:off x="7548887" y="5327348"/>
            <a:ext cx="2707891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OOS.py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3868DF1-F766-4330-8982-8860A577E90F}"/>
              </a:ext>
            </a:extLst>
          </p:cNvPr>
          <p:cNvSpPr/>
          <p:nvPr/>
        </p:nvSpPr>
        <p:spPr>
          <a:xfrm>
            <a:off x="7573027" y="5677613"/>
            <a:ext cx="2683752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Prequential.py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1761C76-7AEA-4E84-BE37-3140F80F6471}"/>
              </a:ext>
            </a:extLst>
          </p:cNvPr>
          <p:cNvSpPr/>
          <p:nvPr/>
        </p:nvSpPr>
        <p:spPr>
          <a:xfrm>
            <a:off x="7573027" y="5997910"/>
            <a:ext cx="2683752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CV.py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1493400-8760-4313-A379-A582B63B47CF}"/>
              </a:ext>
            </a:extLst>
          </p:cNvPr>
          <p:cNvSpPr/>
          <p:nvPr/>
        </p:nvSpPr>
        <p:spPr>
          <a:xfrm>
            <a:off x="7548887" y="4292788"/>
            <a:ext cx="2683752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_base.py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9E81A66-88D3-4416-8D82-ACD5727A71B2}"/>
              </a:ext>
            </a:extLst>
          </p:cNvPr>
          <p:cNvSpPr/>
          <p:nvPr/>
        </p:nvSpPr>
        <p:spPr>
          <a:xfrm>
            <a:off x="7609933" y="2438733"/>
            <a:ext cx="2707891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Time_series_function.py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CAE65ED-AD59-4601-BE49-9CD1C4D9639C}"/>
              </a:ext>
            </a:extLst>
          </p:cNvPr>
          <p:cNvSpPr/>
          <p:nvPr/>
        </p:nvSpPr>
        <p:spPr>
          <a:xfrm>
            <a:off x="7609933" y="2788239"/>
            <a:ext cx="2707891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Frequency_modulation.py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9676170-B69D-44F6-AF4F-7029A3C52A01}"/>
              </a:ext>
            </a:extLst>
          </p:cNvPr>
          <p:cNvSpPr/>
          <p:nvPr/>
        </p:nvSpPr>
        <p:spPr>
          <a:xfrm>
            <a:off x="7609933" y="3137745"/>
            <a:ext cx="2707891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utils.py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34686B4-9E68-41C3-A5F8-8BBE769863A5}"/>
              </a:ext>
            </a:extLst>
          </p:cNvPr>
          <p:cNvSpPr/>
          <p:nvPr/>
        </p:nvSpPr>
        <p:spPr>
          <a:xfrm>
            <a:off x="7609933" y="2103185"/>
            <a:ext cx="2683752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Time_series_generation.py</a:t>
            </a:r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4DAE6D54-1444-4615-B689-BCFAAED36BD1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>
            <a:off x="6638235" y="2361675"/>
            <a:ext cx="837868" cy="359594"/>
          </a:xfrm>
          <a:prstGeom prst="bentConnector3">
            <a:avLst>
              <a:gd name="adj1" fmla="val 50000"/>
            </a:avLst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eft Brace 5">
            <a:extLst>
              <a:ext uri="{FF2B5EF4-FFF2-40B4-BE49-F238E27FC236}">
                <a16:creationId xmlns:a16="http://schemas.microsoft.com/office/drawing/2014/main" id="{EE959C65-BF51-4814-A414-083B7EB5990F}"/>
              </a:ext>
            </a:extLst>
          </p:cNvPr>
          <p:cNvSpPr/>
          <p:nvPr/>
        </p:nvSpPr>
        <p:spPr>
          <a:xfrm>
            <a:off x="7476103" y="2029461"/>
            <a:ext cx="133829" cy="138361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7B2067E8-207A-4CAF-9869-8ABE20BF7812}"/>
              </a:ext>
            </a:extLst>
          </p:cNvPr>
          <p:cNvCxnSpPr>
            <a:cxnSpLocks/>
            <a:stCxn id="11" idx="3"/>
            <a:endCxn id="89" idx="1"/>
          </p:cNvCxnSpPr>
          <p:nvPr/>
        </p:nvCxnSpPr>
        <p:spPr>
          <a:xfrm>
            <a:off x="6638235" y="2711181"/>
            <a:ext cx="740707" cy="2560800"/>
          </a:xfrm>
          <a:prstGeom prst="bentConnector3">
            <a:avLst>
              <a:gd name="adj1" fmla="val 50000"/>
            </a:avLst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Left Brace 88">
            <a:extLst>
              <a:ext uri="{FF2B5EF4-FFF2-40B4-BE49-F238E27FC236}">
                <a16:creationId xmlns:a16="http://schemas.microsoft.com/office/drawing/2014/main" id="{CFE2D12B-D276-47F9-8F4A-0AAFFEBAF5F2}"/>
              </a:ext>
            </a:extLst>
          </p:cNvPr>
          <p:cNvSpPr/>
          <p:nvPr/>
        </p:nvSpPr>
        <p:spPr>
          <a:xfrm>
            <a:off x="7378942" y="4264180"/>
            <a:ext cx="97162" cy="2015601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2D8B9C4E-D676-4E4B-9551-475685210432}"/>
              </a:ext>
            </a:extLst>
          </p:cNvPr>
          <p:cNvSpPr/>
          <p:nvPr/>
        </p:nvSpPr>
        <p:spPr>
          <a:xfrm>
            <a:off x="10419334" y="2421602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52EDCA2C-7C2B-4F66-96B5-D8CC9DB4975D}"/>
              </a:ext>
            </a:extLst>
          </p:cNvPr>
          <p:cNvSpPr/>
          <p:nvPr/>
        </p:nvSpPr>
        <p:spPr>
          <a:xfrm>
            <a:off x="10419334" y="2092737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86F798B2-262E-4DE5-AA4D-33BE0931ECAF}"/>
              </a:ext>
            </a:extLst>
          </p:cNvPr>
          <p:cNvSpPr/>
          <p:nvPr/>
        </p:nvSpPr>
        <p:spPr>
          <a:xfrm>
            <a:off x="10419334" y="3090642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84EF202E-7A51-4708-814E-4EBB2CA9E1FC}"/>
              </a:ext>
            </a:extLst>
          </p:cNvPr>
          <p:cNvSpPr/>
          <p:nvPr/>
        </p:nvSpPr>
        <p:spPr>
          <a:xfrm>
            <a:off x="10419334" y="2761777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720CBE67-8EC3-4819-9CB4-B8F3E862AADF}"/>
              </a:ext>
            </a:extLst>
          </p:cNvPr>
          <p:cNvSpPr/>
          <p:nvPr/>
        </p:nvSpPr>
        <p:spPr>
          <a:xfrm>
            <a:off x="10319194" y="4298362"/>
            <a:ext cx="228600" cy="228600"/>
          </a:xfrm>
          <a:prstGeom prst="ellipse">
            <a:avLst/>
          </a:prstGeom>
          <a:solidFill>
            <a:srgbClr val="00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489EED3E-B67D-4095-AFAF-20AE1B6EA7CB}"/>
              </a:ext>
            </a:extLst>
          </p:cNvPr>
          <p:cNvSpPr/>
          <p:nvPr/>
        </p:nvSpPr>
        <p:spPr>
          <a:xfrm>
            <a:off x="10303453" y="5327348"/>
            <a:ext cx="231762" cy="23272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909426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3C67E8BA-1624-4115-94F2-D83B33DF8107}"/>
              </a:ext>
            </a:extLst>
          </p:cNvPr>
          <p:cNvSpPr/>
          <p:nvPr/>
        </p:nvSpPr>
        <p:spPr>
          <a:xfrm>
            <a:off x="9989541" y="399697"/>
            <a:ext cx="1936002" cy="1019301"/>
          </a:xfrm>
          <a:prstGeom prst="roundRect">
            <a:avLst>
              <a:gd name="adj" fmla="val 876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DCE9E9-EBB2-478D-9A64-65521DD63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Ponto da </a:t>
            </a:r>
            <a:r>
              <a:rPr lang="en-US" dirty="0" err="1"/>
              <a:t>Situação</a:t>
            </a:r>
            <a:r>
              <a:rPr lang="en-US" dirty="0"/>
              <a:t> –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semana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D090F4-65E5-4C85-BAAE-AB9B2A753F8F}"/>
              </a:ext>
            </a:extLst>
          </p:cNvPr>
          <p:cNvSpPr/>
          <p:nvPr/>
        </p:nvSpPr>
        <p:spPr>
          <a:xfrm>
            <a:off x="3930344" y="2245311"/>
            <a:ext cx="2707891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data_generation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BE734C-8611-40F7-9CE1-67BE7833B53F}"/>
              </a:ext>
            </a:extLst>
          </p:cNvPr>
          <p:cNvSpPr/>
          <p:nvPr/>
        </p:nvSpPr>
        <p:spPr>
          <a:xfrm>
            <a:off x="3930344" y="2594817"/>
            <a:ext cx="2707891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validation_methods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E252C2-435E-460E-9BB1-2AF6BF66DFCA}"/>
              </a:ext>
            </a:extLst>
          </p:cNvPr>
          <p:cNvSpPr/>
          <p:nvPr/>
        </p:nvSpPr>
        <p:spPr>
          <a:xfrm>
            <a:off x="3930344" y="2944323"/>
            <a:ext cx="2707891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validation_comparison_metrics.py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7D89A6-2AD8-453D-9F05-1802D5084DE5}"/>
              </a:ext>
            </a:extLst>
          </p:cNvPr>
          <p:cNvSpPr/>
          <p:nvPr/>
        </p:nvSpPr>
        <p:spPr>
          <a:xfrm>
            <a:off x="2004356" y="3710554"/>
            <a:ext cx="1258352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tests.py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C5CFE4-AFAC-4339-93F0-61E7A014671A}"/>
              </a:ext>
            </a:extLst>
          </p:cNvPr>
          <p:cNvSpPr/>
          <p:nvPr/>
        </p:nvSpPr>
        <p:spPr>
          <a:xfrm>
            <a:off x="2004355" y="4060060"/>
            <a:ext cx="1258352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pyproject.toml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C43AB8-CFE2-4A59-9931-C6E76560B3D2}"/>
              </a:ext>
            </a:extLst>
          </p:cNvPr>
          <p:cNvSpPr/>
          <p:nvPr/>
        </p:nvSpPr>
        <p:spPr>
          <a:xfrm>
            <a:off x="2004354" y="4409566"/>
            <a:ext cx="1258352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README.md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A081E6-D38A-4CAD-9664-D6695043A565}"/>
              </a:ext>
            </a:extLst>
          </p:cNvPr>
          <p:cNvSpPr/>
          <p:nvPr/>
        </p:nvSpPr>
        <p:spPr>
          <a:xfrm>
            <a:off x="2004352" y="4767461"/>
            <a:ext cx="1258352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LICENSE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FE0770-0FC4-4C57-98F4-C2F15EDA9868}"/>
              </a:ext>
            </a:extLst>
          </p:cNvPr>
          <p:cNvSpPr/>
          <p:nvPr/>
        </p:nvSpPr>
        <p:spPr>
          <a:xfrm>
            <a:off x="2004354" y="2245311"/>
            <a:ext cx="1258352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tsvalidation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F45887-8361-4474-A490-42D6A62748D2}"/>
              </a:ext>
            </a:extLst>
          </p:cNvPr>
          <p:cNvSpPr/>
          <p:nvPr/>
        </p:nvSpPr>
        <p:spPr>
          <a:xfrm>
            <a:off x="2004352" y="5114133"/>
            <a:ext cx="1258352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experiments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9C083C-89C3-435C-B801-6F19330AE81A}"/>
              </a:ext>
            </a:extLst>
          </p:cNvPr>
          <p:cNvSpPr/>
          <p:nvPr/>
        </p:nvSpPr>
        <p:spPr>
          <a:xfrm>
            <a:off x="3954483" y="5114901"/>
            <a:ext cx="2707891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data_preprocessing.py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5BF6230-E922-4A69-9314-ABD9957F3499}"/>
              </a:ext>
            </a:extLst>
          </p:cNvPr>
          <p:cNvSpPr/>
          <p:nvPr/>
        </p:nvSpPr>
        <p:spPr>
          <a:xfrm>
            <a:off x="3954483" y="5464406"/>
            <a:ext cx="2707891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models.py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C61A5AC-6F9E-4893-9ADD-D865C722CD22}"/>
              </a:ext>
            </a:extLst>
          </p:cNvPr>
          <p:cNvSpPr/>
          <p:nvPr/>
        </p:nvSpPr>
        <p:spPr>
          <a:xfrm>
            <a:off x="3954483" y="5813912"/>
            <a:ext cx="2707891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experiments.ipynb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17B0116-4B2A-43A7-A663-D90894445C65}"/>
              </a:ext>
            </a:extLst>
          </p:cNvPr>
          <p:cNvSpPr/>
          <p:nvPr/>
        </p:nvSpPr>
        <p:spPr>
          <a:xfrm>
            <a:off x="3954484" y="3294588"/>
            <a:ext cx="2683752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utils.py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49C3FB25-83D8-4E95-BD84-5541CFEC5645}"/>
              </a:ext>
            </a:extLst>
          </p:cNvPr>
          <p:cNvCxnSpPr>
            <a:cxnSpLocks/>
            <a:stCxn id="17" idx="3"/>
            <a:endCxn id="11" idx="1"/>
          </p:cNvCxnSpPr>
          <p:nvPr/>
        </p:nvCxnSpPr>
        <p:spPr>
          <a:xfrm>
            <a:off x="3262706" y="2361675"/>
            <a:ext cx="667638" cy="349506"/>
          </a:xfrm>
          <a:prstGeom prst="bentConnector3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10EA5A75-8647-4FB0-B927-BB03A4B35E3D}"/>
              </a:ext>
            </a:extLst>
          </p:cNvPr>
          <p:cNvCxnSpPr>
            <a:cxnSpLocks/>
            <a:stCxn id="17" idx="3"/>
            <a:endCxn id="12" idx="1"/>
          </p:cNvCxnSpPr>
          <p:nvPr/>
        </p:nvCxnSpPr>
        <p:spPr>
          <a:xfrm>
            <a:off x="3262706" y="2361675"/>
            <a:ext cx="667638" cy="699012"/>
          </a:xfrm>
          <a:prstGeom prst="bentConnector3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1BB642AD-5C94-4DAB-B81B-72C91EE4B303}"/>
              </a:ext>
            </a:extLst>
          </p:cNvPr>
          <p:cNvCxnSpPr>
            <a:cxnSpLocks/>
            <a:stCxn id="17" idx="3"/>
            <a:endCxn id="22" idx="1"/>
          </p:cNvCxnSpPr>
          <p:nvPr/>
        </p:nvCxnSpPr>
        <p:spPr>
          <a:xfrm>
            <a:off x="3262706" y="2361675"/>
            <a:ext cx="691778" cy="1049277"/>
          </a:xfrm>
          <a:prstGeom prst="bentConnector3">
            <a:avLst>
              <a:gd name="adj1" fmla="val 48787"/>
            </a:avLst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A3F670AE-09D7-4A53-A4C8-3835015C3193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3262704" y="5230497"/>
            <a:ext cx="691779" cy="350273"/>
          </a:xfrm>
          <a:prstGeom prst="bentConnector3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568EC07B-8F7F-479D-ADC3-112130C36681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3262704" y="5230497"/>
            <a:ext cx="691779" cy="699779"/>
          </a:xfrm>
          <a:prstGeom prst="bentConnector3">
            <a:avLst>
              <a:gd name="adj1" fmla="val 50000"/>
            </a:avLst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CAD9EB7-E361-4E99-AB98-71EBCF4F0122}"/>
              </a:ext>
            </a:extLst>
          </p:cNvPr>
          <p:cNvCxnSpPr>
            <a:cxnSpLocks/>
            <a:stCxn id="17" idx="3"/>
            <a:endCxn id="10" idx="1"/>
          </p:cNvCxnSpPr>
          <p:nvPr/>
        </p:nvCxnSpPr>
        <p:spPr>
          <a:xfrm>
            <a:off x="3262706" y="2361675"/>
            <a:ext cx="667638" cy="0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42C7D89-82BC-4BCB-88E4-2950B2D89645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3262704" y="5230497"/>
            <a:ext cx="691779" cy="768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0FFCBDE8-4825-4760-BB69-4FC82F527A0F}"/>
              </a:ext>
            </a:extLst>
          </p:cNvPr>
          <p:cNvSpPr/>
          <p:nvPr/>
        </p:nvSpPr>
        <p:spPr>
          <a:xfrm>
            <a:off x="761650" y="1909763"/>
            <a:ext cx="1116638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tsvalidation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91B93EDB-11B9-401E-8E8F-B9E4691B38D2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1547807" y="1914653"/>
            <a:ext cx="219184" cy="674860"/>
          </a:xfrm>
          <a:prstGeom prst="bentConnector2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FA33E843-587C-4C73-8B4B-56A069580C3D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815187" y="2647273"/>
            <a:ext cx="1684427" cy="674862"/>
          </a:xfrm>
          <a:prstGeom prst="bentConnector2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EFC72967-C907-4CCF-809E-F70CC9D3A3BB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640433" y="2822026"/>
            <a:ext cx="2033933" cy="674861"/>
          </a:xfrm>
          <a:prstGeom prst="bentConnector2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68C2ED1C-1BE3-4021-84A1-D86AE233EA80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465680" y="2996780"/>
            <a:ext cx="2383439" cy="674860"/>
          </a:xfrm>
          <a:prstGeom prst="bentConnector2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93EFA7F-DD57-45C4-AB59-9936347AA7CC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286731" y="3175729"/>
            <a:ext cx="2741334" cy="674858"/>
          </a:xfrm>
          <a:prstGeom prst="bentConnector2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2E427606-0BFE-4D96-B433-F5264B395EC6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113395" y="3349065"/>
            <a:ext cx="3088006" cy="674858"/>
          </a:xfrm>
          <a:prstGeom prst="bentConnector2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5D5535CD-37BA-45FF-A7B2-6AF63D1145CA}"/>
              </a:ext>
            </a:extLst>
          </p:cNvPr>
          <p:cNvSpPr/>
          <p:nvPr/>
        </p:nvSpPr>
        <p:spPr>
          <a:xfrm>
            <a:off x="3954483" y="6163417"/>
            <a:ext cx="2707891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datasets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CCA489C4-D1BE-499A-97B8-DA04099321BA}"/>
              </a:ext>
            </a:extLst>
          </p:cNvPr>
          <p:cNvCxnSpPr>
            <a:cxnSpLocks/>
            <a:stCxn id="18" idx="3"/>
            <a:endCxn id="37" idx="1"/>
          </p:cNvCxnSpPr>
          <p:nvPr/>
        </p:nvCxnSpPr>
        <p:spPr>
          <a:xfrm>
            <a:off x="3262704" y="5230497"/>
            <a:ext cx="691779" cy="1049284"/>
          </a:xfrm>
          <a:prstGeom prst="bentConnector3">
            <a:avLst>
              <a:gd name="adj1" fmla="val 50000"/>
            </a:avLst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DE3F249-EBF0-4515-84DB-12BBCF69EFF7}"/>
              </a:ext>
            </a:extLst>
          </p:cNvPr>
          <p:cNvSpPr/>
          <p:nvPr/>
        </p:nvSpPr>
        <p:spPr>
          <a:xfrm>
            <a:off x="3954484" y="3614885"/>
            <a:ext cx="2683752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data_characteristics.py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8A8E5390-03B0-417A-A6CC-69EC342E4763}"/>
              </a:ext>
            </a:extLst>
          </p:cNvPr>
          <p:cNvCxnSpPr>
            <a:cxnSpLocks/>
            <a:stCxn id="17" idx="3"/>
            <a:endCxn id="39" idx="1"/>
          </p:cNvCxnSpPr>
          <p:nvPr/>
        </p:nvCxnSpPr>
        <p:spPr>
          <a:xfrm>
            <a:off x="3262706" y="2361675"/>
            <a:ext cx="691778" cy="1369574"/>
          </a:xfrm>
          <a:prstGeom prst="bentConnector3">
            <a:avLst>
              <a:gd name="adj1" fmla="val 48787"/>
            </a:avLst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99B0709-337D-45BA-AFCF-2441EDE66F2E}"/>
              </a:ext>
            </a:extLst>
          </p:cNvPr>
          <p:cNvSpPr txBox="1"/>
          <p:nvPr/>
        </p:nvSpPr>
        <p:spPr>
          <a:xfrm>
            <a:off x="3249997" y="1635119"/>
            <a:ext cx="1360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Python Package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084E764-E769-4F32-B18A-57D91CA497AE}"/>
              </a:ext>
            </a:extLst>
          </p:cNvPr>
          <p:cNvGrpSpPr/>
          <p:nvPr/>
        </p:nvGrpSpPr>
        <p:grpSpPr>
          <a:xfrm>
            <a:off x="10136311" y="448403"/>
            <a:ext cx="1789232" cy="282476"/>
            <a:chOff x="10441111" y="401764"/>
            <a:chExt cx="1789232" cy="282476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9819708-2D14-47D9-A779-63CCE56E805F}"/>
                </a:ext>
              </a:extLst>
            </p:cNvPr>
            <p:cNvSpPr/>
            <p:nvPr/>
          </p:nvSpPr>
          <p:spPr>
            <a:xfrm>
              <a:off x="10441111" y="427065"/>
              <a:ext cx="257175" cy="25717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13FD2CA-5B71-4D88-8AB4-339E4B6CA645}"/>
                </a:ext>
              </a:extLst>
            </p:cNvPr>
            <p:cNvSpPr txBox="1"/>
            <p:nvPr/>
          </p:nvSpPr>
          <p:spPr>
            <a:xfrm>
              <a:off x="10739679" y="401764"/>
              <a:ext cx="14906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Em</a:t>
              </a:r>
              <a:r>
                <a:rPr lang="en-US" sz="1200" dirty="0"/>
                <a:t> </a:t>
              </a:r>
              <a:r>
                <a:rPr lang="en-US" sz="1200" dirty="0" err="1"/>
                <a:t>desenvolvimento</a:t>
              </a:r>
              <a:endParaRPr lang="en-US" sz="1200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86F4328-CABB-43AE-8CC3-89D0D19D7F66}"/>
              </a:ext>
            </a:extLst>
          </p:cNvPr>
          <p:cNvGrpSpPr/>
          <p:nvPr/>
        </p:nvGrpSpPr>
        <p:grpSpPr>
          <a:xfrm>
            <a:off x="10136311" y="1093294"/>
            <a:ext cx="1144488" cy="282476"/>
            <a:chOff x="10445873" y="1179019"/>
            <a:chExt cx="1144488" cy="282476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8C9026C-D1DC-4CCD-8366-EA92FD512CA2}"/>
                </a:ext>
              </a:extLst>
            </p:cNvPr>
            <p:cNvSpPr/>
            <p:nvPr/>
          </p:nvSpPr>
          <p:spPr>
            <a:xfrm>
              <a:off x="10445873" y="1204320"/>
              <a:ext cx="257175" cy="257175"/>
            </a:xfrm>
            <a:prstGeom prst="ellipse">
              <a:avLst/>
            </a:prstGeom>
            <a:solidFill>
              <a:srgbClr val="0068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E5F2748-91F5-4D3E-AA14-FD5F9FFE6D70}"/>
                </a:ext>
              </a:extLst>
            </p:cNvPr>
            <p:cNvSpPr txBox="1"/>
            <p:nvPr/>
          </p:nvSpPr>
          <p:spPr>
            <a:xfrm>
              <a:off x="10739679" y="1179019"/>
              <a:ext cx="8506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Terminado</a:t>
              </a:r>
              <a:endParaRPr lang="en-US" sz="1200" dirty="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4EE4141-7B46-409C-95F1-9C5859CD4D88}"/>
              </a:ext>
            </a:extLst>
          </p:cNvPr>
          <p:cNvGrpSpPr/>
          <p:nvPr/>
        </p:nvGrpSpPr>
        <p:grpSpPr>
          <a:xfrm>
            <a:off x="10136311" y="770849"/>
            <a:ext cx="1568403" cy="282476"/>
            <a:chOff x="10441111" y="778281"/>
            <a:chExt cx="1568403" cy="282476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F1628AE-4BE7-414C-9134-62844279AA84}"/>
                </a:ext>
              </a:extLst>
            </p:cNvPr>
            <p:cNvSpPr/>
            <p:nvPr/>
          </p:nvSpPr>
          <p:spPr>
            <a:xfrm>
              <a:off x="10441111" y="803582"/>
              <a:ext cx="257175" cy="25717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7BDC931-6C52-4D26-8081-F915AB3532D6}"/>
                </a:ext>
              </a:extLst>
            </p:cNvPr>
            <p:cNvSpPr txBox="1"/>
            <p:nvPr/>
          </p:nvSpPr>
          <p:spPr>
            <a:xfrm>
              <a:off x="10739679" y="778281"/>
              <a:ext cx="12698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Quase</a:t>
              </a:r>
              <a:r>
                <a:rPr lang="en-US" sz="1200" dirty="0"/>
                <a:t> </a:t>
              </a:r>
              <a:r>
                <a:rPr lang="en-US" sz="1200" dirty="0" err="1"/>
                <a:t>terminado</a:t>
              </a:r>
              <a:endParaRPr lang="en-US" sz="1200" dirty="0"/>
            </a:p>
          </p:txBody>
        </p:sp>
      </p:grpSp>
      <p:sp>
        <p:nvSpPr>
          <p:cNvPr id="58" name="Oval 57">
            <a:extLst>
              <a:ext uri="{FF2B5EF4-FFF2-40B4-BE49-F238E27FC236}">
                <a16:creationId xmlns:a16="http://schemas.microsoft.com/office/drawing/2014/main" id="{5E4DFD15-9EBC-4B2B-AAC7-92BFF4F71E46}"/>
              </a:ext>
            </a:extLst>
          </p:cNvPr>
          <p:cNvSpPr/>
          <p:nvPr/>
        </p:nvSpPr>
        <p:spPr>
          <a:xfrm>
            <a:off x="3364763" y="3710045"/>
            <a:ext cx="231762" cy="23272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5B2D11B-6E6D-4F4D-9EEE-27DB0671BE1F}"/>
              </a:ext>
            </a:extLst>
          </p:cNvPr>
          <p:cNvSpPr/>
          <p:nvPr/>
        </p:nvSpPr>
        <p:spPr>
          <a:xfrm>
            <a:off x="6746102" y="3623965"/>
            <a:ext cx="228600" cy="228600"/>
          </a:xfrm>
          <a:prstGeom prst="ellipse">
            <a:avLst/>
          </a:prstGeom>
          <a:solidFill>
            <a:srgbClr val="00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CCCD25C-AE4A-4F9D-858F-CA432A0B1C34}"/>
              </a:ext>
            </a:extLst>
          </p:cNvPr>
          <p:cNvSpPr/>
          <p:nvPr/>
        </p:nvSpPr>
        <p:spPr>
          <a:xfrm>
            <a:off x="6746102" y="3295100"/>
            <a:ext cx="228600" cy="228600"/>
          </a:xfrm>
          <a:prstGeom prst="ellipse">
            <a:avLst/>
          </a:prstGeom>
          <a:solidFill>
            <a:srgbClr val="00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DBF2A0A7-5DDF-4861-97EA-7F21C95CF7D8}"/>
              </a:ext>
            </a:extLst>
          </p:cNvPr>
          <p:cNvSpPr/>
          <p:nvPr/>
        </p:nvSpPr>
        <p:spPr>
          <a:xfrm>
            <a:off x="3364763" y="4062261"/>
            <a:ext cx="228600" cy="23774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F0B726D-8E9E-4EBF-9D91-E9653D7BC818}"/>
              </a:ext>
            </a:extLst>
          </p:cNvPr>
          <p:cNvSpPr/>
          <p:nvPr/>
        </p:nvSpPr>
        <p:spPr>
          <a:xfrm>
            <a:off x="3367643" y="4768755"/>
            <a:ext cx="228600" cy="228600"/>
          </a:xfrm>
          <a:prstGeom prst="ellipse">
            <a:avLst/>
          </a:prstGeom>
          <a:solidFill>
            <a:srgbClr val="00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09E6007-8D58-42D9-BA74-AAA1DB23E439}"/>
              </a:ext>
            </a:extLst>
          </p:cNvPr>
          <p:cNvSpPr/>
          <p:nvPr/>
        </p:nvSpPr>
        <p:spPr>
          <a:xfrm>
            <a:off x="7548887" y="4628336"/>
            <a:ext cx="2707891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Weights.py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FF11339-EB11-48FD-BE93-879DEF15B632}"/>
              </a:ext>
            </a:extLst>
          </p:cNvPr>
          <p:cNvSpPr/>
          <p:nvPr/>
        </p:nvSpPr>
        <p:spPr>
          <a:xfrm>
            <a:off x="7548887" y="4977842"/>
            <a:ext cx="2707891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Markov.py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51A0AFD-2515-4D79-AD8D-93CDC2BAB749}"/>
              </a:ext>
            </a:extLst>
          </p:cNvPr>
          <p:cNvSpPr/>
          <p:nvPr/>
        </p:nvSpPr>
        <p:spPr>
          <a:xfrm>
            <a:off x="7548887" y="5327348"/>
            <a:ext cx="2707891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OOS.py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3868DF1-F766-4330-8982-8860A577E90F}"/>
              </a:ext>
            </a:extLst>
          </p:cNvPr>
          <p:cNvSpPr/>
          <p:nvPr/>
        </p:nvSpPr>
        <p:spPr>
          <a:xfrm>
            <a:off x="7573027" y="5677613"/>
            <a:ext cx="2683752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Prequential.py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1761C76-7AEA-4E84-BE37-3140F80F6471}"/>
              </a:ext>
            </a:extLst>
          </p:cNvPr>
          <p:cNvSpPr/>
          <p:nvPr/>
        </p:nvSpPr>
        <p:spPr>
          <a:xfrm>
            <a:off x="7573027" y="5997910"/>
            <a:ext cx="2683752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CV.py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1493400-8760-4313-A379-A582B63B47CF}"/>
              </a:ext>
            </a:extLst>
          </p:cNvPr>
          <p:cNvSpPr/>
          <p:nvPr/>
        </p:nvSpPr>
        <p:spPr>
          <a:xfrm>
            <a:off x="7548887" y="4292788"/>
            <a:ext cx="2683752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_base.py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9E81A66-88D3-4416-8D82-ACD5727A71B2}"/>
              </a:ext>
            </a:extLst>
          </p:cNvPr>
          <p:cNvSpPr/>
          <p:nvPr/>
        </p:nvSpPr>
        <p:spPr>
          <a:xfrm>
            <a:off x="7609933" y="2438733"/>
            <a:ext cx="2707891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Time_series_function.py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CAE65ED-AD59-4601-BE49-9CD1C4D9639C}"/>
              </a:ext>
            </a:extLst>
          </p:cNvPr>
          <p:cNvSpPr/>
          <p:nvPr/>
        </p:nvSpPr>
        <p:spPr>
          <a:xfrm>
            <a:off x="7609933" y="2788239"/>
            <a:ext cx="2707891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Frequency_modulation.py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9676170-B69D-44F6-AF4F-7029A3C52A01}"/>
              </a:ext>
            </a:extLst>
          </p:cNvPr>
          <p:cNvSpPr/>
          <p:nvPr/>
        </p:nvSpPr>
        <p:spPr>
          <a:xfrm>
            <a:off x="7609933" y="3137745"/>
            <a:ext cx="2707891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utils.py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34686B4-9E68-41C3-A5F8-8BBE769863A5}"/>
              </a:ext>
            </a:extLst>
          </p:cNvPr>
          <p:cNvSpPr/>
          <p:nvPr/>
        </p:nvSpPr>
        <p:spPr>
          <a:xfrm>
            <a:off x="7609933" y="2103185"/>
            <a:ext cx="2683752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Time_series_generation.py</a:t>
            </a:r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4DAE6D54-1444-4615-B689-BCFAAED36BD1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>
            <a:off x="6638235" y="2361675"/>
            <a:ext cx="837868" cy="359594"/>
          </a:xfrm>
          <a:prstGeom prst="bentConnector3">
            <a:avLst>
              <a:gd name="adj1" fmla="val 50000"/>
            </a:avLst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eft Brace 5">
            <a:extLst>
              <a:ext uri="{FF2B5EF4-FFF2-40B4-BE49-F238E27FC236}">
                <a16:creationId xmlns:a16="http://schemas.microsoft.com/office/drawing/2014/main" id="{EE959C65-BF51-4814-A414-083B7EB5990F}"/>
              </a:ext>
            </a:extLst>
          </p:cNvPr>
          <p:cNvSpPr/>
          <p:nvPr/>
        </p:nvSpPr>
        <p:spPr>
          <a:xfrm>
            <a:off x="7476103" y="2029461"/>
            <a:ext cx="133829" cy="138361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7B2067E8-207A-4CAF-9869-8ABE20BF7812}"/>
              </a:ext>
            </a:extLst>
          </p:cNvPr>
          <p:cNvCxnSpPr>
            <a:cxnSpLocks/>
            <a:stCxn id="11" idx="3"/>
            <a:endCxn id="89" idx="1"/>
          </p:cNvCxnSpPr>
          <p:nvPr/>
        </p:nvCxnSpPr>
        <p:spPr>
          <a:xfrm>
            <a:off x="6638235" y="2711181"/>
            <a:ext cx="740707" cy="2560800"/>
          </a:xfrm>
          <a:prstGeom prst="bentConnector3">
            <a:avLst>
              <a:gd name="adj1" fmla="val 50000"/>
            </a:avLst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Left Brace 88">
            <a:extLst>
              <a:ext uri="{FF2B5EF4-FFF2-40B4-BE49-F238E27FC236}">
                <a16:creationId xmlns:a16="http://schemas.microsoft.com/office/drawing/2014/main" id="{CFE2D12B-D276-47F9-8F4A-0AAFFEBAF5F2}"/>
              </a:ext>
            </a:extLst>
          </p:cNvPr>
          <p:cNvSpPr/>
          <p:nvPr/>
        </p:nvSpPr>
        <p:spPr>
          <a:xfrm>
            <a:off x="7378942" y="4264180"/>
            <a:ext cx="97162" cy="2015601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2D8B9C4E-D676-4E4B-9551-475685210432}"/>
              </a:ext>
            </a:extLst>
          </p:cNvPr>
          <p:cNvSpPr/>
          <p:nvPr/>
        </p:nvSpPr>
        <p:spPr>
          <a:xfrm>
            <a:off x="10419334" y="2421602"/>
            <a:ext cx="228600" cy="228600"/>
          </a:xfrm>
          <a:prstGeom prst="ellipse">
            <a:avLst/>
          </a:prstGeom>
          <a:solidFill>
            <a:srgbClr val="00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52EDCA2C-7C2B-4F66-96B5-D8CC9DB4975D}"/>
              </a:ext>
            </a:extLst>
          </p:cNvPr>
          <p:cNvSpPr/>
          <p:nvPr/>
        </p:nvSpPr>
        <p:spPr>
          <a:xfrm>
            <a:off x="10419334" y="2092737"/>
            <a:ext cx="228600" cy="228600"/>
          </a:xfrm>
          <a:prstGeom prst="ellipse">
            <a:avLst/>
          </a:prstGeom>
          <a:solidFill>
            <a:srgbClr val="00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86F798B2-262E-4DE5-AA4D-33BE0931ECAF}"/>
              </a:ext>
            </a:extLst>
          </p:cNvPr>
          <p:cNvSpPr/>
          <p:nvPr/>
        </p:nvSpPr>
        <p:spPr>
          <a:xfrm>
            <a:off x="10419334" y="3090642"/>
            <a:ext cx="228600" cy="228600"/>
          </a:xfrm>
          <a:prstGeom prst="ellipse">
            <a:avLst/>
          </a:prstGeom>
          <a:solidFill>
            <a:srgbClr val="00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84EF202E-7A51-4708-814E-4EBB2CA9E1FC}"/>
              </a:ext>
            </a:extLst>
          </p:cNvPr>
          <p:cNvSpPr/>
          <p:nvPr/>
        </p:nvSpPr>
        <p:spPr>
          <a:xfrm>
            <a:off x="10419334" y="2761777"/>
            <a:ext cx="228600" cy="228600"/>
          </a:xfrm>
          <a:prstGeom prst="ellipse">
            <a:avLst/>
          </a:prstGeom>
          <a:solidFill>
            <a:srgbClr val="00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720CBE67-8EC3-4819-9CB4-B8F3E862AADF}"/>
              </a:ext>
            </a:extLst>
          </p:cNvPr>
          <p:cNvSpPr/>
          <p:nvPr/>
        </p:nvSpPr>
        <p:spPr>
          <a:xfrm>
            <a:off x="10319194" y="4298362"/>
            <a:ext cx="228600" cy="228600"/>
          </a:xfrm>
          <a:prstGeom prst="ellipse">
            <a:avLst/>
          </a:prstGeom>
          <a:solidFill>
            <a:srgbClr val="00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FF505580-7BCD-444A-9664-556D037E75BD}"/>
              </a:ext>
            </a:extLst>
          </p:cNvPr>
          <p:cNvSpPr/>
          <p:nvPr/>
        </p:nvSpPr>
        <p:spPr>
          <a:xfrm>
            <a:off x="10319194" y="5296267"/>
            <a:ext cx="228600" cy="228600"/>
          </a:xfrm>
          <a:prstGeom prst="ellipse">
            <a:avLst/>
          </a:prstGeom>
          <a:solidFill>
            <a:srgbClr val="00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D1BEFF96-1947-45F9-B8E0-7F6CC60DB2D2}"/>
              </a:ext>
            </a:extLst>
          </p:cNvPr>
          <p:cNvSpPr/>
          <p:nvPr/>
        </p:nvSpPr>
        <p:spPr>
          <a:xfrm>
            <a:off x="10319194" y="5644641"/>
            <a:ext cx="228600" cy="228600"/>
          </a:xfrm>
          <a:prstGeom prst="ellipse">
            <a:avLst/>
          </a:prstGeom>
          <a:solidFill>
            <a:srgbClr val="00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05860C0-047D-4F35-B7F9-7C5C02D3278D}"/>
              </a:ext>
            </a:extLst>
          </p:cNvPr>
          <p:cNvSpPr/>
          <p:nvPr/>
        </p:nvSpPr>
        <p:spPr>
          <a:xfrm>
            <a:off x="10319194" y="5995402"/>
            <a:ext cx="228600" cy="23774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67590FD4-6270-4E81-AE67-922028110727}"/>
              </a:ext>
            </a:extLst>
          </p:cNvPr>
          <p:cNvSpPr/>
          <p:nvPr/>
        </p:nvSpPr>
        <p:spPr>
          <a:xfrm>
            <a:off x="10317613" y="4617278"/>
            <a:ext cx="231762" cy="23272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A68EDD16-61FF-4558-A4C3-4F7AED1CD898}"/>
              </a:ext>
            </a:extLst>
          </p:cNvPr>
          <p:cNvSpPr/>
          <p:nvPr/>
        </p:nvSpPr>
        <p:spPr>
          <a:xfrm>
            <a:off x="10317613" y="4967273"/>
            <a:ext cx="231762" cy="23272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230E48B3-EBA7-4BFF-B72D-59D974EE8FFE}"/>
              </a:ext>
            </a:extLst>
          </p:cNvPr>
          <p:cNvSpPr/>
          <p:nvPr/>
        </p:nvSpPr>
        <p:spPr>
          <a:xfrm>
            <a:off x="6746102" y="2956475"/>
            <a:ext cx="228600" cy="228600"/>
          </a:xfrm>
          <a:prstGeom prst="ellipse">
            <a:avLst/>
          </a:prstGeom>
          <a:solidFill>
            <a:srgbClr val="00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54437C-C657-4CE1-B95E-469904AC111D}"/>
              </a:ext>
            </a:extLst>
          </p:cNvPr>
          <p:cNvSpPr/>
          <p:nvPr/>
        </p:nvSpPr>
        <p:spPr>
          <a:xfrm>
            <a:off x="1994828" y="3710045"/>
            <a:ext cx="1272773" cy="2276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830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8348-F06C-4B32-A8DF-15AA5AF6B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Testes </a:t>
            </a:r>
            <a:r>
              <a:rPr lang="en-US" dirty="0" err="1"/>
              <a:t>Unitários</a:t>
            </a:r>
            <a:r>
              <a:rPr lang="en-US" dirty="0"/>
              <a:t> e Docstrings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624A7-C000-47B3-A158-458A46A60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Faltam</a:t>
            </a:r>
            <a:r>
              <a:rPr lang="en-US" dirty="0"/>
              <a:t> </a:t>
            </a:r>
            <a:r>
              <a:rPr lang="en-US" dirty="0" err="1"/>
              <a:t>testar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3 .</a:t>
            </a:r>
            <a:r>
              <a:rPr lang="en-US" dirty="0" err="1"/>
              <a:t>py</a:t>
            </a:r>
            <a:r>
              <a:rPr lang="en-US" dirty="0"/>
              <a:t> files da </a:t>
            </a:r>
            <a:r>
              <a:rPr lang="en-US" dirty="0" err="1"/>
              <a:t>data_generation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Prequential.py</a:t>
            </a:r>
          </a:p>
          <a:p>
            <a:pPr lvl="1"/>
            <a:r>
              <a:rPr lang="en-US" dirty="0"/>
              <a:t>Cv.py</a:t>
            </a:r>
          </a:p>
          <a:p>
            <a:pPr lvl="1"/>
            <a:r>
              <a:rPr lang="en-US" dirty="0"/>
              <a:t>Weights.py</a:t>
            </a:r>
          </a:p>
          <a:p>
            <a:pPr lvl="1"/>
            <a:endParaRPr lang="en-US" dirty="0"/>
          </a:p>
          <a:p>
            <a:r>
              <a:rPr lang="en-US" dirty="0" err="1"/>
              <a:t>Documentação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Alguns</a:t>
            </a:r>
            <a:r>
              <a:rPr lang="en-US" dirty="0"/>
              <a:t> </a:t>
            </a:r>
            <a:r>
              <a:rPr lang="en-US" dirty="0" err="1"/>
              <a:t>completamente</a:t>
            </a:r>
            <a:r>
              <a:rPr lang="en-US" dirty="0"/>
              <a:t> </a:t>
            </a:r>
            <a:r>
              <a:rPr lang="en-US" dirty="0" err="1"/>
              <a:t>terminados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Outros </a:t>
            </a:r>
            <a:r>
              <a:rPr lang="en-US" dirty="0" err="1"/>
              <a:t>ainda</a:t>
            </a:r>
            <a:r>
              <a:rPr lang="en-US" dirty="0"/>
              <a:t> por </a:t>
            </a:r>
            <a:r>
              <a:rPr lang="en-US" dirty="0" err="1"/>
              <a:t>completar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52059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0DB55-CE28-4A6D-99D6-D467B2C03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Visualização</a:t>
            </a:r>
            <a:endParaRPr lang="en-US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44E529CC-A6B4-4F23-A4F3-5F3CD2EC3F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256" y="1291577"/>
            <a:ext cx="5478135" cy="5478135"/>
          </a:xfrm>
        </p:spPr>
      </p:pic>
    </p:spTree>
    <p:extLst>
      <p:ext uri="{BB962C8B-B14F-4D97-AF65-F5344CB8AC3E}">
        <p14:creationId xmlns:p14="http://schemas.microsoft.com/office/powerpoint/2010/main" val="2768219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0DB55-CE28-4A6D-99D6-D467B2C03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Visualização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6743B6B-9F30-442D-AADC-65C506722F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816" y="1291576"/>
            <a:ext cx="5201299" cy="5201299"/>
          </a:xfrm>
        </p:spPr>
      </p:pic>
    </p:spTree>
    <p:extLst>
      <p:ext uri="{BB962C8B-B14F-4D97-AF65-F5344CB8AC3E}">
        <p14:creationId xmlns:p14="http://schemas.microsoft.com/office/powerpoint/2010/main" val="2207494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0DB55-CE28-4A6D-99D6-D467B2C03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Visualização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D8631B0-757A-45F7-8E10-8B612DEC9E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994" y="1331490"/>
            <a:ext cx="5514233" cy="5514233"/>
          </a:xfrm>
        </p:spPr>
      </p:pic>
    </p:spTree>
    <p:extLst>
      <p:ext uri="{BB962C8B-B14F-4D97-AF65-F5344CB8AC3E}">
        <p14:creationId xmlns:p14="http://schemas.microsoft.com/office/powerpoint/2010/main" val="3143217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6958</TotalTime>
  <Words>339</Words>
  <Application>Microsoft Office PowerPoint</Application>
  <PresentationFormat>Widescreen</PresentationFormat>
  <Paragraphs>94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Reunião</vt:lpstr>
      <vt:lpstr>Metodologias de avaliação em Séries Temporais </vt:lpstr>
      <vt:lpstr>Esta semana</vt:lpstr>
      <vt:lpstr>Ponto da Situação – A semana passada</vt:lpstr>
      <vt:lpstr>Ponto da Situação – Esta semana</vt:lpstr>
      <vt:lpstr>Testes Unitários e Docstrings</vt:lpstr>
      <vt:lpstr>Visualização</vt:lpstr>
      <vt:lpstr>Visualização</vt:lpstr>
      <vt:lpstr>Visualização</vt:lpstr>
      <vt:lpstr>Visualização</vt:lpstr>
      <vt:lpstr>Visualização</vt:lpstr>
      <vt:lpstr>Próxima semana…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Reunião AI4Life</dc:title>
  <dc:creator>Beatriz Lourenco</dc:creator>
  <cp:lastModifiedBy>Beatriz Lourenço</cp:lastModifiedBy>
  <cp:revision>247</cp:revision>
  <dcterms:created xsi:type="dcterms:W3CDTF">2024-01-10T11:13:53Z</dcterms:created>
  <dcterms:modified xsi:type="dcterms:W3CDTF">2024-05-03T09:02:45Z</dcterms:modified>
</cp:coreProperties>
</file>