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282" r:id="rId5"/>
    <p:sldId id="306" r:id="rId6"/>
    <p:sldId id="281" r:id="rId7"/>
    <p:sldId id="284" r:id="rId8"/>
    <p:sldId id="287" r:id="rId9"/>
    <p:sldId id="309" r:id="rId10"/>
    <p:sldId id="290" r:id="rId11"/>
    <p:sldId id="291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301" r:id="rId20"/>
    <p:sldId id="302" r:id="rId21"/>
    <p:sldId id="303" r:id="rId22"/>
    <p:sldId id="308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279"/>
            <p14:sldId id="282"/>
            <p14:sldId id="306"/>
            <p14:sldId id="281"/>
            <p14:sldId id="284"/>
            <p14:sldId id="287"/>
            <p14:sldId id="309"/>
            <p14:sldId id="290"/>
            <p14:sldId id="291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0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21/02/2024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609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1851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548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2881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181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6360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95509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7013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662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08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466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5200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313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5441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4144"/>
              </p:ext>
            </p:extLst>
          </p:nvPr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0226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91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936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4628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6881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0792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368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126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740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8789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5875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8140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7225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257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7382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8628958" y="5419743"/>
            <a:ext cx="2823497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incluído</a:t>
            </a:r>
            <a:r>
              <a:rPr lang="en-US" sz="1200" dirty="0"/>
              <a:t> </a:t>
            </a:r>
            <a:r>
              <a:rPr lang="en-US" sz="1200" dirty="0" err="1"/>
              <a:t>nas</a:t>
            </a:r>
            <a:r>
              <a:rPr lang="en-US" sz="1200" dirty="0"/>
              <a:t> reviews que </a:t>
            </a:r>
            <a:r>
              <a:rPr lang="en-US" sz="1200" dirty="0" err="1"/>
              <a:t>vimos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1360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30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671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360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Metrics to use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E006-AB4C-43BB-B9E1-D5002A8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5" y="1934011"/>
            <a:ext cx="18859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C4A9-97E1-44BD-AB9A-8A9FC69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85" y="2992780"/>
            <a:ext cx="2503807" cy="146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356D6-4D1E-4D80-9DF7-5D70C821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05" y="2524037"/>
            <a:ext cx="1962630" cy="46663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0DE08B-AF76-4CD0-820D-729C8B59D596}"/>
              </a:ext>
            </a:extLst>
          </p:cNvPr>
          <p:cNvSpPr/>
          <p:nvPr/>
        </p:nvSpPr>
        <p:spPr>
          <a:xfrm>
            <a:off x="1945729" y="3299591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C0115-DC06-4247-8858-3170D58C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89" y="4721008"/>
            <a:ext cx="974956" cy="379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80627-3BF7-46AF-B08B-3DD1DE90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85" y="4715024"/>
            <a:ext cx="1072579" cy="38545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65ACF61-8D39-4EC3-87B3-91BE7DECAE56}"/>
              </a:ext>
            </a:extLst>
          </p:cNvPr>
          <p:cNvSpPr/>
          <p:nvPr/>
        </p:nvSpPr>
        <p:spPr>
          <a:xfrm>
            <a:off x="1974872" y="4022442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/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𝑒𝑥𝑝𝑒𝑟𝑖𝑚𝑒𝑛𝑡𝑠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𝑜𝑣𝑒𝑟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𝑒𝑠𝑡𝑖𝑚𝑎𝑡𝑖𝑜𝑛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𝑑𝑎𝑡𝑎𝑠𝑒𝑡𝑠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blipFill>
                <a:blip r:embed="rId7"/>
                <a:stretch>
                  <a:fillRect l="-3090" t="-1449" r="-7247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05C1C64-95FD-4E8F-B08D-746C4D4D2E0C}"/>
              </a:ext>
            </a:extLst>
          </p:cNvPr>
          <p:cNvSpPr txBox="1"/>
          <p:nvPr/>
        </p:nvSpPr>
        <p:spPr>
          <a:xfrm>
            <a:off x="1195652" y="21224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C3295A-E5A2-4DD5-9192-706A0991FAD0}"/>
              </a:ext>
            </a:extLst>
          </p:cNvPr>
          <p:cNvSpPr txBox="1"/>
          <p:nvPr/>
        </p:nvSpPr>
        <p:spPr>
          <a:xfrm>
            <a:off x="1195652" y="26479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E0260-7E1F-4241-969E-D983811A44D7}"/>
              </a:ext>
            </a:extLst>
          </p:cNvPr>
          <p:cNvSpPr txBox="1"/>
          <p:nvPr/>
        </p:nvSpPr>
        <p:spPr>
          <a:xfrm>
            <a:off x="1195652" y="32443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DD4DA-1D59-49D7-9650-254F43FFB1C4}"/>
              </a:ext>
            </a:extLst>
          </p:cNvPr>
          <p:cNvSpPr txBox="1"/>
          <p:nvPr/>
        </p:nvSpPr>
        <p:spPr>
          <a:xfrm>
            <a:off x="1195652" y="39969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0AA46-6D36-4C21-A6E7-64D2610B64EE}"/>
              </a:ext>
            </a:extLst>
          </p:cNvPr>
          <p:cNvSpPr txBox="1"/>
          <p:nvPr/>
        </p:nvSpPr>
        <p:spPr>
          <a:xfrm>
            <a:off x="1195652" y="56028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FCAE-58D3-4960-A522-376DA73D8887}"/>
              </a:ext>
            </a:extLst>
          </p:cNvPr>
          <p:cNvSpPr txBox="1"/>
          <p:nvPr/>
        </p:nvSpPr>
        <p:spPr>
          <a:xfrm>
            <a:off x="7201055" y="2149972"/>
            <a:ext cx="29229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Standard deviation </a:t>
            </a:r>
            <a:r>
              <a:rPr lang="en-US" sz="1400" b="0" dirty="0"/>
              <a:t>between </a:t>
            </a:r>
            <a:r>
              <a:rPr lang="en-US" sz="1400" b="1" dirty="0"/>
              <a:t>folds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DDD62-404A-42E7-872C-1742766A4BD9}"/>
              </a:ext>
            </a:extLst>
          </p:cNvPr>
          <p:cNvSpPr txBox="1"/>
          <p:nvPr/>
        </p:nvSpPr>
        <p:spPr>
          <a:xfrm>
            <a:off x="6792507" y="20730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ED10E-F4B2-4FFF-A252-473D0B591497}"/>
              </a:ext>
            </a:extLst>
          </p:cNvPr>
          <p:cNvSpPr txBox="1"/>
          <p:nvPr/>
        </p:nvSpPr>
        <p:spPr>
          <a:xfrm>
            <a:off x="1195652" y="4715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19425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134252" y="2731596"/>
            <a:ext cx="4436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 </a:t>
            </a:r>
            <a:r>
              <a:rPr lang="en-US" sz="1400" dirty="0"/>
              <a:t>on</a:t>
            </a:r>
            <a:r>
              <a:rPr lang="en-US" sz="1400" b="1" dirty="0"/>
              <a:t> </a:t>
            </a:r>
            <a:r>
              <a:rPr lang="en-US" sz="1400" dirty="0"/>
              <a:t>the</a:t>
            </a:r>
            <a:r>
              <a:rPr lang="en-US" sz="1400" b="1" dirty="0"/>
              <a:t> </a:t>
            </a:r>
            <a:r>
              <a:rPr lang="en-US" sz="1400" dirty="0"/>
              <a:t>validation method performance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the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</a:t>
            </a:r>
            <a:r>
              <a:rPr lang="en-US" sz="1400" b="1" dirty="0"/>
              <a:t>of shifts levels/change in dynamics in each partition</a:t>
            </a:r>
            <a:r>
              <a:rPr lang="en-US" sz="1400" dirty="0"/>
              <a:t> 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validating on </a:t>
            </a:r>
            <a:r>
              <a:rPr lang="en-US" sz="1400" b="1" dirty="0"/>
              <a:t>older folds vs newer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training in the “future” </a:t>
            </a:r>
            <a:r>
              <a:rPr lang="en-US" sz="1400" dirty="0"/>
              <a:t>and </a:t>
            </a:r>
            <a:r>
              <a:rPr lang="en-US" sz="1400" b="1" dirty="0"/>
              <a:t>test in the “past”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Number of cycles </a:t>
            </a:r>
            <a:r>
              <a:rPr lang="en-US" sz="1400" dirty="0"/>
              <a:t>in each 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stability and lumpiness </a:t>
            </a:r>
            <a:r>
              <a:rPr lang="en-US" sz="1400" dirty="0"/>
              <a:t>between folds or/and between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8161-D591-4B8B-867B-3BA4990B331C}"/>
              </a:ext>
            </a:extLst>
          </p:cNvPr>
          <p:cNvSpPr txBox="1"/>
          <p:nvPr/>
        </p:nvSpPr>
        <p:spPr>
          <a:xfrm>
            <a:off x="6754201" y="1892573"/>
            <a:ext cx="43035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centroid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Lumpiness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 level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variance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Peak-to-peak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Linear trend: Fit linear regression and get slope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“Strength of trend”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Zero-crossing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9ADE7-041C-4BB5-8ADB-0DED5DF7B0ED}"/>
              </a:ext>
            </a:extLst>
          </p:cNvPr>
          <p:cNvSpPr/>
          <p:nvPr/>
        </p:nvSpPr>
        <p:spPr>
          <a:xfrm>
            <a:off x="7165262" y="1504431"/>
            <a:ext cx="3096938" cy="388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Characteristics </a:t>
            </a:r>
            <a:r>
              <a:rPr lang="en-US" sz="1400" dirty="0">
                <a:solidFill>
                  <a:schemeClr val="tx1"/>
                </a:solidFill>
              </a:rPr>
              <a:t>to explore/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Metrics</a:t>
            </a:r>
            <a:r>
              <a:rPr lang="en-US" sz="1400" dirty="0">
                <a:solidFill>
                  <a:schemeClr val="tx1"/>
                </a:solidFill>
              </a:rPr>
              <a:t> to Measure them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985A7-279F-4DC7-81D6-989F2EB9CB24}"/>
              </a:ext>
            </a:extLst>
          </p:cNvPr>
          <p:cNvSpPr txBox="1"/>
          <p:nvPr/>
        </p:nvSpPr>
        <p:spPr>
          <a:xfrm>
            <a:off x="838199" y="2031662"/>
            <a:ext cx="473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What </a:t>
            </a:r>
            <a:r>
              <a:rPr lang="en-US" sz="1400" b="1" dirty="0"/>
              <a:t>validation method is best </a:t>
            </a:r>
            <a:r>
              <a:rPr lang="en-US" sz="1400" dirty="0"/>
              <a:t>and for what </a:t>
            </a:r>
            <a:r>
              <a:rPr lang="en-US" sz="1400" b="1" dirty="0"/>
              <a:t>time</a:t>
            </a:r>
            <a:r>
              <a:rPr lang="en-US" sz="1400" dirty="0"/>
              <a:t> </a:t>
            </a:r>
            <a:r>
              <a:rPr lang="en-US" sz="1400" b="1" dirty="0"/>
              <a:t>series characteristics</a:t>
            </a:r>
            <a:r>
              <a:rPr lang="en-US" sz="1400" dirty="0"/>
              <a:t>?</a:t>
            </a:r>
          </a:p>
          <a:p>
            <a:pPr marL="342900" indent="-342900">
              <a:buAutoNum type="arabicPeriod"/>
            </a:pPr>
            <a:r>
              <a:rPr lang="en-US" sz="1400" dirty="0"/>
              <a:t>Other questions:</a:t>
            </a:r>
          </a:p>
        </p:txBody>
      </p:sp>
    </p:spTree>
    <p:extLst>
      <p:ext uri="{BB962C8B-B14F-4D97-AF65-F5344CB8AC3E}">
        <p14:creationId xmlns:p14="http://schemas.microsoft.com/office/powerpoint/2010/main" val="161288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201527" y="1934642"/>
            <a:ext cx="443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Number of partitions/partition size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Data Generation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828102" y="1926129"/>
            <a:ext cx="4303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to combine: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Impulse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Exponential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Time-varying 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White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D90A-2B57-4331-B8BB-26F100F8BADC}"/>
              </a:ext>
            </a:extLst>
          </p:cNvPr>
          <p:cNvSpPr txBox="1"/>
          <p:nvPr/>
        </p:nvSpPr>
        <p:spPr>
          <a:xfrm>
            <a:off x="1828102" y="3831402"/>
            <a:ext cx="430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generation methods from </a:t>
            </a:r>
            <a:r>
              <a:rPr lang="en-US" sz="1400" dirty="0" err="1"/>
              <a:t>Bergmeir</a:t>
            </a:r>
            <a:r>
              <a:rPr lang="en-US" sz="1400" dirty="0"/>
              <a:t> and </a:t>
            </a:r>
            <a:r>
              <a:rPr lang="en-US" sz="1400" dirty="0" err="1"/>
              <a:t>Cerqueira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5883-D1F4-42BA-ABBC-E2A3AFF35BF6}"/>
              </a:ext>
            </a:extLst>
          </p:cNvPr>
          <p:cNvSpPr txBox="1"/>
          <p:nvPr/>
        </p:nvSpPr>
        <p:spPr>
          <a:xfrm>
            <a:off x="1195652" y="1926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F491-16D7-4B60-86F9-3EC2A9851641}"/>
              </a:ext>
            </a:extLst>
          </p:cNvPr>
          <p:cNvSpPr txBox="1"/>
          <p:nvPr/>
        </p:nvSpPr>
        <p:spPr>
          <a:xfrm>
            <a:off x="1195652" y="37811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19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9F7A1-F46E-49D1-B4CD-E186AF571DB0}"/>
              </a:ext>
            </a:extLst>
          </p:cNvPr>
          <p:cNvCxnSpPr/>
          <p:nvPr/>
        </p:nvCxnSpPr>
        <p:spPr>
          <a:xfrm>
            <a:off x="2829899" y="3768012"/>
            <a:ext cx="0" cy="205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6127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Literature review / 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Validation methods for time series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Design of 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 and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4314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DF74-8758-4036-8061-D649A005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7" y="195442"/>
            <a:ext cx="6347743" cy="149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DFCC6-04D6-49B4-9FEC-3C76AE54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6" y="1942256"/>
            <a:ext cx="6855806" cy="42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Planning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A540D-0BA2-4088-B9D8-41D03B411AAA}"/>
              </a:ext>
            </a:extLst>
          </p:cNvPr>
          <p:cNvSpPr/>
          <p:nvPr/>
        </p:nvSpPr>
        <p:spPr>
          <a:xfrm>
            <a:off x="1082180" y="1690689"/>
            <a:ext cx="1585519" cy="708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8613-699A-4C3D-9AA1-F37515355B83}"/>
              </a:ext>
            </a:extLst>
          </p:cNvPr>
          <p:cNvSpPr txBox="1"/>
          <p:nvPr/>
        </p:nvSpPr>
        <p:spPr>
          <a:xfrm>
            <a:off x="2667699" y="1690688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Comparison between validation 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Diverse data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988D-BA24-4BCB-999A-6F97ABC0FA5E}"/>
              </a:ext>
            </a:extLst>
          </p:cNvPr>
          <p:cNvSpPr/>
          <p:nvPr/>
        </p:nvSpPr>
        <p:spPr>
          <a:xfrm rot="16200000">
            <a:off x="371044" y="3304114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Validation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57BE-4B96-4663-AAB9-CE8B59099324}"/>
              </a:ext>
            </a:extLst>
          </p:cNvPr>
          <p:cNvSpPr txBox="1"/>
          <p:nvPr/>
        </p:nvSpPr>
        <p:spPr>
          <a:xfrm>
            <a:off x="1442909" y="2555299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Repeated holdout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Prequential methods (sliding window, growing window, gap-growing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Blocked CV, Modified CV &amp; </a:t>
            </a:r>
            <a:r>
              <a:rPr lang="en-US" sz="1400" dirty="0" err="1"/>
              <a:t>hv</a:t>
            </a:r>
            <a:r>
              <a:rPr lang="en-US" sz="1400" dirty="0"/>
              <a:t>-Blocked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classical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ML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7EE7B-A7D2-4EEE-86E1-DC82F5FF7F9F}"/>
              </a:ext>
            </a:extLst>
          </p:cNvPr>
          <p:cNvSpPr/>
          <p:nvPr/>
        </p:nvSpPr>
        <p:spPr>
          <a:xfrm rot="16200000">
            <a:off x="4689862" y="4321083"/>
            <a:ext cx="3701791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B8690-20C0-47E9-85A1-94770CF16DFD}"/>
              </a:ext>
            </a:extLst>
          </p:cNvPr>
          <p:cNvSpPr txBox="1"/>
          <p:nvPr/>
        </p:nvSpPr>
        <p:spPr>
          <a:xfrm>
            <a:off x="7278573" y="3733084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Nonseasonal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Shifts in level / System dynamics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45956-38BD-425A-B058-2EB9E6D6B3A5}"/>
              </a:ext>
            </a:extLst>
          </p:cNvPr>
          <p:cNvSpPr/>
          <p:nvPr/>
        </p:nvSpPr>
        <p:spPr>
          <a:xfrm rot="16200000">
            <a:off x="5732172" y="484215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 Characteristics to explore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EBAB7-0D01-412B-9493-05BE0095050E}"/>
              </a:ext>
            </a:extLst>
          </p:cNvPr>
          <p:cNvSpPr/>
          <p:nvPr/>
        </p:nvSpPr>
        <p:spPr>
          <a:xfrm rot="16200000">
            <a:off x="6441275" y="2938791"/>
            <a:ext cx="1089324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C2B8-A7D8-4752-84BB-B9DA27D37FD8}"/>
              </a:ext>
            </a:extLst>
          </p:cNvPr>
          <p:cNvSpPr txBox="1"/>
          <p:nvPr/>
        </p:nvSpPr>
        <p:spPr>
          <a:xfrm>
            <a:off x="7214536" y="2622728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Real benchmark datasets </a:t>
            </a:r>
            <a:r>
              <a:rPr lang="en-US" sz="1400" dirty="0"/>
              <a:t>in previous </a:t>
            </a:r>
            <a:r>
              <a:rPr lang="en-US" sz="1400" dirty="0" err="1"/>
              <a:t>studys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Simulations</a:t>
            </a:r>
            <a:r>
              <a:rPr lang="en-US" sz="1400" dirty="0"/>
              <a:t> from previous </a:t>
            </a:r>
            <a:r>
              <a:rPr lang="en-US" sz="1400" dirty="0" err="1"/>
              <a:t>studys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CFDEE-2FB7-41AF-8647-874EFAC04FC8}"/>
              </a:ext>
            </a:extLst>
          </p:cNvPr>
          <p:cNvSpPr/>
          <p:nvPr/>
        </p:nvSpPr>
        <p:spPr>
          <a:xfrm rot="16200000">
            <a:off x="371043" y="5136717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518E8-6131-4AAF-AE98-CDD00B4A3C2C}"/>
              </a:ext>
            </a:extLst>
          </p:cNvPr>
          <p:cNvSpPr txBox="1"/>
          <p:nvPr/>
        </p:nvSpPr>
        <p:spPr>
          <a:xfrm>
            <a:off x="1442909" y="4425581"/>
            <a:ext cx="4303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impact of frequency characteristics in each partition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number of shifts levels/change in dynamics in each partition</a:t>
            </a:r>
            <a:r>
              <a:rPr lang="en-US" sz="1400" dirty="0"/>
              <a:t> and validation method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A450C-CE8F-4AAC-AE4E-611170726606}"/>
              </a:ext>
            </a:extLst>
          </p:cNvPr>
          <p:cNvSpPr/>
          <p:nvPr/>
        </p:nvSpPr>
        <p:spPr>
          <a:xfrm rot="16200000">
            <a:off x="6135595" y="1951699"/>
            <a:ext cx="82710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9BCF1-C593-411B-ACCA-F32524D7F09D}"/>
              </a:ext>
            </a:extLst>
          </p:cNvPr>
          <p:cNvSpPr txBox="1"/>
          <p:nvPr/>
        </p:nvSpPr>
        <p:spPr>
          <a:xfrm>
            <a:off x="6693298" y="1690075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47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818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52238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760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19368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1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6841</TotalTime>
  <Words>870</Words>
  <Application>Microsoft Office PowerPoint</Application>
  <PresentationFormat>Widescreen</PresentationFormat>
  <Paragraphs>293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Reunião</vt:lpstr>
      <vt:lpstr>Metodologia de avaliação em Séries Temporais </vt:lpstr>
      <vt:lpstr>Timeline</vt:lpstr>
      <vt:lpstr>Struture</vt:lpstr>
      <vt:lpstr>Python Package</vt:lpstr>
      <vt:lpstr>Old Planning</vt:lpstr>
      <vt:lpstr>OOS – Fixed-origin/Holdout</vt:lpstr>
      <vt:lpstr>OOS – Rolling-origin-update</vt:lpstr>
      <vt:lpstr>OOS – Rolling-origin-recalibration</vt:lpstr>
      <vt:lpstr>OOS – Fixed-size rolling window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Prequential – “Weighted Growing window CV”</vt:lpstr>
      <vt:lpstr>Metrics to use</vt:lpstr>
      <vt:lpstr>Experiments &amp; Data</vt:lpstr>
      <vt:lpstr>Experiments &amp; Data</vt:lpstr>
      <vt:lpstr>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187</cp:revision>
  <dcterms:created xsi:type="dcterms:W3CDTF">2024-01-10T11:13:53Z</dcterms:created>
  <dcterms:modified xsi:type="dcterms:W3CDTF">2024-07-24T12:00:50Z</dcterms:modified>
</cp:coreProperties>
</file>