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13" r:id="rId5"/>
    <p:sldId id="314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13"/>
            <p14:sldId id="314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segunda-feira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Avanços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do “Related Work”</a:t>
            </a:r>
          </a:p>
          <a:p>
            <a:r>
              <a:rPr lang="en-US" dirty="0"/>
              <a:t>Novo </a:t>
            </a:r>
            <a:r>
              <a:rPr lang="en-US" dirty="0" err="1"/>
              <a:t>artigo</a:t>
            </a:r>
            <a:r>
              <a:rPr lang="en-US" dirty="0"/>
              <a:t>: Markov CV</a:t>
            </a:r>
          </a:p>
          <a:p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artigos</a:t>
            </a:r>
            <a:r>
              <a:rPr lang="en-US" dirty="0"/>
              <a:t> (</a:t>
            </a:r>
            <a:r>
              <a:rPr lang="en-US" dirty="0" err="1"/>
              <a:t>relevantes</a:t>
            </a:r>
            <a:r>
              <a:rPr lang="en-US" dirty="0"/>
              <a:t>): </a:t>
            </a:r>
            <a:r>
              <a:rPr lang="en-US" dirty="0" err="1"/>
              <a:t>Schnaubelt</a:t>
            </a:r>
            <a:r>
              <a:rPr lang="en-US" dirty="0"/>
              <a:t> (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 </a:t>
            </a:r>
            <a:r>
              <a:rPr lang="en-US" dirty="0" err="1"/>
              <a:t>Cerqueira</a:t>
            </a:r>
            <a:r>
              <a:rPr lang="en-US" dirty="0"/>
              <a:t>, com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); Otto (review; </a:t>
            </a:r>
            <a:r>
              <a:rPr lang="en-US" dirty="0" err="1"/>
              <a:t>dependência</a:t>
            </a:r>
            <a:r>
              <a:rPr lang="en-US" dirty="0"/>
              <a:t> temporal e </a:t>
            </a:r>
            <a:r>
              <a:rPr lang="en-US" dirty="0" err="1"/>
              <a:t>espacial</a:t>
            </a:r>
            <a:r>
              <a:rPr lang="en-US" dirty="0"/>
              <a:t>); </a:t>
            </a:r>
            <a:r>
              <a:rPr lang="en-US" dirty="0" err="1"/>
              <a:t>Schratz</a:t>
            </a:r>
            <a:r>
              <a:rPr lang="en-US" dirty="0"/>
              <a:t> (</a:t>
            </a:r>
            <a:r>
              <a:rPr lang="en-US" dirty="0" err="1"/>
              <a:t>dependência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)</a:t>
            </a:r>
          </a:p>
          <a:p>
            <a:r>
              <a:rPr lang="en-US" u="sng" dirty="0"/>
              <a:t>Package</a:t>
            </a:r>
            <a:r>
              <a:rPr lang="en-US" dirty="0"/>
              <a:t>: </a:t>
            </a:r>
            <a:r>
              <a:rPr lang="en-US" dirty="0" err="1"/>
              <a:t>mais</a:t>
            </a:r>
            <a:r>
              <a:rPr lang="en-US" dirty="0"/>
              <a:t> testes </a:t>
            </a:r>
            <a:r>
              <a:rPr lang="en-US" dirty="0" err="1"/>
              <a:t>realizados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geração</a:t>
            </a:r>
            <a:r>
              <a:rPr lang="en-US" dirty="0"/>
              <a:t> de dados;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(Markov CV); </a:t>
            </a:r>
            <a:r>
              <a:rPr lang="en-US" dirty="0" err="1"/>
              <a:t>validação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da Fraunhofer (</a:t>
            </a:r>
            <a:r>
              <a:rPr lang="en-US" dirty="0" err="1"/>
              <a:t>Matlab</a:t>
            </a:r>
            <a:r>
              <a:rPr lang="en-US" dirty="0"/>
              <a:t>); </a:t>
            </a:r>
            <a:r>
              <a:rPr lang="en-US" dirty="0" err="1"/>
              <a:t>funções</a:t>
            </a:r>
            <a:r>
              <a:rPr lang="en-US" dirty="0"/>
              <a:t> de interface com a </a:t>
            </a:r>
            <a:r>
              <a:rPr lang="en-US" dirty="0" err="1"/>
              <a:t>biblioteca</a:t>
            </a:r>
            <a:r>
              <a:rPr lang="en-US" dirty="0"/>
              <a:t> da Fraunhofer (</a:t>
            </a:r>
            <a:r>
              <a:rPr lang="en-US" dirty="0" err="1"/>
              <a:t>dependência</a:t>
            </a:r>
            <a:r>
              <a:rPr lang="en-US" dirty="0"/>
              <a:t> da </a:t>
            </a:r>
            <a:r>
              <a:rPr lang="en-US" dirty="0" err="1"/>
              <a:t>nossa</a:t>
            </a:r>
            <a:r>
              <a:rPr lang="en-US" dirty="0"/>
              <a:t>);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auxiliares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– Building Blocks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2F955-98F2-4DEA-9DFA-3A147FCF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8" y="1554366"/>
            <a:ext cx="2961139" cy="2199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D39F5-AB60-4E8A-A1D7-1D3DA066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7" y="1554366"/>
            <a:ext cx="2961139" cy="2199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0D3DD2-9BF8-4A27-BEEA-AB029EF7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814" y="1554366"/>
            <a:ext cx="2941593" cy="2275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0AE1B0-C797-478A-B01E-51277D22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36" y="3945229"/>
            <a:ext cx="2941593" cy="2275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D01E8A-F568-4D83-9D58-C9271A3D7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37" y="3945229"/>
            <a:ext cx="3128885" cy="2275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992520-0D58-4CB5-BB55-4D994D742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263" y="3945229"/>
            <a:ext cx="3007696" cy="2275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8C4ED9-59BB-4D02-B41C-E92452314F7B}"/>
              </a:ext>
            </a:extLst>
          </p:cNvPr>
          <p:cNvSpPr txBox="1"/>
          <p:nvPr/>
        </p:nvSpPr>
        <p:spPr>
          <a:xfrm>
            <a:off x="2276065" y="132467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17492-C98A-4174-B759-AA516E20F7FA}"/>
              </a:ext>
            </a:extLst>
          </p:cNvPr>
          <p:cNvSpPr txBox="1"/>
          <p:nvPr/>
        </p:nvSpPr>
        <p:spPr>
          <a:xfrm>
            <a:off x="5112607" y="1324679"/>
            <a:ext cx="106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exponential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E8C7C3-8333-47FB-993C-164C3FC10532}"/>
              </a:ext>
            </a:extLst>
          </p:cNvPr>
          <p:cNvSpPr txBox="1"/>
          <p:nvPr/>
        </p:nvSpPr>
        <p:spPr>
          <a:xfrm>
            <a:off x="7993858" y="1324678"/>
            <a:ext cx="100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Dirac Delta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19C84-8B2F-4C65-84A1-F71C471CEC27}"/>
              </a:ext>
            </a:extLst>
          </p:cNvPr>
          <p:cNvSpPr txBox="1"/>
          <p:nvPr/>
        </p:nvSpPr>
        <p:spPr>
          <a:xfrm>
            <a:off x="1921456" y="3733107"/>
            <a:ext cx="154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Indicator([a, +inf])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4AC14D-91FD-4F35-A766-4DDB91ADE796}"/>
              </a:ext>
            </a:extLst>
          </p:cNvPr>
          <p:cNvSpPr txBox="1"/>
          <p:nvPr/>
        </p:nvSpPr>
        <p:spPr>
          <a:xfrm>
            <a:off x="5199738" y="373310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Sinusoidal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CB4B-B2F7-42E9-AD10-DB6022EB2E99}"/>
              </a:ext>
            </a:extLst>
          </p:cNvPr>
          <p:cNvSpPr txBox="1"/>
          <p:nvPr/>
        </p:nvSpPr>
        <p:spPr>
          <a:xfrm>
            <a:off x="7427971" y="3733108"/>
            <a:ext cx="236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Frequency-varying Sinusoidal</a:t>
            </a:r>
          </a:p>
        </p:txBody>
      </p:sp>
    </p:spTree>
    <p:extLst>
      <p:ext uri="{BB962C8B-B14F-4D97-AF65-F5344CB8AC3E}">
        <p14:creationId xmlns:p14="http://schemas.microsoft.com/office/powerpoint/2010/main" val="37454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– Combinations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F8EFA-3C32-4C1B-B693-45904D3A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462087"/>
            <a:ext cx="5086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CV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CDD3-AC26-4EB7-9D39-26CC40B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372" cy="4351338"/>
          </a:xfrm>
        </p:spPr>
        <p:txBody>
          <a:bodyPr>
            <a:normAutofit/>
          </a:bodyPr>
          <a:lstStyle/>
          <a:p>
            <a:r>
              <a:rPr lang="en-US" sz="1400" dirty="0"/>
              <a:t>No other papers have experimented with this method;</a:t>
            </a:r>
          </a:p>
          <a:p>
            <a:r>
              <a:rPr lang="en-US" sz="1400" dirty="0"/>
              <a:t> Authors claim that </a:t>
            </a:r>
            <a:r>
              <a:rPr lang="en-US" sz="1400" b="1" dirty="0"/>
              <a:t>it performs better than other time series CV techniques</a:t>
            </a:r>
            <a:r>
              <a:rPr lang="en-US" sz="1400" dirty="0"/>
              <a:t> (block CV, modified CV, randomized CV and </a:t>
            </a:r>
            <a:r>
              <a:rPr lang="en-US" sz="1400" dirty="0" err="1"/>
              <a:t>hv</a:t>
            </a:r>
            <a:r>
              <a:rPr lang="en-US" sz="1400" dirty="0"/>
              <a:t>-Block CV)</a:t>
            </a:r>
          </a:p>
          <a:p>
            <a:r>
              <a:rPr lang="en-US" sz="1400" b="1" dirty="0"/>
              <a:t>Properties</a:t>
            </a:r>
            <a:r>
              <a:rPr lang="en-US" sz="1400" dirty="0"/>
              <a:t>: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</a:rPr>
              <a:t>Each sample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trained and tested only once;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here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no overlap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between training set and test set;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 distance between training set and test set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bigger than the autocorrelation order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</a:rPr>
              <a:t>They claim to that this CV considers the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periodicity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overlapping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or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correlation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of series.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The number of partitions </a:t>
            </a:r>
            <a:r>
              <a:rPr lang="en-US" sz="1400" b="1" dirty="0">
                <a:solidFill>
                  <a:srgbClr val="000000"/>
                </a:solidFill>
              </a:rPr>
              <a:t>is dependent on the correlation order </a:t>
            </a:r>
            <a:r>
              <a:rPr lang="en-US" sz="1400" dirty="0">
                <a:solidFill>
                  <a:srgbClr val="000000"/>
                </a:solidFill>
              </a:rPr>
              <a:t>(which helps with parameter tuning, however it also makes it dependent on the accuracy of the estimation of autocorrelation order. 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C9EC-2C6F-461F-AF00-D39C8A02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/>
          <a:stretch/>
        </p:blipFill>
        <p:spPr>
          <a:xfrm>
            <a:off x="5964572" y="2265027"/>
            <a:ext cx="5947051" cy="3827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0C259-C84D-4B88-9959-DB7D3102F418}"/>
              </a:ext>
            </a:extLst>
          </p:cNvPr>
          <p:cNvSpPr/>
          <p:nvPr/>
        </p:nvSpPr>
        <p:spPr>
          <a:xfrm>
            <a:off x="6107185" y="4823670"/>
            <a:ext cx="5847127" cy="587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F4E562-6CEF-4288-A79A-212E06DD533A}"/>
              </a:ext>
            </a:extLst>
          </p:cNvPr>
          <p:cNvSpPr/>
          <p:nvPr/>
        </p:nvSpPr>
        <p:spPr>
          <a:xfrm>
            <a:off x="1438608" y="2279353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Markov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9201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0CF330-9BD9-4D1C-868D-E6E2B490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879" y="5390985"/>
            <a:ext cx="3044921" cy="847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/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blipFill>
                <a:blip r:embed="rId6"/>
                <a:stretch>
                  <a:fillRect l="-6024" r="-72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694A4E5-31FF-43A3-858E-B6AC165D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43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B6429880-B39E-4ED7-B484-CEF1B7B4F08C}"/>
              </a:ext>
            </a:extLst>
          </p:cNvPr>
          <p:cNvSpPr/>
          <p:nvPr/>
        </p:nvSpPr>
        <p:spPr>
          <a:xfrm>
            <a:off x="1426895" y="3927315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AD12E2B5-2972-4FB9-8B54-AFCF5CFB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336"/>
              </p:ext>
            </p:extLst>
          </p:nvPr>
        </p:nvGraphicFramePr>
        <p:xfrm>
          <a:off x="1551265" y="4035547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graphicFrame>
        <p:nvGraphicFramePr>
          <p:cNvPr id="63" name="Table 3">
            <a:extLst>
              <a:ext uri="{FF2B5EF4-FFF2-40B4-BE49-F238E27FC236}">
                <a16:creationId xmlns:a16="http://schemas.microsoft.com/office/drawing/2014/main" id="{2F43E7C7-76FB-424F-BC63-B9BE6864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1947"/>
              </p:ext>
            </p:extLst>
          </p:nvPr>
        </p:nvGraphicFramePr>
        <p:xfrm>
          <a:off x="1551265" y="4468482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52E0888-88A2-4B8F-82BA-E3E2DAD555CB}"/>
              </a:ext>
            </a:extLst>
          </p:cNvPr>
          <p:cNvSpPr txBox="1"/>
          <p:nvPr/>
        </p:nvSpPr>
        <p:spPr>
          <a:xfrm>
            <a:off x="7756476" y="298373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0DB03-8FA7-4BBA-898A-13B72ABC8099}"/>
              </a:ext>
            </a:extLst>
          </p:cNvPr>
          <p:cNvSpPr txBox="1"/>
          <p:nvPr/>
        </p:nvSpPr>
        <p:spPr>
          <a:xfrm>
            <a:off x="7787863" y="463055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6B271-9382-4B74-BED7-21500BC763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90"/>
          <a:stretch/>
        </p:blipFill>
        <p:spPr>
          <a:xfrm>
            <a:off x="1227096" y="5694312"/>
            <a:ext cx="4724400" cy="24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/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6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274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Reunião</vt:lpstr>
      <vt:lpstr>Metodologias de avaliação em Séries Temporais </vt:lpstr>
      <vt:lpstr>Desde segunda-feira…</vt:lpstr>
      <vt:lpstr>Synthetic Data – Building Blocks</vt:lpstr>
      <vt:lpstr>Synthetic Data – Combinations</vt:lpstr>
      <vt:lpstr>Markov CV (2016)</vt:lpstr>
      <vt:lpstr>CV – Markov 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211</cp:revision>
  <dcterms:created xsi:type="dcterms:W3CDTF">2024-01-10T11:13:53Z</dcterms:created>
  <dcterms:modified xsi:type="dcterms:W3CDTF">2024-04-12T08:50:52Z</dcterms:modified>
</cp:coreProperties>
</file>