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9" r:id="rId5"/>
    <p:sldId id="266" r:id="rId6"/>
    <p:sldId id="269" r:id="rId7"/>
    <p:sldId id="271" r:id="rId8"/>
    <p:sldId id="268" r:id="rId9"/>
    <p:sldId id="272" r:id="rId10"/>
    <p:sldId id="260" r:id="rId11"/>
    <p:sldId id="258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dirty="0"/>
              <a:t>Beatriz Pereira Lourenço</a:t>
            </a:r>
          </a:p>
          <a:p>
            <a:pPr algn="l"/>
            <a:r>
              <a:rPr lang="en-US" dirty="0"/>
              <a:t>Miguel Santos Loureiro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03F-B06D-4D3A-8C4A-A2D71AF8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AEAD-EB57-4DAF-BA28-CC905325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28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B104F-D3D7-41C1-88F1-359AE065B7D3}"/>
              </a:ext>
            </a:extLst>
          </p:cNvPr>
          <p:cNvSpPr txBox="1"/>
          <p:nvPr/>
        </p:nvSpPr>
        <p:spPr>
          <a:xfrm>
            <a:off x="8917497" y="2466363"/>
            <a:ext cx="25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Principais</a:t>
            </a:r>
            <a:r>
              <a:rPr lang="en-US" b="1" dirty="0"/>
              <a:t> </a:t>
            </a:r>
            <a:r>
              <a:rPr lang="en-US" b="1" dirty="0" err="1"/>
              <a:t>desvantagens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542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“Outputs”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9C3-DD31-4E1C-BD43-761994AB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9C3-DD31-4E1C-BD43-761994AB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9C3-DD31-4E1C-BD43-761994AB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9C3-DD31-4E1C-BD43-761994AB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r>
              <a:rPr lang="en-US" dirty="0"/>
              <a:t> e </a:t>
            </a:r>
            <a:r>
              <a:rPr lang="en-US" dirty="0" err="1"/>
              <a:t>Enquadramento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EBB5-B04B-44F4-ADAE-7450598E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Time series cv: </a:t>
            </a:r>
            <a:r>
              <a:rPr lang="en-US" dirty="0" err="1"/>
              <a:t>previsão</a:t>
            </a:r>
            <a:r>
              <a:rPr lang="en-US" dirty="0"/>
              <a:t> temporal de taxa de </a:t>
            </a:r>
            <a:r>
              <a:rPr lang="en-US" dirty="0" err="1"/>
              <a:t>mortalidade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ARIMA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LSTM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Fraca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; </a:t>
            </a:r>
            <a:r>
              <a:rPr lang="en-US" dirty="0" err="1"/>
              <a:t>Métodos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mas </a:t>
            </a:r>
            <a:r>
              <a:rPr lang="en-US" dirty="0" err="1"/>
              <a:t>ligeiramente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;</a:t>
            </a:r>
          </a:p>
          <a:p>
            <a:r>
              <a:rPr lang="en-US" dirty="0" err="1"/>
              <a:t>Pouca</a:t>
            </a:r>
            <a:r>
              <a:rPr lang="en-US" dirty="0"/>
              <a:t> </a:t>
            </a:r>
            <a:r>
              <a:rPr lang="en-US" dirty="0" err="1"/>
              <a:t>clareza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método</a:t>
            </a:r>
            <a:endParaRPr lang="en-US" dirty="0"/>
          </a:p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pouco</a:t>
            </a:r>
            <a:r>
              <a:rPr lang="en-US" dirty="0"/>
              <a:t> claros de </a:t>
            </a:r>
            <a:r>
              <a:rPr lang="en-US" dirty="0" err="1"/>
              <a:t>analisar</a:t>
            </a:r>
            <a:endParaRPr lang="en-US" dirty="0"/>
          </a:p>
          <a:p>
            <a:r>
              <a:rPr lang="en-US" dirty="0"/>
              <a:t>Dados </a:t>
            </a:r>
            <a:r>
              <a:rPr lang="en-US" dirty="0" err="1"/>
              <a:t>temporais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tabular: “embedding layer”</a:t>
            </a:r>
          </a:p>
          <a:p>
            <a:r>
              <a:rPr lang="en-US" dirty="0" err="1"/>
              <a:t>Métodos</a:t>
            </a:r>
            <a:r>
              <a:rPr lang="en-US" dirty="0"/>
              <a:t> que </a:t>
            </a:r>
            <a:r>
              <a:rPr lang="en-US" dirty="0" err="1"/>
              <a:t>levam</a:t>
            </a:r>
            <a:r>
              <a:rPr lang="en-US" dirty="0"/>
              <a:t> a data leakage</a:t>
            </a:r>
          </a:p>
        </p:txBody>
      </p:sp>
    </p:spTree>
    <p:extLst>
      <p:ext uri="{BB962C8B-B14F-4D97-AF65-F5344CB8AC3E}">
        <p14:creationId xmlns:p14="http://schemas.microsoft.com/office/powerpoint/2010/main" val="306230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Cross-Validation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independentes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Literatura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A8558-DFF8-47C6-A51D-779F1FAC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Time series cv: </a:t>
            </a:r>
            <a:r>
              <a:rPr lang="en-US" dirty="0" err="1"/>
              <a:t>previsão</a:t>
            </a:r>
            <a:r>
              <a:rPr lang="en-US" dirty="0"/>
              <a:t> temporal de taxa de </a:t>
            </a:r>
            <a:r>
              <a:rPr lang="en-US" dirty="0" err="1"/>
              <a:t>mortalidade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Fraca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; </a:t>
            </a:r>
            <a:r>
              <a:rPr lang="en-US" dirty="0" err="1"/>
              <a:t>Métodos</a:t>
            </a:r>
            <a:r>
              <a:rPr lang="en-US" dirty="0"/>
              <a:t> com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mas </a:t>
            </a:r>
            <a:r>
              <a:rPr lang="en-US" dirty="0" err="1"/>
              <a:t>ligeiramente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;</a:t>
            </a:r>
          </a:p>
          <a:p>
            <a:r>
              <a:rPr lang="en-US" dirty="0" err="1"/>
              <a:t>Pouca</a:t>
            </a:r>
            <a:r>
              <a:rPr lang="en-US" dirty="0"/>
              <a:t> </a:t>
            </a:r>
            <a:r>
              <a:rPr lang="en-US" dirty="0" err="1"/>
              <a:t>clareza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método</a:t>
            </a:r>
            <a:endParaRPr lang="en-US" dirty="0"/>
          </a:p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pouco</a:t>
            </a:r>
            <a:r>
              <a:rPr lang="en-US" dirty="0"/>
              <a:t> claros de </a:t>
            </a:r>
            <a:r>
              <a:rPr lang="en-US" dirty="0" err="1"/>
              <a:t>analisar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pensados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machine learning: embedding layer</a:t>
            </a:r>
          </a:p>
          <a:p>
            <a:r>
              <a:rPr lang="en-US" dirty="0" err="1"/>
              <a:t>Métodos</a:t>
            </a:r>
            <a:r>
              <a:rPr lang="en-US" dirty="0"/>
              <a:t> que </a:t>
            </a:r>
            <a:r>
              <a:rPr lang="en-US" dirty="0" err="1"/>
              <a:t>levam</a:t>
            </a:r>
            <a:r>
              <a:rPr lang="en-US" dirty="0"/>
              <a:t> a data leakage</a:t>
            </a:r>
          </a:p>
        </p:txBody>
      </p:sp>
    </p:spTree>
    <p:extLst>
      <p:ext uri="{BB962C8B-B14F-4D97-AF65-F5344CB8AC3E}">
        <p14:creationId xmlns:p14="http://schemas.microsoft.com/office/powerpoint/2010/main" val="220264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04D80-9761-45A7-A98C-DBA280EC3944}"/>
              </a:ext>
            </a:extLst>
          </p:cNvPr>
          <p:cNvSpPr txBox="1"/>
          <p:nvPr/>
        </p:nvSpPr>
        <p:spPr>
          <a:xfrm>
            <a:off x="1008776" y="2172316"/>
            <a:ext cx="9074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Data leakage refers to the inadvertent use of data from the test set, or more generally data not available during inference, while training a model. It is always a potential problem in any ML task. (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Bergmeir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2023)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1008776" y="3182881"/>
            <a:ext cx="8881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, leakage in data mining (henceforth, leakage) is the introduction of information about the target of a data mining problem that should not be legitimately available to mine from. (</a:t>
            </a:r>
            <a:r>
              <a:rPr lang="en-US" dirty="0" err="1"/>
              <a:t>haufman</a:t>
            </a:r>
            <a:r>
              <a:rPr lang="en-US" dirty="0"/>
              <a:t> 2012)</a:t>
            </a:r>
          </a:p>
        </p:txBody>
      </p:sp>
    </p:spTree>
    <p:extLst>
      <p:ext uri="{BB962C8B-B14F-4D97-AF65-F5344CB8AC3E}">
        <p14:creationId xmlns:p14="http://schemas.microsoft.com/office/powerpoint/2010/main" val="10082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1101055" y="1756752"/>
            <a:ext cx="8881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Leakage in data mining is the introduction of information about the target of a data mining problem that should not be legitimately available to mine from.</a:t>
            </a:r>
            <a:r>
              <a:rPr lang="en-US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1770077" y="2869035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6855203" y="2869035"/>
            <a:ext cx="28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838200" y="3518966"/>
            <a:ext cx="5078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u="sng" strike="noStrike" baseline="0" dirty="0">
                <a:latin typeface="NewCenturySchlbk-Roman"/>
              </a:rPr>
              <a:t>Bank Account Opening Prediction</a:t>
            </a:r>
            <a:r>
              <a:rPr lang="en-US" sz="1800" b="0" i="0" u="none" strike="noStrike" baseline="0" dirty="0">
                <a:latin typeface="NewCenturySchlbk-Roman"/>
              </a:rPr>
              <a:t>: An “account number” feature, for the problem of predicting whether a potential customer would open an account at a bank. Obviously, assignment of such an account number is only done after an account has been opened.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-57054" y="4257629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90E95-7472-4AF4-8D91-325334911142}"/>
              </a:ext>
            </a:extLst>
          </p:cNvPr>
          <p:cNvSpPr txBox="1"/>
          <p:nvPr/>
        </p:nvSpPr>
        <p:spPr>
          <a:xfrm>
            <a:off x="5916337" y="3518966"/>
            <a:ext cx="57359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u="sng" dirty="0">
                <a:latin typeface="NewCenturySchlbk-Roman"/>
              </a:rPr>
              <a:t>Forecast white noise</a:t>
            </a:r>
            <a:r>
              <a:rPr lang="en-US" dirty="0">
                <a:latin typeface="NewCenturySchlbk-Roman"/>
              </a:rPr>
              <a:t>: </a:t>
            </a:r>
            <a:r>
              <a:rPr lang="en-US" sz="1800" b="0" i="0" u="none" strike="noStrike" baseline="0" dirty="0">
                <a:latin typeface="NewCenturySchlbk-Roman"/>
              </a:rPr>
              <a:t>Suppose we are trying to predict the level of a white noise process </a:t>
            </a:r>
            <a:r>
              <a:rPr lang="en-US" sz="2400" b="0" i="1" u="none" strike="noStrike" baseline="0" dirty="0" err="1">
                <a:latin typeface="ZapfChancery-MediumItalic"/>
              </a:rPr>
              <a:t>y</a:t>
            </a:r>
            <a:r>
              <a:rPr lang="en-US" sz="800" b="0" i="1" u="none" strike="noStrike" baseline="0" dirty="0" err="1">
                <a:latin typeface="NewCenturySchlbk-Italic"/>
              </a:rPr>
              <a:t>t</a:t>
            </a:r>
            <a:r>
              <a:rPr lang="en-US" sz="800" b="0" i="1" u="none" strike="noStrike" baseline="0" dirty="0">
                <a:latin typeface="NewCenturySchlbk-Italic"/>
              </a:rPr>
              <a:t> </a:t>
            </a:r>
            <a:r>
              <a:rPr lang="en-US" sz="1800" b="0" i="0" u="none" strike="noStrike" baseline="0" dirty="0">
                <a:latin typeface="NewCenturySchlbk-Roman"/>
              </a:rPr>
              <a:t>for </a:t>
            </a:r>
            <a:r>
              <a:rPr lang="en-US" sz="1800" b="0" i="1" u="none" strike="noStrike" baseline="0" dirty="0">
                <a:latin typeface="NewCenturySchlbk-Italic"/>
              </a:rPr>
              <a:t>t </a:t>
            </a:r>
            <a:r>
              <a:rPr lang="en-US" sz="1800" b="0" i="0" u="none" strike="noStrike" baseline="0" dirty="0">
                <a:latin typeface="MTSY"/>
              </a:rPr>
              <a:t>∈ {</a:t>
            </a:r>
            <a:r>
              <a:rPr lang="en-US" sz="1800" b="0" i="0" u="none" strike="noStrike" baseline="0" dirty="0">
                <a:latin typeface="NewCenturySchlbk-Roman"/>
              </a:rPr>
              <a:t>101</a:t>
            </a:r>
            <a:r>
              <a:rPr lang="en-US" sz="1800" b="0" i="1" u="none" strike="noStrike" baseline="0" dirty="0">
                <a:latin typeface="RMTMI"/>
              </a:rPr>
              <a:t>, </a:t>
            </a:r>
            <a:r>
              <a:rPr lang="en-US" sz="1800" b="0" i="0" u="none" strike="noStrike" baseline="0" dirty="0">
                <a:latin typeface="NewCenturySchlbk-Roman"/>
              </a:rPr>
              <a:t>102</a:t>
            </a:r>
            <a:r>
              <a:rPr lang="en-US" sz="1800" b="0" i="1" u="none" strike="noStrike" baseline="0" dirty="0">
                <a:latin typeface="RMTMI"/>
              </a:rPr>
              <a:t>, . . . , </a:t>
            </a:r>
            <a:r>
              <a:rPr lang="en-US" sz="1800" b="0" i="0" u="none" strike="noStrike" baseline="0" dirty="0">
                <a:latin typeface="NewCenturySchlbk-Roman"/>
              </a:rPr>
              <a:t>200</a:t>
            </a:r>
            <a:r>
              <a:rPr lang="en-US" sz="1800" b="0" i="0" u="none" strike="noStrike" baseline="0" dirty="0">
                <a:latin typeface="MTSY"/>
              </a:rPr>
              <a:t>}</a:t>
            </a:r>
            <a:r>
              <a:rPr lang="en-US" sz="1800" b="0" i="0" u="none" strike="noStrike" baseline="0" dirty="0">
                <a:latin typeface="NewCenturySchlbk-Roman"/>
              </a:rPr>
              <a:t>, clearly a hopeless task. Strictly speaking, the only feature used by this model, </a:t>
            </a:r>
            <a:r>
              <a:rPr lang="en-US" sz="1800" b="0" i="1" u="none" strike="noStrike" baseline="0" dirty="0">
                <a:latin typeface="ZapfChancery-MediumItalic"/>
              </a:rPr>
              <a:t>t </a:t>
            </a:r>
            <a:r>
              <a:rPr lang="en-US" sz="1800" b="0" i="0" u="none" strike="noStrike" baseline="0" dirty="0">
                <a:latin typeface="NewCenturySchlbk-Roman"/>
              </a:rPr>
              <a:t>, is legitimate. Hence the model has no leakage as defined by condition (2), however, it clearly has perfect prediction performance for the evaluation set in the example.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727" y="6356350"/>
            <a:ext cx="11650212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37214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Definition:</a:t>
            </a:r>
            <a:r>
              <a:rPr lang="en-US" sz="1600" dirty="0"/>
              <a:t> Leakage in data mining is the introduction of information about the target of a data mining problem that should not be legitimately available to mine from.</a:t>
            </a:r>
            <a:r>
              <a:rPr lang="en-US" sz="1600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56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sng" strike="noStrike" baseline="0" dirty="0">
                <a:latin typeface="NewCenturySchlbk-Roman"/>
              </a:rPr>
              <a:t>Bank Account Opening Prediction</a:t>
            </a:r>
            <a:r>
              <a:rPr lang="en-US" sz="1600" b="0" i="0" u="none" strike="noStrike" baseline="0" dirty="0">
                <a:latin typeface="NewCenturySchlbk-Roman"/>
              </a:rPr>
              <a:t>: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Consider the “account number” feature for the problem of predicting </a:t>
            </a:r>
            <a:r>
              <a:rPr lang="en-US" sz="1600" b="1" i="0" u="none" strike="noStrike" baseline="0" dirty="0">
                <a:latin typeface="NewCenturySchlbk-Roman"/>
              </a:rPr>
              <a:t>whether a potential customer would open an account at a bank</a:t>
            </a:r>
            <a:r>
              <a:rPr lang="en-US" sz="1600" b="0" i="0" u="none" strike="noStrike" baseline="0" dirty="0">
                <a:latin typeface="NewCenturySchlbk-Roman"/>
              </a:rPr>
              <a:t>.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The assignment of such an account number is only done after an account has been opened.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32699" y="404218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u="sng" dirty="0">
                    <a:latin typeface="NewCenturySchlbk-Roman"/>
                  </a:rPr>
                  <a:t>Forecast white noise</a:t>
                </a:r>
                <a:r>
                  <a:rPr lang="en-US" sz="1600" dirty="0">
                    <a:latin typeface="NewCenturySchlbk-Roman"/>
                  </a:rPr>
                  <a:t>: </a:t>
                </a:r>
              </a:p>
              <a:p>
                <a:r>
                  <a:rPr lang="en-US" sz="1600" b="0" i="0" u="none" strike="noStrike" baseline="0" dirty="0">
                    <a:latin typeface="NewCenturySchlbk-Roman"/>
                  </a:rPr>
                  <a:t>Consider the problem </a:t>
                </a:r>
                <a:r>
                  <a:rPr lang="en-US" sz="1600" b="1" i="0" u="none" strike="noStrike" baseline="0" dirty="0">
                    <a:latin typeface="NewCenturySchlbk-Roman"/>
                  </a:rPr>
                  <a:t>of predicting the level of a white noise process</a:t>
                </a:r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i="0" u="none" strike="noStrike" baseline="0" dirty="0">
                    <a:latin typeface="NewCenturySchlbk-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i="0" u="none" strike="noStrike" baseline="0" dirty="0">
                    <a:latin typeface="NewCenturySchlbk-Roman"/>
                    <a:ea typeface="Cambria Math" panose="02040503050406030204" pitchFamily="18" charset="0"/>
                  </a:rPr>
                  <a:t>.</a:t>
                </a:r>
                <a:r>
                  <a:rPr lang="en-US" sz="1600" b="0" i="0" u="none" strike="noStrike" dirty="0">
                    <a:latin typeface="NewCenturySchlbk-Roman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Now consider a </a:t>
                </a:r>
                <a:r>
                  <a:rPr lang="en-US" sz="1600" b="1" dirty="0">
                    <a:latin typeface="NewCenturySchlbk-Roman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dirty="0">
                    <a:latin typeface="NewCenturySchlbk-Roman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dirty="0">
                    <a:latin typeface="NewCenturySchlbk-Roman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u="none" strike="noStrike" baseline="0" dirty="0">
                    <a:latin typeface="NewCenturySchlbk-Italic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NewCenturySchlbk-Roman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NewCenturySchlbk-Roman"/>
                  </a:rPr>
                  <a:t>. </a:t>
                </a:r>
                <a:r>
                  <a:rPr lang="en-US" sz="1600" b="0" i="0" u="none" strike="noStrike" baseline="0" dirty="0">
                    <a:latin typeface="NewCenturySchlbk-Roman"/>
                  </a:rPr>
                  <a:t>This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model has perfect prediction performance for the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evaluation set in the example.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blipFill>
                <a:blip r:embed="rId2"/>
                <a:stretch>
                  <a:fillRect l="-774" t="-792" r="-129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501452" y="460427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90075" y="4742770"/>
            <a:ext cx="690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935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MTSY</vt:lpstr>
      <vt:lpstr>NewCenturySchlbk-Italic</vt:lpstr>
      <vt:lpstr>NewCenturySchlbk-Roman</vt:lpstr>
      <vt:lpstr>RMTMI</vt:lpstr>
      <vt:lpstr>Söhne</vt:lpstr>
      <vt:lpstr>Times-Roman</vt:lpstr>
      <vt:lpstr>ZapfChancery-MediumItalic</vt:lpstr>
      <vt:lpstr>Office Theme</vt:lpstr>
      <vt:lpstr>Métodos de validação para Modelos de Séries Temporais</vt:lpstr>
      <vt:lpstr>Motivação e Enquadramento</vt:lpstr>
      <vt:lpstr>Cross-Validation em dados independentes</vt:lpstr>
      <vt:lpstr>Atual Literatura e os seus problemas</vt:lpstr>
      <vt:lpstr>Data Leakage</vt:lpstr>
      <vt:lpstr>Two Types of Data Leakage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Métodos de Séries Temporais</vt:lpstr>
      <vt:lpstr>O nosso estudo</vt:lpstr>
      <vt:lpstr>Principais “Outputs”</vt:lpstr>
      <vt:lpstr>Experiências</vt:lpstr>
      <vt:lpstr>Objetivos</vt:lpstr>
      <vt:lpstr>Ponto da Situação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Beatriz Lourenço</cp:lastModifiedBy>
  <cp:revision>75</cp:revision>
  <dcterms:created xsi:type="dcterms:W3CDTF">2024-04-22T09:47:18Z</dcterms:created>
  <dcterms:modified xsi:type="dcterms:W3CDTF">2024-04-22T16:48:54Z</dcterms:modified>
</cp:coreProperties>
</file>