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9" r:id="rId4"/>
    <p:sldId id="282" r:id="rId5"/>
    <p:sldId id="306" r:id="rId6"/>
    <p:sldId id="281" r:id="rId7"/>
    <p:sldId id="284" r:id="rId8"/>
    <p:sldId id="287" r:id="rId9"/>
    <p:sldId id="309" r:id="rId10"/>
    <p:sldId id="290" r:id="rId11"/>
    <p:sldId id="291" r:id="rId12"/>
    <p:sldId id="293" r:id="rId13"/>
    <p:sldId id="294" r:id="rId14"/>
    <p:sldId id="295" r:id="rId15"/>
    <p:sldId id="296" r:id="rId16"/>
    <p:sldId id="297" r:id="rId17"/>
    <p:sldId id="299" r:id="rId18"/>
    <p:sldId id="300" r:id="rId19"/>
    <p:sldId id="301" r:id="rId20"/>
    <p:sldId id="302" r:id="rId21"/>
    <p:sldId id="303" r:id="rId22"/>
    <p:sldId id="308" r:id="rId23"/>
    <p:sldId id="30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279"/>
            <p14:sldId id="282"/>
            <p14:sldId id="306"/>
            <p14:sldId id="281"/>
            <p14:sldId id="284"/>
            <p14:sldId id="287"/>
            <p14:sldId id="309"/>
            <p14:sldId id="290"/>
            <p14:sldId id="291"/>
            <p14:sldId id="293"/>
            <p14:sldId id="294"/>
            <p14:sldId id="295"/>
            <p14:sldId id="296"/>
            <p14:sldId id="297"/>
            <p14:sldId id="299"/>
            <p14:sldId id="300"/>
            <p14:sldId id="301"/>
            <p14:sldId id="302"/>
            <p14:sldId id="303"/>
            <p14:sldId id="308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02-May-24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02-May-24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02-May-24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02-May-24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02-May-24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02-May-24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02-May-24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02-May-24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02-May-24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02-May-24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02-May-24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02-May-24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image" Target="../media/image310.png"/><Relationship Id="rId12" Type="http://schemas.openxmlformats.org/officeDocument/2006/relationships/image" Target="../media/image1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10.png"/><Relationship Id="rId5" Type="http://schemas.openxmlformats.org/officeDocument/2006/relationships/image" Target="../media/image70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4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0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7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2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4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21/02/2024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Fixed-size rolling window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4609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1851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6295" y="3603506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295" y="3603506"/>
                <a:ext cx="734169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715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7F57D-261B-4734-9B27-3D6EC3C025BF}"/>
                  </a:ext>
                </a:extLst>
              </p:cNvPr>
              <p:cNvSpPr txBox="1"/>
              <p:nvPr/>
            </p:nvSpPr>
            <p:spPr>
              <a:xfrm>
                <a:off x="1252795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7F57D-261B-4734-9B27-3D6EC3C02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95" y="2587619"/>
                <a:ext cx="734169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D34F8BEC-5DDD-446D-A0E4-770D38E310E2}"/>
              </a:ext>
            </a:extLst>
          </p:cNvPr>
          <p:cNvSpPr/>
          <p:nvPr/>
        </p:nvSpPr>
        <p:spPr>
          <a:xfrm>
            <a:off x="1550217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81F61A-AFAD-44DF-940B-3D0AC059B6AF}"/>
                  </a:ext>
                </a:extLst>
              </p:cNvPr>
              <p:cNvSpPr txBox="1"/>
              <p:nvPr/>
            </p:nvSpPr>
            <p:spPr>
              <a:xfrm>
                <a:off x="2381044" y="3603506"/>
                <a:ext cx="9274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81F61A-AFAD-44DF-940B-3D0AC059B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044" y="3603506"/>
                <a:ext cx="927498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6F9141-871B-4848-9C47-6098AA25065E}"/>
              </a:ext>
            </a:extLst>
          </p:cNvPr>
          <p:cNvSpPr/>
          <p:nvPr/>
        </p:nvSpPr>
        <p:spPr>
          <a:xfrm>
            <a:off x="2775130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4E8A85-65D5-4358-9E1A-46EE78063D2E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4E8A85-65D5-4358-9E1A-46EE78063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13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97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3EED7F-4235-4035-93BA-3B94D279819E}"/>
              </a:ext>
            </a:extLst>
          </p:cNvPr>
          <p:cNvSpPr/>
          <p:nvPr/>
        </p:nvSpPr>
        <p:spPr>
          <a:xfrm>
            <a:off x="5270500" y="2114196"/>
            <a:ext cx="2184400" cy="22435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Hold-out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325485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6350000" y="2321277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/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blipFill>
                <a:blip r:embed="rId5"/>
                <a:stretch>
                  <a:fillRect l="-11111" r="-740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28818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21817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blipFill>
                <a:blip r:embed="rId7"/>
                <a:stretch>
                  <a:fillRect l="-8197" r="-327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CB23D1-0D3C-421E-8D60-1B28EF4918B9}"/>
              </a:ext>
            </a:extLst>
          </p:cNvPr>
          <p:cNvCxnSpPr>
            <a:cxnSpLocks/>
          </p:cNvCxnSpPr>
          <p:nvPr/>
        </p:nvCxnSpPr>
        <p:spPr>
          <a:xfrm>
            <a:off x="5803900" y="2736850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B68992-8762-4294-A93F-C83E79470C69}"/>
              </a:ext>
            </a:extLst>
          </p:cNvPr>
          <p:cNvCxnSpPr>
            <a:cxnSpLocks/>
          </p:cNvCxnSpPr>
          <p:nvPr/>
        </p:nvCxnSpPr>
        <p:spPr>
          <a:xfrm>
            <a:off x="6896100" y="3762672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/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blipFill>
                <a:blip r:embed="rId9"/>
                <a:stretch>
                  <a:fillRect l="-11111" r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/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blipFill>
                <a:blip r:embed="rId10"/>
                <a:stretch>
                  <a:fillRect l="-1111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2D105F4-7F04-4B7B-AEFA-0DAFFD79C6B2}"/>
              </a:ext>
            </a:extLst>
          </p:cNvPr>
          <p:cNvSpPr txBox="1"/>
          <p:nvPr/>
        </p:nvSpPr>
        <p:spPr>
          <a:xfrm>
            <a:off x="5991957" y="4117102"/>
            <a:ext cx="1518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Interval of random splits</a:t>
            </a:r>
          </a:p>
        </p:txBody>
      </p:sp>
    </p:spTree>
    <p:extLst>
      <p:ext uri="{BB962C8B-B14F-4D97-AF65-F5344CB8AC3E}">
        <p14:creationId xmlns:p14="http://schemas.microsoft.com/office/powerpoint/2010/main" val="26963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Growing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26360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95509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70137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46623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212991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Rolling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30822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0466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52007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273327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Gap Rolling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231352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75441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034144"/>
              </p:ext>
            </p:extLst>
          </p:nvPr>
        </p:nvGraphicFramePr>
        <p:xfrm>
          <a:off x="1551265" y="323675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480049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484084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360055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Blocked CV (K-fold)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802263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89127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9360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346284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86881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105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</a:t>
            </a:r>
            <a:r>
              <a:rPr lang="en-US" dirty="0" err="1"/>
              <a:t>hv</a:t>
            </a:r>
            <a:r>
              <a:rPr lang="en-US" dirty="0"/>
              <a:t>-Blocked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0792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9368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31263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627403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87897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761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Modified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5875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98140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67225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62577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97382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30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“Weighted Blocked CV”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DE38D32-17A6-4D48-BC5A-2F698BD6F17D}"/>
              </a:ext>
            </a:extLst>
          </p:cNvPr>
          <p:cNvSpPr/>
          <p:nvPr/>
        </p:nvSpPr>
        <p:spPr>
          <a:xfrm>
            <a:off x="8628958" y="5419743"/>
            <a:ext cx="2823497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Ainda</a:t>
            </a:r>
            <a:r>
              <a:rPr lang="en-US" sz="1200" dirty="0"/>
              <a:t> </a:t>
            </a:r>
            <a:r>
              <a:rPr lang="en-US" sz="1200" dirty="0" err="1"/>
              <a:t>não</a:t>
            </a:r>
            <a:r>
              <a:rPr lang="en-US" sz="1200" dirty="0"/>
              <a:t> </a:t>
            </a:r>
            <a:r>
              <a:rPr lang="en-US" sz="1200" dirty="0" err="1"/>
              <a:t>incluído</a:t>
            </a:r>
            <a:r>
              <a:rPr lang="en-US" sz="1200" dirty="0"/>
              <a:t> </a:t>
            </a:r>
            <a:r>
              <a:rPr lang="en-US" sz="1200" dirty="0" err="1"/>
              <a:t>nas</a:t>
            </a:r>
            <a:r>
              <a:rPr lang="en-US" sz="1200" dirty="0"/>
              <a:t> reviews que </a:t>
            </a:r>
            <a:r>
              <a:rPr lang="en-US" sz="1200" dirty="0" err="1"/>
              <a:t>vimos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4C7EB-B5A9-47E7-859D-DB32FB4E3F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2187" y="4531392"/>
            <a:ext cx="2608339" cy="135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243D-18CC-45F4-BD4C-6AD76310E55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317"/>
          <a:stretch/>
        </p:blipFill>
        <p:spPr>
          <a:xfrm>
            <a:off x="2384612" y="5053429"/>
            <a:ext cx="1232460" cy="554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93FFC5-A4E2-4A8D-9F9E-D951A3C62B5B}"/>
                  </a:ext>
                </a:extLst>
              </p:cNvPr>
              <p:cNvSpPr txBox="1"/>
              <p:nvPr/>
            </p:nvSpPr>
            <p:spPr>
              <a:xfrm>
                <a:off x="8694453" y="2348426"/>
                <a:ext cx="18389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93FFC5-A4E2-4A8D-9F9E-D951A3C62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2348426"/>
                <a:ext cx="183896" cy="161583"/>
              </a:xfrm>
              <a:prstGeom prst="rect">
                <a:avLst/>
              </a:prstGeom>
              <a:blipFill>
                <a:blip r:embed="rId11"/>
                <a:stretch>
                  <a:fillRect l="-6667" r="-666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05CD5A-1F81-439F-AB2B-481CD98BC73D}"/>
                  </a:ext>
                </a:extLst>
              </p:cNvPr>
              <p:cNvSpPr txBox="1"/>
              <p:nvPr/>
            </p:nvSpPr>
            <p:spPr>
              <a:xfrm>
                <a:off x="8694453" y="2779316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05CD5A-1F81-439F-AB2B-481CD98BC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2779316"/>
                <a:ext cx="187038" cy="161583"/>
              </a:xfrm>
              <a:prstGeom prst="rect">
                <a:avLst/>
              </a:prstGeom>
              <a:blipFill>
                <a:blip r:embed="rId12"/>
                <a:stretch>
                  <a:fillRect l="-6452" r="-645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632403-1E9D-4CEF-9207-46A28C5B7E1A}"/>
                  </a:ext>
                </a:extLst>
              </p:cNvPr>
              <p:cNvSpPr txBox="1"/>
              <p:nvPr/>
            </p:nvSpPr>
            <p:spPr>
              <a:xfrm>
                <a:off x="8694453" y="3210206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632403-1E9D-4CEF-9207-46A28C5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3210206"/>
                <a:ext cx="187038" cy="161583"/>
              </a:xfrm>
              <a:prstGeom prst="rect">
                <a:avLst/>
              </a:prstGeom>
              <a:blipFill>
                <a:blip r:embed="rId13"/>
                <a:stretch>
                  <a:fillRect l="-6452" r="-645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AB9CC-8BFE-4FEA-AE47-4942F362538A}"/>
                  </a:ext>
                </a:extLst>
              </p:cNvPr>
              <p:cNvSpPr txBox="1"/>
              <p:nvPr/>
            </p:nvSpPr>
            <p:spPr>
              <a:xfrm>
                <a:off x="8694453" y="3641096"/>
                <a:ext cx="18299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AB9CC-8BFE-4FEA-AE47-4942F3625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3641096"/>
                <a:ext cx="182999" cy="161583"/>
              </a:xfrm>
              <a:prstGeom prst="rect">
                <a:avLst/>
              </a:prstGeom>
              <a:blipFill>
                <a:blip r:embed="rId14"/>
                <a:stretch>
                  <a:fillRect l="-6667" r="-10000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BEDE03-AA46-4562-A0C6-EE25E6C610A5}"/>
                  </a:ext>
                </a:extLst>
              </p:cNvPr>
              <p:cNvSpPr txBox="1"/>
              <p:nvPr/>
            </p:nvSpPr>
            <p:spPr>
              <a:xfrm>
                <a:off x="8694453" y="4071985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BEDE03-AA46-4562-A0C6-EE25E6C61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4071985"/>
                <a:ext cx="187038" cy="161583"/>
              </a:xfrm>
              <a:prstGeom prst="rect">
                <a:avLst/>
              </a:prstGeom>
              <a:blipFill>
                <a:blip r:embed="rId15"/>
                <a:stretch>
                  <a:fillRect l="-6452" r="-6452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485D788-3E5E-465A-AA74-C3B16438D1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67360" y="5907690"/>
            <a:ext cx="5216785" cy="50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20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“Weighted Growing window CV”</a:t>
            </a:r>
            <a:endParaRPr lang="pt-P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E38D32-17A6-4D48-BC5A-2F698BD6F17D}"/>
              </a:ext>
            </a:extLst>
          </p:cNvPr>
          <p:cNvSpPr/>
          <p:nvPr/>
        </p:nvSpPr>
        <p:spPr>
          <a:xfrm>
            <a:off x="6753112" y="506957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4C7EB-B5A9-47E7-859D-DB32FB4E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87" y="4531392"/>
            <a:ext cx="2608339" cy="135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243D-18CC-45F4-BD4C-6AD76310E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7"/>
          <a:stretch/>
        </p:blipFill>
        <p:spPr>
          <a:xfrm>
            <a:off x="2384612" y="5053429"/>
            <a:ext cx="1232460" cy="5545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85D788-3E5E-465A-AA74-C3B16438D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360" y="5907690"/>
            <a:ext cx="5216785" cy="504006"/>
          </a:xfrm>
          <a:prstGeom prst="rect">
            <a:avLst/>
          </a:prstGeom>
        </p:spPr>
      </p:pic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70E7DDEA-E54D-42DA-8E7A-6660804C0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13605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53EB949F-7934-4C3C-8CA0-DF7970730DA8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DB70AB-B18B-4DAA-9621-9CD283887274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0ABAFE-C05E-4E2E-BD38-486110CE998B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0ABAFE-C05E-4E2E-BD38-486110CE9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0A58ED7F-D2C9-49DA-B4EA-C12FF3C8D017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4DFA4B-0DA8-457F-ACAF-6617EEDA3ED6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E0FD2B-5ACF-4EB1-B5A4-B7681563D44E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D9530-F6A8-4CA8-BD44-C15868846ABD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D9530-F6A8-4CA8-BD44-C15868846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6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3E055A-ECE5-4D05-8660-08DCBCA4453A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3E055A-ECE5-4D05-8660-08DCBCA44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7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AFAA0D89-69CA-4E65-8039-95E0C23B6E7D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70" name="Table 3">
            <a:extLst>
              <a:ext uri="{FF2B5EF4-FFF2-40B4-BE49-F238E27FC236}">
                <a16:creationId xmlns:a16="http://schemas.microsoft.com/office/drawing/2014/main" id="{6AA5C65A-DADB-40BC-88D1-A79EAD725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153022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B88763-956C-490C-BCC2-0CC21D1C07FF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B88763-956C-490C-BCC2-0CC21D1C0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8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" name="Table 3">
            <a:extLst>
              <a:ext uri="{FF2B5EF4-FFF2-40B4-BE49-F238E27FC236}">
                <a16:creationId xmlns:a16="http://schemas.microsoft.com/office/drawing/2014/main" id="{F4F2BBBA-2B71-4AF8-AF27-8EE5ADCA3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6710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2ACBB3-70A6-4078-8609-701BCE9AD59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2ACBB3-70A6-4078-8609-701BCE9AD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9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Table 3">
            <a:extLst>
              <a:ext uri="{FF2B5EF4-FFF2-40B4-BE49-F238E27FC236}">
                <a16:creationId xmlns:a16="http://schemas.microsoft.com/office/drawing/2014/main" id="{7E447111-5146-486B-888D-94470B0C4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63604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88EA0B5-3364-405F-8F9C-354229EA26F4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D083859-D732-4183-A2C1-F1B70257FD42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0AAC14-36D7-495B-8F4F-AC33527A3FF3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120118A-D4C4-4519-9997-50377078EF39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4C58FE-E10D-4521-8D17-7DFEE860089E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4C58FE-E10D-4521-8D17-7DFEE8600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10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50FB0B24-AD30-496F-9C03-88420696FDAB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0287A3-21AE-4D97-9552-F204B542966C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557794-3417-4A01-B875-2FCF11D961A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8C5D271-11D8-483C-87D6-82878AD535EA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9BE402-7510-4533-A5A0-065CA56C8F80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394327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 de avaliação em Séries Temporais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13E-80E5-46EE-8372-ECB9C18F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Metrics to use</a:t>
            </a:r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7E006-AB4C-43BB-B9E1-D5002A884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85" y="1934011"/>
            <a:ext cx="188595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32C4A9-97E1-44BD-AB9A-8A9FC6958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785" y="2992780"/>
            <a:ext cx="2503807" cy="1462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D356D6-4D1E-4D80-9DF7-5D70C821E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105" y="2524037"/>
            <a:ext cx="1962630" cy="46663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D0DE08B-AF76-4CD0-820D-729C8B59D596}"/>
              </a:ext>
            </a:extLst>
          </p:cNvPr>
          <p:cNvSpPr/>
          <p:nvPr/>
        </p:nvSpPr>
        <p:spPr>
          <a:xfrm>
            <a:off x="1945729" y="3299591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6C0115-DC06-4247-8858-3170D58C3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189" y="4721008"/>
            <a:ext cx="974956" cy="3794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F80627-3BF7-46AF-B08B-3DD1DE907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785" y="4715024"/>
            <a:ext cx="1072579" cy="38545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65ACF61-8D39-4EC3-87B3-91BE7DECAE56}"/>
              </a:ext>
            </a:extLst>
          </p:cNvPr>
          <p:cNvSpPr/>
          <p:nvPr/>
        </p:nvSpPr>
        <p:spPr>
          <a:xfrm>
            <a:off x="1974872" y="4022442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2F7E19-50FD-4695-B176-EE60D133AD1C}"/>
                  </a:ext>
                </a:extLst>
              </p:cNvPr>
              <p:cNvSpPr txBox="1"/>
              <p:nvPr/>
            </p:nvSpPr>
            <p:spPr>
              <a:xfrm>
                <a:off x="2511105" y="5602805"/>
                <a:ext cx="2172102" cy="4181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𝑁𝑏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𝑒𝑥𝑝𝑒𝑟𝑖𝑚𝑒𝑛𝑡𝑠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𝑢𝑛𝑑𝑒𝑟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𝑜𝑣𝑒𝑟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𝑒𝑠𝑡𝑖𝑚𝑎𝑡𝑖𝑜𝑛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𝑛𝑏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𝑑𝑎𝑡𝑎𝑠𝑒𝑡𝑠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2F7E19-50FD-4695-B176-EE60D133A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105" y="5602805"/>
                <a:ext cx="2172102" cy="418191"/>
              </a:xfrm>
              <a:prstGeom prst="rect">
                <a:avLst/>
              </a:prstGeom>
              <a:blipFill>
                <a:blip r:embed="rId7"/>
                <a:stretch>
                  <a:fillRect l="-3090" t="-1449" r="-7247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05C1C64-95FD-4E8F-B08D-746C4D4D2E0C}"/>
              </a:ext>
            </a:extLst>
          </p:cNvPr>
          <p:cNvSpPr txBox="1"/>
          <p:nvPr/>
        </p:nvSpPr>
        <p:spPr>
          <a:xfrm>
            <a:off x="1195652" y="21224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C3295A-E5A2-4DD5-9192-706A0991FAD0}"/>
              </a:ext>
            </a:extLst>
          </p:cNvPr>
          <p:cNvSpPr txBox="1"/>
          <p:nvPr/>
        </p:nvSpPr>
        <p:spPr>
          <a:xfrm>
            <a:off x="1195652" y="26479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1E0260-7E1F-4241-969E-D983811A44D7}"/>
              </a:ext>
            </a:extLst>
          </p:cNvPr>
          <p:cNvSpPr txBox="1"/>
          <p:nvPr/>
        </p:nvSpPr>
        <p:spPr>
          <a:xfrm>
            <a:off x="1195652" y="32443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DD4DA-1D59-49D7-9650-254F43FFB1C4}"/>
              </a:ext>
            </a:extLst>
          </p:cNvPr>
          <p:cNvSpPr txBox="1"/>
          <p:nvPr/>
        </p:nvSpPr>
        <p:spPr>
          <a:xfrm>
            <a:off x="1195652" y="399691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B0AA46-6D36-4C21-A6E7-64D2610B64EE}"/>
              </a:ext>
            </a:extLst>
          </p:cNvPr>
          <p:cNvSpPr txBox="1"/>
          <p:nvPr/>
        </p:nvSpPr>
        <p:spPr>
          <a:xfrm>
            <a:off x="1195652" y="560280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12FCAE-58D3-4960-A522-376DA73D8887}"/>
              </a:ext>
            </a:extLst>
          </p:cNvPr>
          <p:cNvSpPr txBox="1"/>
          <p:nvPr/>
        </p:nvSpPr>
        <p:spPr>
          <a:xfrm>
            <a:off x="7201055" y="2149972"/>
            <a:ext cx="29229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Standard deviation </a:t>
            </a:r>
            <a:r>
              <a:rPr lang="en-US" sz="1400" b="0" dirty="0"/>
              <a:t>between </a:t>
            </a:r>
            <a:r>
              <a:rPr lang="en-US" sz="1400" b="1" dirty="0"/>
              <a:t>folds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DDD62-404A-42E7-872C-1742766A4BD9}"/>
              </a:ext>
            </a:extLst>
          </p:cNvPr>
          <p:cNvSpPr txBox="1"/>
          <p:nvPr/>
        </p:nvSpPr>
        <p:spPr>
          <a:xfrm>
            <a:off x="6792507" y="207302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1ED10E-F4B2-4FFF-A252-473D0B591497}"/>
              </a:ext>
            </a:extLst>
          </p:cNvPr>
          <p:cNvSpPr txBox="1"/>
          <p:nvPr/>
        </p:nvSpPr>
        <p:spPr>
          <a:xfrm>
            <a:off x="1195652" y="471502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3194256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Experiments &amp; Data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134252" y="2731596"/>
            <a:ext cx="44360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Stationarity</a:t>
            </a:r>
            <a:r>
              <a:rPr lang="en-US" sz="1400" dirty="0"/>
              <a:t> vs </a:t>
            </a:r>
            <a:r>
              <a:rPr lang="en-US" sz="1400" b="1" dirty="0"/>
              <a:t>Non-stationarity </a:t>
            </a:r>
            <a:r>
              <a:rPr lang="en-US" sz="1400" dirty="0"/>
              <a:t>on</a:t>
            </a:r>
            <a:r>
              <a:rPr lang="en-US" sz="1400" b="1" dirty="0"/>
              <a:t> </a:t>
            </a:r>
            <a:r>
              <a:rPr lang="en-US" sz="1400" dirty="0"/>
              <a:t>the</a:t>
            </a:r>
            <a:r>
              <a:rPr lang="en-US" sz="1400" b="1" dirty="0"/>
              <a:t> </a:t>
            </a:r>
            <a:r>
              <a:rPr lang="en-US" sz="1400" dirty="0"/>
              <a:t>validation method performance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the </a:t>
            </a:r>
            <a:r>
              <a:rPr lang="en-US" sz="1400" b="1" dirty="0"/>
              <a:t>number of partitions/partition size </a:t>
            </a:r>
            <a:r>
              <a:rPr lang="en-US" sz="1400" dirty="0"/>
              <a:t>on the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</a:t>
            </a:r>
            <a:r>
              <a:rPr lang="en-US" sz="1400" b="1" dirty="0"/>
              <a:t>of shifts levels/change in dynamics in each partition</a:t>
            </a:r>
            <a:r>
              <a:rPr lang="en-US" sz="1400" dirty="0"/>
              <a:t> on the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validating on </a:t>
            </a:r>
            <a:r>
              <a:rPr lang="en-US" sz="1400" b="1" dirty="0"/>
              <a:t>older folds vs newer folds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training in the “future” </a:t>
            </a:r>
            <a:r>
              <a:rPr lang="en-US" sz="1400" dirty="0"/>
              <a:t>and </a:t>
            </a:r>
            <a:r>
              <a:rPr lang="en-US" sz="1400" b="1" dirty="0"/>
              <a:t>test in the “past”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Frequency: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Number of cycles </a:t>
            </a:r>
            <a:r>
              <a:rPr lang="en-US" sz="1400" dirty="0"/>
              <a:t>in each fold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System dynamics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stability and lumpiness </a:t>
            </a:r>
            <a:r>
              <a:rPr lang="en-US" sz="1400" dirty="0"/>
              <a:t>between folds or/and between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228161-D591-4B8B-867B-3BA4990B331C}"/>
              </a:ext>
            </a:extLst>
          </p:cNvPr>
          <p:cNvSpPr txBox="1"/>
          <p:nvPr/>
        </p:nvSpPr>
        <p:spPr>
          <a:xfrm>
            <a:off x="6754201" y="1892573"/>
            <a:ext cx="43035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Frequency: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Peak frequency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Spectral centroid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Spectral 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System Dynamics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Lumpiness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Max level shift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Maximum variance shift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Peak-to-peak amplitude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Linear trend: Fit linear regression and get slope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“Strength of trend”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Zero-crossing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A9ADE7-041C-4BB5-8ADB-0DED5DF7B0ED}"/>
              </a:ext>
            </a:extLst>
          </p:cNvPr>
          <p:cNvSpPr/>
          <p:nvPr/>
        </p:nvSpPr>
        <p:spPr>
          <a:xfrm>
            <a:off x="7165262" y="1504431"/>
            <a:ext cx="3096938" cy="3881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 Characteristics </a:t>
            </a:r>
            <a:r>
              <a:rPr lang="en-US" sz="1400" dirty="0">
                <a:solidFill>
                  <a:schemeClr val="tx1"/>
                </a:solidFill>
              </a:rPr>
              <a:t>to explore/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Metrics</a:t>
            </a:r>
            <a:r>
              <a:rPr lang="en-US" sz="1400" dirty="0">
                <a:solidFill>
                  <a:schemeClr val="tx1"/>
                </a:solidFill>
              </a:rPr>
              <a:t> to Measure them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2D6C77-3135-44D5-951A-1EC14CE92823}"/>
              </a:ext>
            </a:extLst>
          </p:cNvPr>
          <p:cNvSpPr/>
          <p:nvPr/>
        </p:nvSpPr>
        <p:spPr>
          <a:xfrm>
            <a:off x="1871077" y="1544703"/>
            <a:ext cx="3096938" cy="276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Experiments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985A7-279F-4DC7-81D6-989F2EB9CB24}"/>
              </a:ext>
            </a:extLst>
          </p:cNvPr>
          <p:cNvSpPr txBox="1"/>
          <p:nvPr/>
        </p:nvSpPr>
        <p:spPr>
          <a:xfrm>
            <a:off x="838199" y="2031662"/>
            <a:ext cx="47320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What </a:t>
            </a:r>
            <a:r>
              <a:rPr lang="en-US" sz="1400" b="1" dirty="0"/>
              <a:t>validation method is best </a:t>
            </a:r>
            <a:r>
              <a:rPr lang="en-US" sz="1400" dirty="0"/>
              <a:t>and for what </a:t>
            </a:r>
            <a:r>
              <a:rPr lang="en-US" sz="1400" b="1" dirty="0"/>
              <a:t>time</a:t>
            </a:r>
            <a:r>
              <a:rPr lang="en-US" sz="1400" dirty="0"/>
              <a:t> </a:t>
            </a:r>
            <a:r>
              <a:rPr lang="en-US" sz="1400" b="1" dirty="0"/>
              <a:t>series characteristics</a:t>
            </a:r>
            <a:r>
              <a:rPr lang="en-US" sz="1400" dirty="0"/>
              <a:t>?</a:t>
            </a:r>
          </a:p>
          <a:p>
            <a:pPr marL="342900" indent="-342900">
              <a:buAutoNum type="arabicPeriod"/>
            </a:pPr>
            <a:r>
              <a:rPr lang="en-US" sz="1400" dirty="0"/>
              <a:t>Other questions:</a:t>
            </a:r>
          </a:p>
        </p:txBody>
      </p:sp>
    </p:spTree>
    <p:extLst>
      <p:ext uri="{BB962C8B-B14F-4D97-AF65-F5344CB8AC3E}">
        <p14:creationId xmlns:p14="http://schemas.microsoft.com/office/powerpoint/2010/main" val="1612887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Experiments &amp; Data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201527" y="1934642"/>
            <a:ext cx="4436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Number of partitions/partition size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2D6C77-3135-44D5-951A-1EC14CE92823}"/>
              </a:ext>
            </a:extLst>
          </p:cNvPr>
          <p:cNvSpPr/>
          <p:nvPr/>
        </p:nvSpPr>
        <p:spPr>
          <a:xfrm>
            <a:off x="1871077" y="1544703"/>
            <a:ext cx="3096938" cy="276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Experiments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3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Data Generation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828102" y="1926129"/>
            <a:ext cx="43035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Functions to combine: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Sinusoid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Step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Linear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Impulse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Exponential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Time-varying sinusoid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White noise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8D90A-2B57-4331-B8BB-26F100F8BADC}"/>
              </a:ext>
            </a:extLst>
          </p:cNvPr>
          <p:cNvSpPr txBox="1"/>
          <p:nvPr/>
        </p:nvSpPr>
        <p:spPr>
          <a:xfrm>
            <a:off x="1828102" y="3831402"/>
            <a:ext cx="4303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generation methods from </a:t>
            </a:r>
            <a:r>
              <a:rPr lang="en-US" sz="1400" dirty="0" err="1"/>
              <a:t>Bergmeir</a:t>
            </a:r>
            <a:r>
              <a:rPr lang="en-US" sz="1400" dirty="0"/>
              <a:t> and </a:t>
            </a:r>
            <a:r>
              <a:rPr lang="en-US" sz="1400" dirty="0" err="1"/>
              <a:t>Cerqueira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85883-D1F4-42BA-ABBC-E2A3AFF35BF6}"/>
              </a:ext>
            </a:extLst>
          </p:cNvPr>
          <p:cNvSpPr txBox="1"/>
          <p:nvPr/>
        </p:nvSpPr>
        <p:spPr>
          <a:xfrm>
            <a:off x="1195652" y="192612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7F491-16D7-4B60-86F9-3EC2A9851641}"/>
              </a:ext>
            </a:extLst>
          </p:cNvPr>
          <p:cNvSpPr txBox="1"/>
          <p:nvPr/>
        </p:nvSpPr>
        <p:spPr>
          <a:xfrm>
            <a:off x="1195652" y="378118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1190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94FA-C25E-4302-81C9-BD5EDD96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Timeline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7700D-86D9-44E5-9FF9-0A028A9F1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" t="1" r="39653" b="-1"/>
          <a:stretch/>
        </p:blipFill>
        <p:spPr bwMode="auto">
          <a:xfrm>
            <a:off x="75488" y="2234487"/>
            <a:ext cx="12041024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7C59B1-367A-43A7-855E-86F59BF15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2" r="33"/>
          <a:stretch/>
        </p:blipFill>
        <p:spPr bwMode="auto">
          <a:xfrm>
            <a:off x="1504060" y="4001294"/>
            <a:ext cx="8750893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09F7A1-F46E-49D1-B4CD-E186AF571DB0}"/>
              </a:ext>
            </a:extLst>
          </p:cNvPr>
          <p:cNvCxnSpPr/>
          <p:nvPr/>
        </p:nvCxnSpPr>
        <p:spPr>
          <a:xfrm>
            <a:off x="2829899" y="3768012"/>
            <a:ext cx="0" cy="2055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06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7EA7A-423B-4143-9095-96E0ADEBB68B}"/>
              </a:ext>
            </a:extLst>
          </p:cNvPr>
          <p:cNvSpPr txBox="1"/>
          <p:nvPr/>
        </p:nvSpPr>
        <p:spPr>
          <a:xfrm>
            <a:off x="1258349" y="1895912"/>
            <a:ext cx="61277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Literature review / Related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Validation methods for time series modelling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Design of experiments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Results and Discussion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43146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5DF74-8758-4036-8061-D649A0051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7" y="195442"/>
            <a:ext cx="6347743" cy="1495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5DFCC6-04D6-49B4-9FEC-3C76AE543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36" y="1942256"/>
            <a:ext cx="6855806" cy="42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Planning</a:t>
            </a:r>
            <a:endParaRPr lang="pt-P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A540D-0BA2-4088-B9D8-41D03B411AAA}"/>
              </a:ext>
            </a:extLst>
          </p:cNvPr>
          <p:cNvSpPr/>
          <p:nvPr/>
        </p:nvSpPr>
        <p:spPr>
          <a:xfrm>
            <a:off x="1082180" y="1690689"/>
            <a:ext cx="1585519" cy="708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Main goals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D8613-699A-4C3D-9AA1-F37515355B83}"/>
              </a:ext>
            </a:extLst>
          </p:cNvPr>
          <p:cNvSpPr txBox="1"/>
          <p:nvPr/>
        </p:nvSpPr>
        <p:spPr>
          <a:xfrm>
            <a:off x="2667699" y="1690688"/>
            <a:ext cx="3531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Comparison between validation methods;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Diverse data characteristics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08988D-BA24-4BCB-999A-6F97ABC0FA5E}"/>
              </a:ext>
            </a:extLst>
          </p:cNvPr>
          <p:cNvSpPr/>
          <p:nvPr/>
        </p:nvSpPr>
        <p:spPr>
          <a:xfrm rot="16200000">
            <a:off x="371044" y="3304114"/>
            <a:ext cx="172735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Validation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357BE-4B96-4663-AAB9-CE8B59099324}"/>
              </a:ext>
            </a:extLst>
          </p:cNvPr>
          <p:cNvSpPr txBox="1"/>
          <p:nvPr/>
        </p:nvSpPr>
        <p:spPr>
          <a:xfrm>
            <a:off x="1442909" y="2555299"/>
            <a:ext cx="4303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Repeated holdout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Prequential methods (sliding window, growing window, gap-growing window)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Blocked CV, Modified CV &amp; </a:t>
            </a:r>
            <a:r>
              <a:rPr lang="en-US" sz="1400" dirty="0" err="1"/>
              <a:t>hv</a:t>
            </a:r>
            <a:r>
              <a:rPr lang="en-US" sz="1400" dirty="0"/>
              <a:t>-Blocked 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methods: classical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methods: ML approach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7EE7B-A7D2-4EEE-86E1-DC82F5FF7F9F}"/>
              </a:ext>
            </a:extLst>
          </p:cNvPr>
          <p:cNvSpPr/>
          <p:nvPr/>
        </p:nvSpPr>
        <p:spPr>
          <a:xfrm rot="16200000">
            <a:off x="4689862" y="4321083"/>
            <a:ext cx="3701791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B8690-20C0-47E9-85A1-94770CF16DFD}"/>
              </a:ext>
            </a:extLst>
          </p:cNvPr>
          <p:cNvSpPr txBox="1"/>
          <p:nvPr/>
        </p:nvSpPr>
        <p:spPr>
          <a:xfrm>
            <a:off x="7278573" y="3733084"/>
            <a:ext cx="4303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Nonseasonal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Frequency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Shifts in level / System dynamics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B45956-38BD-425A-B058-2EB9E6D6B3A5}"/>
              </a:ext>
            </a:extLst>
          </p:cNvPr>
          <p:cNvSpPr/>
          <p:nvPr/>
        </p:nvSpPr>
        <p:spPr>
          <a:xfrm rot="16200000">
            <a:off x="5732172" y="4842155"/>
            <a:ext cx="2507528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Other Characteristics to explore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0EBAB7-0D01-412B-9493-05BE0095050E}"/>
              </a:ext>
            </a:extLst>
          </p:cNvPr>
          <p:cNvSpPr/>
          <p:nvPr/>
        </p:nvSpPr>
        <p:spPr>
          <a:xfrm rot="16200000">
            <a:off x="6441275" y="2938791"/>
            <a:ext cx="1089324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Datasets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80C2B8-A7D8-4752-84BB-B9DA27D37FD8}"/>
              </a:ext>
            </a:extLst>
          </p:cNvPr>
          <p:cNvSpPr txBox="1"/>
          <p:nvPr/>
        </p:nvSpPr>
        <p:spPr>
          <a:xfrm>
            <a:off x="7214536" y="2622728"/>
            <a:ext cx="430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Real benchmark datasets </a:t>
            </a:r>
            <a:r>
              <a:rPr lang="en-US" sz="1400" dirty="0"/>
              <a:t>in previous </a:t>
            </a:r>
            <a:r>
              <a:rPr lang="en-US" sz="1400" dirty="0" err="1"/>
              <a:t>studys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Simulations</a:t>
            </a:r>
            <a:r>
              <a:rPr lang="en-US" sz="1400" dirty="0"/>
              <a:t> from previous </a:t>
            </a:r>
            <a:r>
              <a:rPr lang="en-US" sz="1400" dirty="0" err="1"/>
              <a:t>studys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2CFDEE-2FB7-41AF-8647-874EFAC04FC8}"/>
              </a:ext>
            </a:extLst>
          </p:cNvPr>
          <p:cNvSpPr/>
          <p:nvPr/>
        </p:nvSpPr>
        <p:spPr>
          <a:xfrm rot="16200000">
            <a:off x="371043" y="5136717"/>
            <a:ext cx="172735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F518E8-6131-4AAF-AE98-CDD00B4A3C2C}"/>
              </a:ext>
            </a:extLst>
          </p:cNvPr>
          <p:cNvSpPr txBox="1"/>
          <p:nvPr/>
        </p:nvSpPr>
        <p:spPr>
          <a:xfrm>
            <a:off x="1442909" y="4425581"/>
            <a:ext cx="4303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Stationarity</a:t>
            </a:r>
            <a:r>
              <a:rPr lang="en-US" sz="1400" dirty="0"/>
              <a:t> vs </a:t>
            </a:r>
            <a:r>
              <a:rPr lang="en-US" sz="1400" b="1" dirty="0"/>
              <a:t>Non-stationarity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</a:t>
            </a:r>
            <a:r>
              <a:rPr lang="en-US" sz="1400" b="1" dirty="0"/>
              <a:t>number of partitions/partition size </a:t>
            </a:r>
            <a:r>
              <a:rPr lang="en-US" sz="1400" dirty="0"/>
              <a:t>and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the </a:t>
            </a:r>
            <a:r>
              <a:rPr lang="en-US" sz="1400" b="1" dirty="0"/>
              <a:t>impact of frequency characteristics in each partition </a:t>
            </a:r>
            <a:r>
              <a:rPr lang="en-US" sz="1400" dirty="0"/>
              <a:t>and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the </a:t>
            </a:r>
            <a:r>
              <a:rPr lang="en-US" sz="1400" b="1" dirty="0"/>
              <a:t>number of shifts levels/change in dynamics in each partition</a:t>
            </a:r>
            <a:r>
              <a:rPr lang="en-US" sz="1400" dirty="0"/>
              <a:t> and validation method performance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9A450C-CE8F-4AAC-AE4E-611170726606}"/>
              </a:ext>
            </a:extLst>
          </p:cNvPr>
          <p:cNvSpPr/>
          <p:nvPr/>
        </p:nvSpPr>
        <p:spPr>
          <a:xfrm rot="16200000">
            <a:off x="6135595" y="1951699"/>
            <a:ext cx="82710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9BCF1-C593-411B-ACCA-F32524D7F09D}"/>
              </a:ext>
            </a:extLst>
          </p:cNvPr>
          <p:cNvSpPr txBox="1"/>
          <p:nvPr/>
        </p:nvSpPr>
        <p:spPr>
          <a:xfrm>
            <a:off x="6693298" y="1690075"/>
            <a:ext cx="430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RNN (LSTM)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ARIMA</a:t>
            </a:r>
          </a:p>
        </p:txBody>
      </p:sp>
    </p:spTree>
    <p:extLst>
      <p:ext uri="{BB962C8B-B14F-4D97-AF65-F5344CB8AC3E}">
        <p14:creationId xmlns:p14="http://schemas.microsoft.com/office/powerpoint/2010/main" val="1474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Fixed-origin/Holdout</a:t>
            </a:r>
            <a:endParaRPr lang="pt-PT" dirty="0"/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03BC4739-95B6-4209-85DB-E0A71D810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781884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34E6A90-A4C8-4286-BB6D-3AAD814EEC16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B69A84-923E-4B85-A815-AC8CDC67201D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7ECE1B-4B71-4D50-A319-67C65C42FA85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7ECE1B-4B71-4D50-A319-67C65C42F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7B08D-1C94-41EC-998F-A64FA741847A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7B08D-1C94-41EC-998F-A64FA741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F562EE9E-5D7A-48A4-8401-2F48AE1216D2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4F0D19-AC75-4548-9F5B-F12C4C7D3E9A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47BD50-3992-42D5-A31B-839D42D9AD9A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34E46-1D2A-4E8C-8B83-209CA3080936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34E46-1D2A-4E8C-8B83-209CA3080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4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D0BE20-A295-459D-8C02-1910ADF447C1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D0BE20-A295-459D-8C02-1910ADF44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5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9D3D8A3F-07F2-46E3-9DA2-CED9BF4CCC2A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A59D27-4F4B-4ED2-83B5-ED0FD0B105B1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5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Rolling-origin-update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952238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5760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519368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196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9DBBB6-3576-4BC9-B86E-85B014571571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9DBBB6-3576-4BC9-B86E-85B014571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11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84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Rolling-origin-recalibration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6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196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6669</TotalTime>
  <Words>870</Words>
  <Application>Microsoft Office PowerPoint</Application>
  <PresentationFormat>Widescreen</PresentationFormat>
  <Paragraphs>293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Reunião</vt:lpstr>
      <vt:lpstr>Metodologia de avaliação em Séries Temporais </vt:lpstr>
      <vt:lpstr>Timeline</vt:lpstr>
      <vt:lpstr>Struture</vt:lpstr>
      <vt:lpstr>Python Package</vt:lpstr>
      <vt:lpstr>Old Planning</vt:lpstr>
      <vt:lpstr>OOS – Fixed-origin/Holdout</vt:lpstr>
      <vt:lpstr>OOS – Rolling-origin-update</vt:lpstr>
      <vt:lpstr>OOS – Rolling-origin-recalibration</vt:lpstr>
      <vt:lpstr>OOS – Fixed-size rolling window</vt:lpstr>
      <vt:lpstr>Repeated Hold-out</vt:lpstr>
      <vt:lpstr>Prequential – Growing window</vt:lpstr>
      <vt:lpstr>Prequential – Rolling window</vt:lpstr>
      <vt:lpstr>Prequential – Gap Rolling window</vt:lpstr>
      <vt:lpstr>CV – Blocked CV (K-fold)</vt:lpstr>
      <vt:lpstr>CV – hv-Blocked CV</vt:lpstr>
      <vt:lpstr>CV – Modified CV</vt:lpstr>
      <vt:lpstr>CV – “Weighted Blocked CV”</vt:lpstr>
      <vt:lpstr>Prequential – “Weighted Growing window CV”</vt:lpstr>
      <vt:lpstr>Metrics to use</vt:lpstr>
      <vt:lpstr>Experiments &amp; Data</vt:lpstr>
      <vt:lpstr>Experiments &amp; Data</vt:lpstr>
      <vt:lpstr>Data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User</cp:lastModifiedBy>
  <cp:revision>187</cp:revision>
  <dcterms:created xsi:type="dcterms:W3CDTF">2024-01-10T11:13:53Z</dcterms:created>
  <dcterms:modified xsi:type="dcterms:W3CDTF">2024-05-02T09:18:36Z</dcterms:modified>
</cp:coreProperties>
</file>