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3520" y="435600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3744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6920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0488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352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6920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0488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3520" y="1920240"/>
            <a:ext cx="9569880" cy="46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956988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33520" y="120960"/>
            <a:ext cx="962244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3520" y="1920240"/>
            <a:ext cx="9569880" cy="46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43744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3520" y="435600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43744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76920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00488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3352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76920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00488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33520" y="1920240"/>
            <a:ext cx="9569880" cy="4663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956988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956988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33520" y="120960"/>
            <a:ext cx="962244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3744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33520" y="435600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43744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76920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004880" y="192024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3352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76920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004880" y="4356000"/>
            <a:ext cx="308124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3520" y="120960"/>
            <a:ext cx="962244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1" lang="en-US" sz="3200" spc="-1" strike="noStrike">
              <a:solidFill>
                <a:srgbClr val="04617b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37440" y="435600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37440" y="1920240"/>
            <a:ext cx="466992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3520" y="4356000"/>
            <a:ext cx="9569880" cy="222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1120" y="6887160"/>
            <a:ext cx="24908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623400" y="6887160"/>
            <a:ext cx="3389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632720" y="6887160"/>
            <a:ext cx="24908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92103DD-7336-482B-88AC-D82EEFB68B54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88160" y="300960"/>
            <a:ext cx="962244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2120" y="5216400"/>
            <a:ext cx="9614520" cy="155052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1227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en-US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0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en-US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42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56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7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7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7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120960"/>
            <a:ext cx="9622440" cy="1261800"/>
          </a:xfrm>
          <a:prstGeom prst="rect">
            <a:avLst/>
          </a:prstGeom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33520" y="1920240"/>
            <a:ext cx="9569880" cy="466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0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4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1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1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1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1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33520" y="6887160"/>
            <a:ext cx="24908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655440" y="6887160"/>
            <a:ext cx="3389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65120" y="6887160"/>
            <a:ext cx="24908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D0FAB80-A233-4C08-9101-CF3A4DEB4A35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3520" y="300960"/>
            <a:ext cx="9622440" cy="1261800"/>
          </a:xfrm>
          <a:prstGeom prst="rect">
            <a:avLst/>
          </a:prstGeom>
        </p:spPr>
        <p:txBody>
          <a:bodyPr lIns="0" rIns="0" tIns="0" bIns="0" anchor="ctr">
            <a:normAutofit fontScale="59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33520" y="1828080"/>
            <a:ext cx="965160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Click to edit the outline text format</a:t>
            </a:r>
            <a:endParaRPr b="0" lang="en-US" sz="3200" spc="-1" strike="noStrike">
              <a:latin typeface="Source Sans Pro"/>
            </a:endParaRPr>
          </a:p>
          <a:p>
            <a:pPr lvl="1" marL="864000" indent="-324000">
              <a:spcAft>
                <a:spcPts val="1120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Source Sans Pro"/>
              </a:rPr>
              <a:t>Second Outline Level</a:t>
            </a:r>
            <a:endParaRPr b="0" lang="en-US" sz="2800" spc="-1" strike="noStrike">
              <a:latin typeface="Source Sans Pro"/>
            </a:endParaRPr>
          </a:p>
          <a:p>
            <a:pPr lvl="2" marL="1296000" indent="-288000">
              <a:spcAft>
                <a:spcPts val="84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Third Outline Level</a:t>
            </a:r>
            <a:endParaRPr b="0" lang="en-US" sz="2400" spc="-1" strike="noStrike">
              <a:latin typeface="Source Sans Pro"/>
            </a:endParaRPr>
          </a:p>
          <a:p>
            <a:pPr lvl="3" marL="1728000" indent="-216000">
              <a:spcAft>
                <a:spcPts val="561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Source Sans Pro"/>
              </a:rPr>
              <a:t>Fourth Outline Level</a:t>
            </a:r>
            <a:endParaRPr b="0" lang="en-US" sz="2400" spc="-1" strike="noStrike">
              <a:latin typeface="Source Sans Pro"/>
            </a:endParaRPr>
          </a:p>
          <a:p>
            <a:pPr lvl="4" marL="2160000" indent="-216000">
              <a:spcAft>
                <a:spcPts val="281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Fifth Outline Level</a:t>
            </a:r>
            <a:endParaRPr b="0" lang="en-US" sz="2400" spc="-1" strike="noStrike">
              <a:latin typeface="Source Sans Pro"/>
            </a:endParaRPr>
          </a:p>
          <a:p>
            <a:pPr lvl="5" marL="2592000" indent="-216000">
              <a:spcAft>
                <a:spcPts val="281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Sixth Outline Level</a:t>
            </a:r>
            <a:endParaRPr b="0" lang="en-US" sz="2400" spc="-1" strike="noStrike">
              <a:latin typeface="Source Sans Pro"/>
            </a:endParaRPr>
          </a:p>
          <a:p>
            <a:pPr lvl="6" marL="3024000" indent="-216000">
              <a:spcAft>
                <a:spcPts val="281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Seventh Outline Level</a:t>
            </a:r>
            <a:endParaRPr b="0" lang="en-US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33520" y="6827040"/>
            <a:ext cx="24908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655440" y="6827040"/>
            <a:ext cx="338904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187480" y="6827040"/>
            <a:ext cx="2008080" cy="521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AA4043F-2C0F-43C2-BE24-0F508DE8D8CC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2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88160" y="300960"/>
            <a:ext cx="962244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Deal Probability for Online Sellers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92120" y="5216400"/>
            <a:ext cx="9614520" cy="159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Helping sellers know what to expect from their listings.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33520" y="30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Listing Counts by Region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1183320" y="1645920"/>
            <a:ext cx="7777800" cy="543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33520" y="300960"/>
            <a:ext cx="9982080" cy="107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45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Deal Probability by Parent Category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280160" y="1737360"/>
            <a:ext cx="8138160" cy="568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33520" y="300960"/>
            <a:ext cx="9982080" cy="107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45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Ad Count by Parent Category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188720" y="1828800"/>
            <a:ext cx="8048160" cy="54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33520" y="300960"/>
            <a:ext cx="9982080" cy="107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45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Count of Ad Activation Dates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33520" y="1280160"/>
            <a:ext cx="9786960" cy="56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33520" y="300960"/>
            <a:ext cx="9982080" cy="107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45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Daily Mean Deal Probability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66280" y="1307880"/>
            <a:ext cx="9492120" cy="564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88160" y="300960"/>
            <a:ext cx="962244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Feature Engineering Pipeline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92120" y="5216400"/>
            <a:ext cx="9614520" cy="159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Generation of feature sets in detail...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33520" y="2651760"/>
            <a:ext cx="9651600" cy="4571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>
              <a:spcAft>
                <a:spcPts val="140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 Black"/>
              </a:rPr>
              <a:t>Natural Language Processing involves applying </a:t>
            </a:r>
            <a:r>
              <a:rPr b="0" lang="en-US" sz="2600" spc="-1" strike="noStrike">
                <a:solidFill>
                  <a:srgbClr val="0000ff"/>
                </a:solidFill>
                <a:latin typeface="Source Sans Pro Black"/>
              </a:rPr>
              <a:t>Singular Value Decomposition onto a Document-Frequency Matrix.</a:t>
            </a:r>
            <a:endParaRPr b="0" lang="en-US" sz="2600" spc="-1" strike="noStrike">
              <a:solidFill>
                <a:srgbClr val="000000"/>
              </a:solidFill>
              <a:latin typeface="Source Sans Pro Black"/>
            </a:endParaRPr>
          </a:p>
          <a:p>
            <a:pPr>
              <a:spcAft>
                <a:spcPts val="140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</a:rPr>
              <a:t>SVD is unsupervised (</a:t>
            </a:r>
            <a:r>
              <a:rPr b="0" lang="en-US" sz="2600" spc="-1" strike="noStrike">
                <a:solidFill>
                  <a:srgbClr val="000000"/>
                </a:solidFill>
                <a:latin typeface="Source Sans Pro Black"/>
              </a:rPr>
              <a:t>decomposition), PLSR is supervised (cross-decomposition).</a:t>
            </a:r>
            <a:endParaRPr b="0" lang="en-US" sz="2600" spc="-1" strike="noStrike">
              <a:solidFill>
                <a:srgbClr val="000000"/>
              </a:solidFill>
              <a:latin typeface="Source Sans Pro Black"/>
            </a:endParaRPr>
          </a:p>
          <a:p>
            <a:pPr>
              <a:spcAft>
                <a:spcPts val="140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ff"/>
                </a:solidFill>
                <a:latin typeface="Source Sans Pro Black"/>
              </a:rPr>
              <a:t>PLSR is ideal for use when many features are correlated and/or the number of features exceeds the number of datapoints.</a:t>
            </a:r>
            <a:endParaRPr b="0" lang="en-US" sz="2600" spc="-1" strike="noStrike">
              <a:solidFill>
                <a:srgbClr val="000000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ff"/>
                </a:solidFill>
                <a:latin typeface="Source Sans Pro Black"/>
              </a:rPr>
              <a:t>NLP for explanatory vs predictive purposes.</a:t>
            </a:r>
            <a:endParaRPr b="0" lang="en-US" sz="2600" spc="-1" strike="noStrike">
              <a:solidFill>
                <a:srgbClr val="000000"/>
              </a:solidFill>
              <a:latin typeface="Source Sans Pro Black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0" y="327600"/>
            <a:ext cx="10691640" cy="95256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360" y="1645920"/>
            <a:ext cx="10691640" cy="77040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4846320" y="1097280"/>
            <a:ext cx="640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algn="ctr"/>
            <a:r>
              <a:rPr b="1" lang="en-US" sz="2800" spc="-1" strike="noStrike">
                <a:latin typeface="Source Sans Pro"/>
              </a:rPr>
              <a:t>VS</a:t>
            </a:r>
            <a:endParaRPr b="1" lang="en-US" sz="2800" spc="-1" strike="noStrike">
              <a:latin typeface="Source Sans Pro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31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Cross-Decomposition of TF-IDF Vectors with BiGrams¶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33520" y="1920240"/>
            <a:ext cx="956988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This process consists of extracting term frequency vectors using the text in each ad as a document. Tokens for unigrams and bigrams will be included in this stage. Lastly, the resulting matrix will be reduced to the smallest number of components that retain all potential predictive power.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Perform onto both titles and descriptions and retain separate components for each.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920240" y="2468880"/>
            <a:ext cx="8592120" cy="141660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365760" y="365760"/>
            <a:ext cx="9651600" cy="676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4617b"/>
                </a:solidFill>
                <a:latin typeface="Source Sans Pro Black"/>
              </a:rPr>
              <a:t>About this step</a:t>
            </a: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4617b"/>
                </a:solidFill>
                <a:latin typeface="Source Sans Pro Black"/>
              </a:rPr>
              <a:t>Russian stopwords from NLTK library.</a:t>
            </a: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0" lang="en-US" sz="2800" spc="-1" strike="noStrike">
                <a:solidFill>
                  <a:srgbClr val="04617b"/>
                </a:solidFill>
                <a:latin typeface="Source Sans Pro Black"/>
              </a:rPr>
              <a:t>Let vectorizer compute BiGrams along with single terms. TriGrams had very poor performance.</a:t>
            </a: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0" lang="en-US" sz="2800" spc="-1" strike="noStrike">
                <a:solidFill>
                  <a:srgbClr val="04617b"/>
                </a:solidFill>
                <a:latin typeface="Source Sans Pro Black"/>
              </a:rPr>
              <a:t>Vectorizer `lowercase=False` on titles and descriptions.</a:t>
            </a: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0" lang="en-US" sz="2800" spc="-1" strike="noStrike">
                <a:solidFill>
                  <a:srgbClr val="04617b"/>
                </a:solidFill>
                <a:latin typeface="Source Sans Pro Black"/>
              </a:rPr>
              <a:t>Filtering terms: set `min_df=0.00005`, which reduced 200k+ features down to 30k+.</a:t>
            </a: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8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33520" y="30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59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Challenges of PLSR Reduction</a:t>
            </a: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	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33520" y="1828080"/>
            <a:ext cx="10073520" cy="2561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1" lang="en-US" sz="2000" spc="-1" strike="noStrike">
                <a:solidFill>
                  <a:srgbClr val="04617b"/>
                </a:solidFill>
                <a:latin typeface="Source Sans Pro Black"/>
              </a:rPr>
              <a:t>PLSR doesn’t handle CSR matrices.</a:t>
            </a:r>
            <a:r>
              <a:rPr b="0" lang="en-US" sz="2000" spc="-1" strike="noStrike">
                <a:solidFill>
                  <a:srgbClr val="04617b"/>
                </a:solidFill>
                <a:latin typeface="Source Sans Pro Black"/>
              </a:rPr>
              <a:t> Only dense format data.</a:t>
            </a:r>
            <a:endParaRPr b="0" lang="en-US" sz="20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0" lang="en-US" sz="2000" spc="-1" strike="noStrike">
                <a:solidFill>
                  <a:srgbClr val="04617b"/>
                </a:solidFill>
                <a:latin typeface="Source Sans Pro Black"/>
              </a:rPr>
              <a:t>With 1.5Million rows on 30k columns, you WILL run </a:t>
            </a:r>
            <a:r>
              <a:rPr b="1" lang="en-US" sz="2000" spc="-1" strike="noStrike">
                <a:solidFill>
                  <a:srgbClr val="04617b"/>
                </a:solidFill>
                <a:latin typeface="Source Sans Pro Black"/>
              </a:rPr>
              <a:t>out of memory.</a:t>
            </a:r>
            <a:endParaRPr b="0" lang="en-US" sz="20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1" lang="en-US" sz="2000" spc="-1" strike="noStrike">
                <a:solidFill>
                  <a:srgbClr val="04617b"/>
                </a:solidFill>
                <a:latin typeface="Source Sans Pro Black"/>
              </a:rPr>
              <a:t>Solution</a:t>
            </a:r>
            <a:r>
              <a:rPr b="0" lang="en-US" sz="2000" spc="-1" strike="noStrike">
                <a:solidFill>
                  <a:srgbClr val="04617b"/>
                </a:solidFill>
                <a:latin typeface="Source Sans Pro Black"/>
              </a:rPr>
              <a:t>: Decompose column ranges at a time.</a:t>
            </a:r>
            <a:endParaRPr b="0" lang="en-US" sz="2000" spc="-1" strike="noStrike">
              <a:solidFill>
                <a:srgbClr val="04617b"/>
              </a:solidFill>
              <a:latin typeface="Source Sans Pro Black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4617b"/>
                </a:solidFill>
                <a:latin typeface="Source Sans Pro Black"/>
              </a:rPr>
              <a:t>Iterative PLSR decomposes ranges of columns at a time, so process doesn’t run out of memory.</a:t>
            </a:r>
            <a:endParaRPr b="0" lang="en-US" sz="2000" spc="-1" strike="noStrike">
              <a:solidFill>
                <a:srgbClr val="04617b"/>
              </a:solidFill>
              <a:latin typeface="Source Sans Pro Black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91440" y="5120640"/>
            <a:ext cx="5918400" cy="220932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4846320" y="3203640"/>
            <a:ext cx="5669280" cy="301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Importance</a:t>
            </a: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 of Online Sellers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48640" y="1920240"/>
            <a:ext cx="9569880" cy="2742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Source Sans Pro"/>
              </a:rPr>
              <a:t>Platforms that rely on used goods sales:</a:t>
            </a:r>
            <a:r>
              <a:rPr b="0" lang="en-US" sz="2400" spc="-1" strike="noStrike">
                <a:latin typeface="Source Sans Pro"/>
              </a:rPr>
              <a:t> Ebay, Craigslist, (Less)Amazon, Avito(Russia).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Online sellers are the lifeblood of these platforms. You must keep them happy.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Most online sellers have no idea what they’re doing, as shown by these 1.5M Listings on Avito.ru</a:t>
            </a:r>
            <a:endParaRPr b="0" lang="en-US" sz="2400" spc="-1" strike="noStrike">
              <a:latin typeface="Source Sans Pro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1371600" y="4631040"/>
            <a:ext cx="7955280" cy="28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Discrete Vector Cross-Decomposition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33520" y="1920240"/>
            <a:ext cx="956988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This consists of splitting the dependent variable into discrete ranges and creating a vocabulary for each range.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Then vectorize and cross-decompose each vocabulary independently. Resulting components for each vocabulary will reflect the presence of terms common in a certain discrete range of target.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6320" y="275040"/>
            <a:ext cx="4221360" cy="704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1" lang="en-US" sz="2600" spc="-1" strike="noStrike">
                <a:solidFill>
                  <a:srgbClr val="04617b"/>
                </a:solidFill>
                <a:latin typeface="Source Sans Pro Black"/>
              </a:rPr>
              <a:t>Make target groups:</a:t>
            </a:r>
            <a:r>
              <a:rPr b="0" lang="en-US" sz="2600" spc="-1" strike="noStrike">
                <a:solidFill>
                  <a:srgbClr val="04617b"/>
                </a:solidFill>
                <a:latin typeface="Source Sans Pro Black"/>
              </a:rPr>
              <a:t> rows where deal probability is in either zero, lower or upper range.</a:t>
            </a:r>
            <a:endParaRPr b="0" lang="en-US" sz="26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1" lang="en-US" sz="2600" spc="-1" strike="noStrike">
                <a:solidFill>
                  <a:srgbClr val="04617b"/>
                </a:solidFill>
                <a:latin typeface="Source Sans Pro Black"/>
              </a:rPr>
              <a:t>Make strings: </a:t>
            </a:r>
            <a:r>
              <a:rPr b="0" lang="en-US" sz="2600" spc="-1" strike="noStrike">
                <a:solidFill>
                  <a:srgbClr val="04617b"/>
                </a:solidFill>
                <a:latin typeface="Source Sans Pro Black"/>
              </a:rPr>
              <a:t>Join the titles of each group into 3 long corpuses to be used as documents.</a:t>
            </a:r>
            <a:endParaRPr b="0" lang="en-US" sz="26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1" lang="en-US" sz="2600" spc="-1" strike="noStrike">
                <a:solidFill>
                  <a:srgbClr val="04617b"/>
                </a:solidFill>
                <a:latin typeface="Source Sans Pro Black"/>
              </a:rPr>
              <a:t>Get TF-IDF matrix</a:t>
            </a:r>
            <a:r>
              <a:rPr b="0" lang="en-US" sz="2600" spc="-1" strike="noStrike">
                <a:solidFill>
                  <a:srgbClr val="04617b"/>
                </a:solidFill>
                <a:latin typeface="Source Sans Pro Black"/>
              </a:rPr>
              <a:t> and transpose.</a:t>
            </a:r>
            <a:endParaRPr b="0" lang="en-US" sz="26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1" lang="en-US" sz="2600" spc="-1" strike="noStrike">
                <a:solidFill>
                  <a:srgbClr val="04617b"/>
                </a:solidFill>
                <a:latin typeface="Source Sans Pro Black"/>
              </a:rPr>
              <a:t>Indicator</a:t>
            </a:r>
            <a:r>
              <a:rPr b="0" lang="en-US" sz="2600" spc="-1" strike="noStrike">
                <a:solidFill>
                  <a:srgbClr val="04617b"/>
                </a:solidFill>
                <a:latin typeface="Source Sans Pro Black"/>
              </a:rPr>
              <a:t> of which document has the </a:t>
            </a:r>
            <a:r>
              <a:rPr b="1" lang="en-US" sz="2600" spc="-1" strike="noStrike">
                <a:solidFill>
                  <a:srgbClr val="04617b"/>
                </a:solidFill>
                <a:latin typeface="Source Sans Pro Black"/>
              </a:rPr>
              <a:t>highest frequency.</a:t>
            </a:r>
            <a:endParaRPr b="0" lang="en-US" sz="2600" spc="-1" strike="noStrike">
              <a:solidFill>
                <a:srgbClr val="04617b"/>
              </a:solidFill>
              <a:latin typeface="Source Sans Pro Black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4617b"/>
                </a:solidFill>
                <a:latin typeface="Source Sans Pro Black"/>
              </a:rPr>
              <a:t> </a:t>
            </a:r>
            <a:r>
              <a:rPr b="0" lang="en-US" sz="2600" spc="-1" strike="noStrike" u="sng">
                <a:solidFill>
                  <a:srgbClr val="04617b"/>
                </a:solidFill>
                <a:uFillTx/>
                <a:latin typeface="Source Sans Pro Black"/>
              </a:rPr>
              <a:t>The index of each group are the terms most common in that range.</a:t>
            </a:r>
            <a:endParaRPr b="0" lang="en-US" sz="2600" spc="-1" strike="noStrike">
              <a:solidFill>
                <a:srgbClr val="04617b"/>
              </a:solidFill>
              <a:latin typeface="Source Sans Pro Black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281480" y="822960"/>
            <a:ext cx="6234120" cy="294588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5943600" y="3848040"/>
            <a:ext cx="4541040" cy="337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Discrete Vector Sums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533520" y="1920240"/>
            <a:ext cx="956988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Similar to previous procedure, vocabularies are created for discrete ranges of target.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Instead of decomposing the vectors of those vocabularies, you simply sum their frequencies along the row axis of the term frequency matrix. This results in a single variable for each vocabulary, which represents the aggregate frequency of a vocabulary's terms per ad.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65760" y="975960"/>
            <a:ext cx="10033200" cy="569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Sentiment Analysis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33520" y="1920240"/>
            <a:ext cx="466992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An NLP library called </a:t>
            </a:r>
            <a:r>
              <a:rPr b="1" lang="en-US" sz="3200" spc="-1" strike="noStrike">
                <a:latin typeface="Source Sans Pro"/>
              </a:rPr>
              <a:t>polyglot</a:t>
            </a:r>
            <a:r>
              <a:rPr b="0" lang="en-US" sz="3200" spc="-1" strike="noStrike">
                <a:latin typeface="Source Sans Pro"/>
              </a:rPr>
              <a:t> offers multi-language tools, such as Sentiment-Analysis and Named-Entity-Recognition in Russian.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5437440" y="2644560"/>
            <a:ext cx="4669920" cy="321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33520" y="30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Weaknesses of Polyglot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533520" y="1828080"/>
            <a:ext cx="470988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ans Pro"/>
              </a:rPr>
              <a:t>Tokenization engine.</a:t>
            </a:r>
            <a:r>
              <a:rPr b="0" lang="en-US" sz="3200" spc="-1" strike="noStrike">
                <a:latin typeface="Source Sans Pro"/>
              </a:rPr>
              <a:t> Documents must be manually pre-processed to ensure the number of detected sentences matches the number of rows.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Bound to mismatches. Only worked on titles.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531760" y="1829160"/>
            <a:ext cx="506016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Binary CountVectorizer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33520" y="1920240"/>
            <a:ext cx="956988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Several categorical variables in this data have thousands of unique values which would increase the dimensional space unreasonably if binarizing in dense format.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 binary CountVectorizer does the heavy lifting of populating dummy counts in sparse format, and PLSR reduces the numerous columns to a few core components.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33520" y="30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59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Binary CountVectorizer as Dummy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33520" y="1828080"/>
            <a:ext cx="9651600" cy="5394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1" lang="en-US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005840" y="1902960"/>
            <a:ext cx="8321040" cy="495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Target-Sorted Label Encodings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33520" y="1920240"/>
            <a:ext cx="956988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Normally, label encoding isn't recommended for machine learning because the algorithm will interpret the code numbers as meaningful information.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However, encodings can convey useful information if categorical values are sorted by their mean outcome value. This way, each label's code will represent an approximation of the target outcome.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88160" y="300960"/>
            <a:ext cx="962244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Evaluations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92120" y="5216400"/>
            <a:ext cx="9614520" cy="159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Testing feature-sets and algorithms.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Struggles</a:t>
            </a: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 of Online Sellers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48640" y="2194920"/>
            <a:ext cx="956988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Source Sans Pro"/>
              </a:rPr>
              <a:t>Tiny details</a:t>
            </a:r>
            <a:r>
              <a:rPr b="0" lang="en-US" sz="2600" spc="-1" strike="noStrike">
                <a:latin typeface="Source Sans Pro"/>
              </a:rPr>
              <a:t> in a product listing can make a </a:t>
            </a:r>
            <a:r>
              <a:rPr b="1" lang="en-US" sz="2600" spc="-1" strike="noStrike">
                <a:latin typeface="Source Sans Pro"/>
              </a:rPr>
              <a:t>big difference</a:t>
            </a:r>
            <a:r>
              <a:rPr b="0" lang="en-US" sz="2600" spc="-1" strike="noStrike">
                <a:latin typeface="Source Sans Pro"/>
              </a:rPr>
              <a:t> in buyer’s interest. 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Source Sans Pro"/>
              </a:rPr>
              <a:t>Even with an optimized listing, </a:t>
            </a:r>
            <a:r>
              <a:rPr b="1" lang="en-US" sz="2600" spc="-1" strike="noStrike">
                <a:latin typeface="Source Sans Pro"/>
              </a:rPr>
              <a:t>demand for a product may simply not exist</a:t>
            </a:r>
            <a:r>
              <a:rPr b="0" lang="en-US" sz="2600" spc="-1" strike="noStrike">
                <a:latin typeface="Source Sans Pro"/>
              </a:rPr>
              <a:t>, frustrating sellers who may have over-invested in marketing.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Source Sans Pro"/>
              </a:rPr>
              <a:t>Sellers online sometimes feel frustrated with both too little demand (indicating something is </a:t>
            </a:r>
            <a:r>
              <a:rPr b="1" lang="en-US" sz="2600" spc="-1" strike="noStrike">
                <a:latin typeface="Source Sans Pro"/>
              </a:rPr>
              <a:t>wrong with the product or the product listing</a:t>
            </a:r>
            <a:r>
              <a:rPr b="0" lang="en-US" sz="2600" spc="-1" strike="noStrike">
                <a:latin typeface="Source Sans Pro"/>
              </a:rPr>
              <a:t>) or too much demand (indicating a hot item with a good description was </a:t>
            </a:r>
            <a:r>
              <a:rPr b="1" lang="en-US" sz="2600" spc="-1" strike="noStrike">
                <a:latin typeface="Source Sans Pro"/>
              </a:rPr>
              <a:t>underpriced</a:t>
            </a:r>
            <a:r>
              <a:rPr b="0" lang="en-US" sz="2600" spc="-1" strike="noStrike">
                <a:latin typeface="Source Sans Pro"/>
              </a:rPr>
              <a:t>).</a:t>
            </a:r>
            <a:endParaRPr b="0" lang="en-US" sz="2600" spc="-1" strike="noStrike"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Baseline LinearRegression()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67760" y="3054240"/>
            <a:ext cx="4861440" cy="435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Scores are in RMSE.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CV is on X_dev and y_dev. Right figure is on X_val, y_val.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Output must be between 0 and 1.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Modification is limiting output to range.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3367800" y="1554480"/>
            <a:ext cx="7324200" cy="149976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/>
        </p:blipFill>
        <p:spPr>
          <a:xfrm>
            <a:off x="5010840" y="4237200"/>
            <a:ext cx="5681160" cy="10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PLSR 50 Components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67760" y="1828800"/>
            <a:ext cx="10347840" cy="265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Took resulting 153 features engineered and reduced them to 50 components.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Scores remained the same on PLSR’s own prediction.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942840" y="4944600"/>
            <a:ext cx="8384040" cy="17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4754880" y="289800"/>
            <a:ext cx="5942880" cy="7132320"/>
          </a:xfrm>
          <a:prstGeom prst="rect">
            <a:avLst/>
          </a:prstGeom>
          <a:ln>
            <a:noFill/>
          </a:ln>
        </p:spPr>
      </p:pic>
      <p:sp>
        <p:nvSpPr>
          <p:cNvPr id="200" name="TextShape 1"/>
          <p:cNvSpPr txBox="1"/>
          <p:nvPr/>
        </p:nvSpPr>
        <p:spPr>
          <a:xfrm>
            <a:off x="122760" y="457200"/>
            <a:ext cx="4632120" cy="696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ff"/>
                </a:solidFill>
                <a:latin typeface="Source Sans Pro"/>
              </a:rPr>
              <a:t>LightGBM</a:t>
            </a:r>
            <a:r>
              <a:rPr b="0" lang="en-US" sz="2400" spc="-1" strike="noStrike">
                <a:latin typeface="Source Sans Pro"/>
              </a:rPr>
              <a:t> is a gradient boosting framework that uses tree based learning algorithms. It is designed to be distributed and efficient.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Results below are using all 153 features.</a:t>
            </a:r>
            <a:endParaRPr b="0" lang="en-US" sz="2400" spc="-1" strike="noStrike">
              <a:latin typeface="Source Sans Pro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22760" y="6217920"/>
            <a:ext cx="5757480" cy="107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LGBM on PLSR 50 Components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167760" y="1920240"/>
            <a:ext cx="10347840" cy="219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Transformed all features with previous round of PLSR and fed them into LGBM. Scores are not better than LGBM on all features.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822960" y="4487760"/>
            <a:ext cx="7670160" cy="14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SelectFromModel(30 features)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167760" y="1920240"/>
            <a:ext cx="10347840" cy="548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Compared feature selection techniques: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Ridge gave the best scores.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1280160" y="2468880"/>
            <a:ext cx="7533720" cy="217116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548640" y="5850360"/>
            <a:ext cx="9509760" cy="109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LGB with 30 Ridge-Sel Features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67760" y="1920240"/>
            <a:ext cx="10347840" cy="548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Took top 30 features based on SelectFromModel(Ridge), and did a train/test split for LGBM.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576360" y="4572000"/>
            <a:ext cx="7836120" cy="144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22760" y="457200"/>
            <a:ext cx="4632120" cy="6964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Took each original feature (title, descr, category, city) and did PLSR on all the features created from it.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LightGBM using PLSR 10 components for each original feature.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Source Sans Pro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4846320" y="213120"/>
            <a:ext cx="5787360" cy="71938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191880" y="5943600"/>
            <a:ext cx="5843160" cy="111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Results Table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graphicFrame>
        <p:nvGraphicFramePr>
          <p:cNvPr id="216" name="Table 2"/>
          <p:cNvGraphicFramePr/>
          <p:nvPr/>
        </p:nvGraphicFramePr>
        <p:xfrm>
          <a:off x="533520" y="1920240"/>
          <a:ext cx="9569520" cy="4575960"/>
        </p:xfrm>
        <a:graphic>
          <a:graphicData uri="http://schemas.openxmlformats.org/drawingml/2006/table">
            <a:tbl>
              <a:tblPr/>
              <a:tblGrid>
                <a:gridCol w="6200640"/>
                <a:gridCol w="3369240"/>
              </a:tblGrid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Predictor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1" lang="en-US" sz="1800" spc="-1" strike="noStrike">
                          <a:latin typeface="Arial"/>
                        </a:rPr>
                        <a:t>RMSE X_val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64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LinearRegression. All engineered features.(153)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0.2175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PLSR 50 components.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0.2175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LGB. All engineered features.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0.2027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LGB on PLSR 50 Comp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0.2104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SelectFromModel(Ridge, 30 features)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0.2194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LGB with 30 Ridge Selected 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0.2113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LGB with PLSR by Original 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0.2061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Multi Layer Perceptron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0.2603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70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Keras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0.2110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67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RandomForestRegressor(100 trees)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0.2106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88160" y="300960"/>
            <a:ext cx="962244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Conclusions</a:t>
            </a:r>
            <a:endParaRPr b="0" lang="en-US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92120" y="5216400"/>
            <a:ext cx="9614520" cy="1598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About the final product.</a:t>
            </a:r>
            <a:endParaRPr b="1" lang="en-US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Product Summary I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533520" y="1554480"/>
            <a:ext cx="9569880" cy="585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4000"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Based on several comparisons, the above-described </a:t>
            </a:r>
            <a:r>
              <a:rPr b="0" lang="en-US" sz="3200" spc="-1" strike="noStrike">
                <a:solidFill>
                  <a:srgbClr val="0000ff"/>
                </a:solidFill>
                <a:latin typeface="Source Sans Pro"/>
              </a:rPr>
              <a:t>feature-engineering pipeline followed by LightGBM</a:t>
            </a:r>
            <a:r>
              <a:rPr b="0" lang="en-US" sz="3200" spc="-1" strike="noStrike">
                <a:latin typeface="Source Sans Pro"/>
              </a:rPr>
              <a:t> is the best approach at predicting the deal probability of an online ad.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ans Pro"/>
              </a:rPr>
              <a:t>Why it Works.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It works due to the robustness and variety of feature-extraction and decomposition techniques. While feature extraction can generate a lot of data, this is only useful in a reduced dimensional space. Decomposing large CSR matrices produces predictively powerful components.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 fontScale="59000"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Solution: </a:t>
            </a:r>
            <a:r>
              <a:rPr b="1" lang="en-US" sz="6000" spc="-1" strike="noStrike">
                <a:solidFill>
                  <a:srgbClr val="ffffff"/>
                </a:solidFill>
                <a:latin typeface="Source Sans Pro Light"/>
              </a:rPr>
              <a:t>Deal Probability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74320" y="2011680"/>
            <a:ext cx="10058400" cy="521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Source Sans Pro"/>
              </a:rPr>
              <a:t>Recommendations aimed at improving the experience of placing ads, and consequently prevent sellers from migrating to other platforms.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Source Sans Pro"/>
              </a:rPr>
              <a:t>How to best optimize their listing.</a:t>
            </a:r>
            <a:endParaRPr b="0" lang="en-US" sz="2600" spc="-1" strike="noStrike">
              <a:latin typeface="Source Sans Pro"/>
            </a:endParaRPr>
          </a:p>
          <a:p>
            <a:pPr lvl="1" marL="864000" indent="-324000">
              <a:spcAft>
                <a:spcPts val="1120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Source Sans Pro"/>
              </a:rPr>
              <a:t>Bot: “We noticed your ad description is too short. Ads with at least N number of words have higher chances of selling.” </a:t>
            </a:r>
            <a:endParaRPr b="0" lang="en-US" sz="26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latin typeface="Source Sans Pro"/>
              </a:rPr>
              <a:t>Realistic expectation of buyer’s interest.</a:t>
            </a:r>
            <a:endParaRPr b="0" lang="en-US" sz="2600" spc="-1" strike="noStrike">
              <a:latin typeface="Source Sans Pro"/>
            </a:endParaRPr>
          </a:p>
          <a:p>
            <a:pPr lvl="1" marL="864000" indent="-324000">
              <a:spcAft>
                <a:spcPts val="1120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Source Sans Pro"/>
              </a:rPr>
              <a:t>Bot: “Based on similar ads, yours has 99% chances of selling. Cash is coming your way!”</a:t>
            </a:r>
            <a:endParaRPr b="0" lang="en-US" sz="2600" spc="-1" strike="noStrike">
              <a:latin typeface="Source Sans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Product Summary II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533520" y="1554480"/>
            <a:ext cx="9569880" cy="585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ans Pro"/>
              </a:rPr>
              <a:t>What Problem it Solves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Online platforms for selling used goods rely on regular people selling their belongings online to achieve high-traffic. These sellers blindly sell their things with erroneous expectations and bad listing practices, thus becoming frustrated with online sales.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ans Pro"/>
              </a:rPr>
              <a:t>How it solves the problem.</a:t>
            </a:r>
            <a:r>
              <a:rPr b="0" lang="en-US" sz="3200" spc="-1" strike="noStrike">
                <a:latin typeface="Source Sans Pro"/>
              </a:rPr>
              <a:t>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</a:rPr>
              <a:t>Helping sellers understand the demand of their listings contributes in several ways:</a:t>
            </a:r>
            <a:r>
              <a:rPr b="0" lang="en-US" sz="3200" spc="-1" strike="noStrike">
                <a:latin typeface="Source Sans Pro"/>
              </a:rPr>
              <a:t> Informed sellers can optimize their listings for maximum deal probability and also optimize their choice of goods to sell, based on the deal probability of particular categories.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Product Summary III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533520" y="1920240"/>
            <a:ext cx="9569880" cy="466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ans Pro"/>
              </a:rPr>
              <a:t>How will it work in production?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In a production environment this model would learn from the sales information of a historic time window in order to predict the deal probability of new ads. 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Necessary maintenance would involve adjusting some of the feature-engineering procedures to ensure they are capturing the most valuable information.</a:t>
            </a:r>
            <a:endParaRPr b="0" lang="en-US" sz="3200" spc="-1" strike="noStrike">
              <a:latin typeface="Source Sans Pro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92120" y="5212440"/>
            <a:ext cx="9622440" cy="146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8000" spc="-1" strike="noStrike">
                <a:solidFill>
                  <a:srgbClr val="f0ffff"/>
                </a:solidFill>
                <a:latin typeface="Source Sans Pro Light"/>
              </a:rPr>
              <a:t>Avito’s Data </a:t>
            </a:r>
            <a:endParaRPr b="0" lang="en-US" sz="8000" spc="-1" strike="noStrike">
              <a:solidFill>
                <a:srgbClr val="f0ffff"/>
              </a:solidFill>
              <a:latin typeface="Source Sans Pro Light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48640" y="1027800"/>
            <a:ext cx="9509760" cy="308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33520" y="12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About Avito</a:t>
            </a:r>
            <a:endParaRPr b="0" lang="en-US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0720" y="1920240"/>
            <a:ext cx="466992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Source Sans Pro"/>
              </a:rPr>
              <a:t>Avito.ru</a:t>
            </a:r>
            <a:r>
              <a:rPr b="0" lang="en-US" sz="3200" spc="-1" strike="noStrike">
                <a:latin typeface="Source Sans Pro"/>
              </a:rPr>
              <a:t> is a Russian classified advertisements website with sections devoted to general goods for sale, jobs, real estate, personals, cars for sale, and services.</a:t>
            </a:r>
            <a:endParaRPr b="0" lang="en-US" sz="32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Source Sans Pro"/>
              </a:rPr>
              <a:t>Avito.ru is the most popular classifieds site in Russia and is the </a:t>
            </a:r>
            <a:r>
              <a:rPr b="1" lang="en-US" sz="3200" spc="-1" strike="noStrike">
                <a:latin typeface="Source Sans Pro"/>
              </a:rPr>
              <a:t>second biggest classifieds site in the world</a:t>
            </a:r>
            <a:r>
              <a:rPr b="0" lang="en-US" sz="3200" spc="-1" strike="noStrike">
                <a:latin typeface="Source Sans Pro"/>
              </a:rPr>
              <a:t> after Craigslist.</a:t>
            </a:r>
            <a:endParaRPr b="0" lang="en-US" sz="3200" spc="-1" strike="noStrike">
              <a:latin typeface="Source Sans Pro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351040" y="1828800"/>
            <a:ext cx="516456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33520" y="30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About the Dataset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33520" y="1645920"/>
            <a:ext cx="9651600" cy="189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It’s big. 1.5+Million ads.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It’s in Russian, with Cyrillic alphabet.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Titles and descriptions offer endless NLP opportunities.</a:t>
            </a:r>
            <a:endParaRPr b="0" lang="en-US" sz="2400" spc="-1" strike="noStrike">
              <a:latin typeface="Source Sans Pro"/>
            </a:endParaRPr>
          </a:p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Source Sans Pro"/>
              </a:rPr>
              <a:t>Plenty of categorical data to binarize.</a:t>
            </a:r>
            <a:endParaRPr b="0" lang="en-US" sz="2400" spc="-1" strike="noStrike">
              <a:latin typeface="Source Sans Pro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74320" y="3749040"/>
            <a:ext cx="10034280" cy="347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74320" y="365040"/>
            <a:ext cx="9651600" cy="100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Source Sans Pro"/>
              </a:rPr>
              <a:t>Outcome variable is very non-normal.</a:t>
            </a:r>
            <a:r>
              <a:rPr b="0" lang="en-US" sz="2400" spc="-1" strike="noStrike">
                <a:latin typeface="Source Sans Pro"/>
              </a:rPr>
              <a:t> There's three distinct groups. (Zero Range, Lower Range, Upper Range)</a:t>
            </a:r>
            <a:endParaRPr b="0" lang="en-US" sz="2400" spc="-1" strike="noStrike">
              <a:latin typeface="Source Sans Pro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48640" y="1280160"/>
            <a:ext cx="8046720" cy="28890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280160" y="4142160"/>
            <a:ext cx="8030160" cy="317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48960" y="1645920"/>
            <a:ext cx="8103600" cy="5669280"/>
          </a:xfrm>
          <a:prstGeom prst="rect">
            <a:avLst/>
          </a:prstGeom>
          <a:ln>
            <a:noFill/>
          </a:ln>
        </p:spPr>
      </p:pic>
      <p:sp>
        <p:nvSpPr>
          <p:cNvPr id="144" name="TextShape 1"/>
          <p:cNvSpPr txBox="1"/>
          <p:nvPr/>
        </p:nvSpPr>
        <p:spPr>
          <a:xfrm>
            <a:off x="533520" y="300960"/>
            <a:ext cx="96224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 fontScale="59000"/>
          </a:bodyPr>
          <a:p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Demand Distribution by Region</a:t>
            </a:r>
            <a:endParaRPr b="0" lang="en-US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Vivid</Template>
  <TotalTime>813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2019-05-19T20:01:23Z</dcterms:created>
  <dc:creator/>
  <dc:description/>
  <dc:language>en-US</dc:language>
  <cp:lastModifiedBy/>
  <dcterms:modified xsi:type="dcterms:W3CDTF">2019-05-20T13:22:37Z</dcterms:modified>
  <cp:revision>6</cp:revision>
  <dc:subject/>
  <dc:title>Vivid</dc:title>
</cp:coreProperties>
</file>