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5"/>
  </p:sldMasterIdLst>
  <p:notesMasterIdLst>
    <p:notesMasterId r:id="rId27"/>
  </p:notesMasterIdLst>
  <p:sldIdLst>
    <p:sldId id="261" r:id="rId6"/>
    <p:sldId id="262" r:id="rId7"/>
    <p:sldId id="264" r:id="rId8"/>
    <p:sldId id="263" r:id="rId9"/>
    <p:sldId id="265" r:id="rId10"/>
    <p:sldId id="267" r:id="rId11"/>
    <p:sldId id="268" r:id="rId12"/>
    <p:sldId id="269" r:id="rId13"/>
    <p:sldId id="270" r:id="rId14"/>
    <p:sldId id="275" r:id="rId15"/>
    <p:sldId id="271" r:id="rId16"/>
    <p:sldId id="272" r:id="rId17"/>
    <p:sldId id="273" r:id="rId18"/>
    <p:sldId id="266" r:id="rId19"/>
    <p:sldId id="274" r:id="rId20"/>
    <p:sldId id="276" r:id="rId21"/>
    <p:sldId id="277" r:id="rId22"/>
    <p:sldId id="259"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44009A-7A09-464A-9E8D-07F71DCCFC84}" v="5" dt="2021-10-22T19:11:44.563"/>
  </p1510:revLst>
</p1510:revInfo>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16" d="100"/>
          <a:sy n="116" d="100"/>
        </p:scale>
        <p:origin x="1338"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D7A5E-CDBD-437B-87CD-F443613BAD06}" type="datetimeFigureOut">
              <a:rPr lang="en-US" smtClean="0"/>
              <a:t>6/1/2023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6C28C8-DAE8-4592-AFC8-58821E881851}" type="slidenum">
              <a:rPr lang="en-US" smtClean="0"/>
              <a:t>‹#›</a:t>
            </a:fld>
            <a:endParaRPr lang="en-US"/>
          </a:p>
        </p:txBody>
      </p:sp>
    </p:spTree>
    <p:extLst>
      <p:ext uri="{BB962C8B-B14F-4D97-AF65-F5344CB8AC3E}">
        <p14:creationId xmlns:p14="http://schemas.microsoft.com/office/powerpoint/2010/main" val="213722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map of current</a:t>
            </a:r>
            <a:r>
              <a:rPr lang="en-US" baseline="0" dirty="0"/>
              <a:t> cigarette use among adults aged 18 and over. The data are grouped into 5 classes using natural breaks. The range is from 10.3% to 27.3%. (No data for US Territories).</a:t>
            </a:r>
            <a:endParaRPr lang="en-US" dirty="0"/>
          </a:p>
        </p:txBody>
      </p:sp>
      <p:sp>
        <p:nvSpPr>
          <p:cNvPr id="4" name="Slide Number Placeholder 3"/>
          <p:cNvSpPr>
            <a:spLocks noGrp="1"/>
          </p:cNvSpPr>
          <p:nvPr>
            <p:ph type="sldNum" sz="quarter" idx="10"/>
          </p:nvPr>
        </p:nvSpPr>
        <p:spPr/>
        <p:txBody>
          <a:bodyPr/>
          <a:lstStyle/>
          <a:p>
            <a:fld id="{526C28C8-DAE8-4592-AFC8-58821E881851}" type="slidenum">
              <a:rPr lang="en-US" smtClean="0"/>
              <a:t>2</a:t>
            </a:fld>
            <a:endParaRPr lang="en-US"/>
          </a:p>
        </p:txBody>
      </p:sp>
    </p:spTree>
    <p:extLst>
      <p:ext uri="{BB962C8B-B14F-4D97-AF65-F5344CB8AC3E}">
        <p14:creationId xmlns:p14="http://schemas.microsoft.com/office/powerpoint/2010/main" val="110133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C28C8-DAE8-4592-AFC8-58821E881851}" type="slidenum">
              <a:rPr lang="en-US" smtClean="0"/>
              <a:t>4</a:t>
            </a:fld>
            <a:endParaRPr lang="en-US"/>
          </a:p>
        </p:txBody>
      </p:sp>
    </p:spTree>
    <p:extLst>
      <p:ext uri="{BB962C8B-B14F-4D97-AF65-F5344CB8AC3E}">
        <p14:creationId xmlns:p14="http://schemas.microsoft.com/office/powerpoint/2010/main" val="393355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C28C8-DAE8-4592-AFC8-58821E881851}" type="slidenum">
              <a:rPr lang="en-US" smtClean="0"/>
              <a:t>9</a:t>
            </a:fld>
            <a:endParaRPr lang="en-US"/>
          </a:p>
        </p:txBody>
      </p:sp>
    </p:spTree>
    <p:extLst>
      <p:ext uri="{BB962C8B-B14F-4D97-AF65-F5344CB8AC3E}">
        <p14:creationId xmlns:p14="http://schemas.microsoft.com/office/powerpoint/2010/main" val="2451560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a map of current</a:t>
            </a:r>
            <a:r>
              <a:rPr lang="en-US" baseline="0" dirty="0"/>
              <a:t> excise tax rates on packs of cigarettes. The data are grouped into 5 classes using natural breaks. The range is from $0.17 to $6.00. </a:t>
            </a:r>
            <a:endParaRPr lang="en-US" dirty="0"/>
          </a:p>
        </p:txBody>
      </p:sp>
      <p:sp>
        <p:nvSpPr>
          <p:cNvPr id="4" name="Slide Number Placeholder 3"/>
          <p:cNvSpPr>
            <a:spLocks noGrp="1"/>
          </p:cNvSpPr>
          <p:nvPr>
            <p:ph type="sldNum" sz="quarter" idx="10"/>
          </p:nvPr>
        </p:nvSpPr>
        <p:spPr/>
        <p:txBody>
          <a:bodyPr/>
          <a:lstStyle/>
          <a:p>
            <a:fld id="{526C28C8-DAE8-4592-AFC8-58821E881851}" type="slidenum">
              <a:rPr lang="en-US" smtClean="0"/>
              <a:t>12</a:t>
            </a:fld>
            <a:endParaRPr lang="en-US"/>
          </a:p>
        </p:txBody>
      </p:sp>
    </p:spTree>
    <p:extLst>
      <p:ext uri="{BB962C8B-B14F-4D97-AF65-F5344CB8AC3E}">
        <p14:creationId xmlns:p14="http://schemas.microsoft.com/office/powerpoint/2010/main" val="247662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This is a map of current comprehensive smokefree indoor air laws on private worksites, restaurants,</a:t>
            </a:r>
            <a:r>
              <a:rPr lang="en-US" baseline="0" dirty="0"/>
              <a:t> and bars. The data are grouped into 4 classes defined as: 1) No law, designated, areas, or separate ventilation law; 2) 100% smokefree in one location; 3) 100% smokefree in two locations; and 4) 100% smokefree in three locations. </a:t>
            </a:r>
            <a:endParaRPr lang="en-US" dirty="0"/>
          </a:p>
        </p:txBody>
      </p:sp>
      <p:sp>
        <p:nvSpPr>
          <p:cNvPr id="4" name="Slide Number Placeholder 3"/>
          <p:cNvSpPr>
            <a:spLocks noGrp="1"/>
          </p:cNvSpPr>
          <p:nvPr>
            <p:ph type="sldNum" sz="quarter" idx="10"/>
          </p:nvPr>
        </p:nvSpPr>
        <p:spPr/>
        <p:txBody>
          <a:bodyPr/>
          <a:lstStyle/>
          <a:p>
            <a:fld id="{526C28C8-DAE8-4592-AFC8-58821E881851}" type="slidenum">
              <a:rPr lang="en-US" smtClean="0"/>
              <a:t>18</a:t>
            </a:fld>
            <a:endParaRPr lang="en-US"/>
          </a:p>
        </p:txBody>
      </p:sp>
    </p:spTree>
    <p:extLst>
      <p:ext uri="{BB962C8B-B14F-4D97-AF65-F5344CB8AC3E}">
        <p14:creationId xmlns:p14="http://schemas.microsoft.com/office/powerpoint/2010/main" val="3432675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This is a map of current comprehensive smokefree indoor air laws on private worksites, restaurants,</a:t>
            </a:r>
            <a:r>
              <a:rPr lang="en-US" baseline="0" dirty="0"/>
              <a:t> and bars. The data are grouped into 4 classes defined as: 1) No law, designated, areas, or separate ventilation law; 2) 100% smokefree in one location; 3) 100% smokefree in two locations; and 4) 100% smokefree in three locations. </a:t>
            </a:r>
            <a:endParaRPr lang="en-US" dirty="0"/>
          </a:p>
        </p:txBody>
      </p:sp>
      <p:sp>
        <p:nvSpPr>
          <p:cNvPr id="4" name="Slide Number Placeholder 3"/>
          <p:cNvSpPr>
            <a:spLocks noGrp="1"/>
          </p:cNvSpPr>
          <p:nvPr>
            <p:ph type="sldNum" sz="quarter" idx="10"/>
          </p:nvPr>
        </p:nvSpPr>
        <p:spPr/>
        <p:txBody>
          <a:bodyPr/>
          <a:lstStyle/>
          <a:p>
            <a:fld id="{526C28C8-DAE8-4592-AFC8-58821E881851}" type="slidenum">
              <a:rPr lang="en-US" smtClean="0"/>
              <a:t>19</a:t>
            </a:fld>
            <a:endParaRPr lang="en-US"/>
          </a:p>
        </p:txBody>
      </p:sp>
    </p:spTree>
    <p:extLst>
      <p:ext uri="{BB962C8B-B14F-4D97-AF65-F5344CB8AC3E}">
        <p14:creationId xmlns:p14="http://schemas.microsoft.com/office/powerpoint/2010/main" val="3314155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6C28C8-DAE8-4592-AFC8-58821E881851}" type="slidenum">
              <a:rPr lang="en-US" smtClean="0"/>
              <a:t>20</a:t>
            </a:fld>
            <a:endParaRPr lang="en-US"/>
          </a:p>
        </p:txBody>
      </p:sp>
    </p:spTree>
    <p:extLst>
      <p:ext uri="{BB962C8B-B14F-4D97-AF65-F5344CB8AC3E}">
        <p14:creationId xmlns:p14="http://schemas.microsoft.com/office/powerpoint/2010/main" val="1603660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90F51F-5F70-4C85-92CC-96F829DF0F43}" type="datetime1">
              <a:rPr lang="en-US" smtClean="0"/>
              <a:t>6/1/2023</a:t>
            </a:fld>
            <a:endParaRPr lang="en-US"/>
          </a:p>
        </p:txBody>
      </p:sp>
      <p:sp>
        <p:nvSpPr>
          <p:cNvPr id="5" name="Footer Placeholder 4"/>
          <p:cNvSpPr>
            <a:spLocks noGrp="1"/>
          </p:cNvSpPr>
          <p:nvPr>
            <p:ph type="ftr" sz="quarter" idx="11"/>
          </p:nvPr>
        </p:nvSpPr>
        <p:spPr/>
        <p:txBody>
          <a:bodyPr/>
          <a:lstStyle/>
          <a:p>
            <a:r>
              <a:rPr lang="en-US"/>
              <a:t>MacNeil </a:t>
            </a:r>
          </a:p>
        </p:txBody>
      </p:sp>
      <p:sp>
        <p:nvSpPr>
          <p:cNvPr id="6" name="Slide Number Placeholder 5"/>
          <p:cNvSpPr>
            <a:spLocks noGrp="1"/>
          </p:cNvSpPr>
          <p:nvPr>
            <p:ph type="sldNum" sz="quarter" idx="12"/>
          </p:nvPr>
        </p:nvSpPr>
        <p:spPr/>
        <p:txBody>
          <a:bodyPr/>
          <a:lstStyle/>
          <a:p>
            <a:fld id="{B8A82412-32CE-44C9-A48F-09182CDFB011}"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64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27FA1-C426-4263-B855-19A7C1E4737A}" type="datetime1">
              <a:rPr lang="en-US" smtClean="0"/>
              <a:t>6/1/2023</a:t>
            </a:fld>
            <a:endParaRPr lang="en-US"/>
          </a:p>
        </p:txBody>
      </p:sp>
      <p:sp>
        <p:nvSpPr>
          <p:cNvPr id="5" name="Footer Placeholder 4"/>
          <p:cNvSpPr>
            <a:spLocks noGrp="1"/>
          </p:cNvSpPr>
          <p:nvPr>
            <p:ph type="ftr" sz="quarter" idx="11"/>
          </p:nvPr>
        </p:nvSpPr>
        <p:spPr/>
        <p:txBody>
          <a:bodyPr/>
          <a:lstStyle/>
          <a:p>
            <a:r>
              <a:rPr lang="en-US"/>
              <a:t>MacNeil </a:t>
            </a:r>
          </a:p>
        </p:txBody>
      </p:sp>
      <p:sp>
        <p:nvSpPr>
          <p:cNvPr id="6" name="Slide Number Placeholder 5"/>
          <p:cNvSpPr>
            <a:spLocks noGrp="1"/>
          </p:cNvSpPr>
          <p:nvPr>
            <p:ph type="sldNum" sz="quarter" idx="12"/>
          </p:nvPr>
        </p:nvSpPr>
        <p:spPr/>
        <p:txBody>
          <a:bodyPr/>
          <a:lstStyle/>
          <a:p>
            <a:fld id="{B8A82412-32CE-44C9-A48F-09182CDFB011}" type="slidenum">
              <a:rPr lang="en-US" smtClean="0"/>
              <a:t>‹#›</a:t>
            </a:fld>
            <a:endParaRPr lang="en-US"/>
          </a:p>
        </p:txBody>
      </p:sp>
    </p:spTree>
    <p:extLst>
      <p:ext uri="{BB962C8B-B14F-4D97-AF65-F5344CB8AC3E}">
        <p14:creationId xmlns:p14="http://schemas.microsoft.com/office/powerpoint/2010/main" val="18363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213C2-3F88-4EF3-8592-A4A25FFA219C}" type="datetime1">
              <a:rPr lang="en-US" smtClean="0"/>
              <a:t>6/1/2023</a:t>
            </a:fld>
            <a:endParaRPr lang="en-US"/>
          </a:p>
        </p:txBody>
      </p:sp>
      <p:sp>
        <p:nvSpPr>
          <p:cNvPr id="5" name="Footer Placeholder 4"/>
          <p:cNvSpPr>
            <a:spLocks noGrp="1"/>
          </p:cNvSpPr>
          <p:nvPr>
            <p:ph type="ftr" sz="quarter" idx="11"/>
          </p:nvPr>
        </p:nvSpPr>
        <p:spPr/>
        <p:txBody>
          <a:bodyPr/>
          <a:lstStyle/>
          <a:p>
            <a:r>
              <a:rPr lang="en-US"/>
              <a:t>MacNeil </a:t>
            </a:r>
          </a:p>
        </p:txBody>
      </p:sp>
      <p:sp>
        <p:nvSpPr>
          <p:cNvPr id="6" name="Slide Number Placeholder 5"/>
          <p:cNvSpPr>
            <a:spLocks noGrp="1"/>
          </p:cNvSpPr>
          <p:nvPr>
            <p:ph type="sldNum" sz="quarter" idx="12"/>
          </p:nvPr>
        </p:nvSpPr>
        <p:spPr/>
        <p:txBody>
          <a:bodyPr/>
          <a:lstStyle/>
          <a:p>
            <a:fld id="{B8A82412-32CE-44C9-A48F-09182CDFB011}" type="slidenum">
              <a:rPr lang="en-US" smtClean="0"/>
              <a:t>‹#›</a:t>
            </a:fld>
            <a:endParaRPr lang="en-US"/>
          </a:p>
        </p:txBody>
      </p:sp>
    </p:spTree>
    <p:extLst>
      <p:ext uri="{BB962C8B-B14F-4D97-AF65-F5344CB8AC3E}">
        <p14:creationId xmlns:p14="http://schemas.microsoft.com/office/powerpoint/2010/main" val="230700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92118B-C8B2-453C-A34D-CCE18780E3DD}" type="datetime1">
              <a:rPr lang="en-US" smtClean="0"/>
              <a:t>6/1/2023</a:t>
            </a:fld>
            <a:endParaRPr lang="en-US"/>
          </a:p>
        </p:txBody>
      </p:sp>
      <p:sp>
        <p:nvSpPr>
          <p:cNvPr id="5" name="Footer Placeholder 4"/>
          <p:cNvSpPr>
            <a:spLocks noGrp="1"/>
          </p:cNvSpPr>
          <p:nvPr>
            <p:ph type="ftr" sz="quarter" idx="11"/>
          </p:nvPr>
        </p:nvSpPr>
        <p:spPr/>
        <p:txBody>
          <a:bodyPr/>
          <a:lstStyle/>
          <a:p>
            <a:r>
              <a:rPr lang="en-US"/>
              <a:t>MacNeil </a:t>
            </a:r>
          </a:p>
        </p:txBody>
      </p:sp>
      <p:sp>
        <p:nvSpPr>
          <p:cNvPr id="6" name="Slide Number Placeholder 5"/>
          <p:cNvSpPr>
            <a:spLocks noGrp="1"/>
          </p:cNvSpPr>
          <p:nvPr>
            <p:ph type="sldNum" sz="quarter" idx="12"/>
          </p:nvPr>
        </p:nvSpPr>
        <p:spPr/>
        <p:txBody>
          <a:bodyPr/>
          <a:lstStyle/>
          <a:p>
            <a:fld id="{B8A82412-32CE-44C9-A48F-09182CDFB011}" type="slidenum">
              <a:rPr lang="en-US" smtClean="0"/>
              <a:t>‹#›</a:t>
            </a:fld>
            <a:endParaRPr lang="en-US"/>
          </a:p>
        </p:txBody>
      </p:sp>
    </p:spTree>
    <p:extLst>
      <p:ext uri="{BB962C8B-B14F-4D97-AF65-F5344CB8AC3E}">
        <p14:creationId xmlns:p14="http://schemas.microsoft.com/office/powerpoint/2010/main" val="342645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22327-980C-4BCA-9AAE-90DDAB491F3B}" type="datetime1">
              <a:rPr lang="en-US" smtClean="0"/>
              <a:t>6/1/2023</a:t>
            </a:fld>
            <a:endParaRPr lang="en-US"/>
          </a:p>
        </p:txBody>
      </p:sp>
      <p:sp>
        <p:nvSpPr>
          <p:cNvPr id="5" name="Footer Placeholder 4"/>
          <p:cNvSpPr>
            <a:spLocks noGrp="1"/>
          </p:cNvSpPr>
          <p:nvPr>
            <p:ph type="ftr" sz="quarter" idx="11"/>
          </p:nvPr>
        </p:nvSpPr>
        <p:spPr/>
        <p:txBody>
          <a:bodyPr/>
          <a:lstStyle/>
          <a:p>
            <a:r>
              <a:rPr lang="en-US"/>
              <a:t>MacNeil </a:t>
            </a:r>
          </a:p>
        </p:txBody>
      </p:sp>
      <p:sp>
        <p:nvSpPr>
          <p:cNvPr id="6" name="Slide Number Placeholder 5"/>
          <p:cNvSpPr>
            <a:spLocks noGrp="1"/>
          </p:cNvSpPr>
          <p:nvPr>
            <p:ph type="sldNum" sz="quarter" idx="12"/>
          </p:nvPr>
        </p:nvSpPr>
        <p:spPr/>
        <p:txBody>
          <a:bodyPr/>
          <a:lstStyle/>
          <a:p>
            <a:fld id="{B8A82412-32CE-44C9-A48F-09182CDFB011}"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68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D2E42-9E8C-4BAD-8F09-3AB26E711F4A}" type="datetime1">
              <a:rPr lang="en-US" smtClean="0"/>
              <a:t>6/1/2023</a:t>
            </a:fld>
            <a:endParaRPr lang="en-US"/>
          </a:p>
        </p:txBody>
      </p:sp>
      <p:sp>
        <p:nvSpPr>
          <p:cNvPr id="6" name="Footer Placeholder 5"/>
          <p:cNvSpPr>
            <a:spLocks noGrp="1"/>
          </p:cNvSpPr>
          <p:nvPr>
            <p:ph type="ftr" sz="quarter" idx="11"/>
          </p:nvPr>
        </p:nvSpPr>
        <p:spPr/>
        <p:txBody>
          <a:bodyPr/>
          <a:lstStyle/>
          <a:p>
            <a:r>
              <a:rPr lang="en-US"/>
              <a:t>MacNeil </a:t>
            </a:r>
          </a:p>
        </p:txBody>
      </p:sp>
      <p:sp>
        <p:nvSpPr>
          <p:cNvPr id="7" name="Slide Number Placeholder 6"/>
          <p:cNvSpPr>
            <a:spLocks noGrp="1"/>
          </p:cNvSpPr>
          <p:nvPr>
            <p:ph type="sldNum" sz="quarter" idx="12"/>
          </p:nvPr>
        </p:nvSpPr>
        <p:spPr/>
        <p:txBody>
          <a:bodyPr/>
          <a:lstStyle/>
          <a:p>
            <a:fld id="{B8A82412-32CE-44C9-A48F-09182CDFB011}" type="slidenum">
              <a:rPr lang="en-US" smtClean="0"/>
              <a:t>‹#›</a:t>
            </a:fld>
            <a:endParaRPr lang="en-US"/>
          </a:p>
        </p:txBody>
      </p:sp>
    </p:spTree>
    <p:extLst>
      <p:ext uri="{BB962C8B-B14F-4D97-AF65-F5344CB8AC3E}">
        <p14:creationId xmlns:p14="http://schemas.microsoft.com/office/powerpoint/2010/main" val="757961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B8F490-3210-420A-BAEB-294C4EB63BD7}" type="datetime1">
              <a:rPr lang="en-US" smtClean="0"/>
              <a:t>6/1/2023</a:t>
            </a:fld>
            <a:endParaRPr lang="en-US"/>
          </a:p>
        </p:txBody>
      </p:sp>
      <p:sp>
        <p:nvSpPr>
          <p:cNvPr id="8" name="Footer Placeholder 7"/>
          <p:cNvSpPr>
            <a:spLocks noGrp="1"/>
          </p:cNvSpPr>
          <p:nvPr>
            <p:ph type="ftr" sz="quarter" idx="11"/>
          </p:nvPr>
        </p:nvSpPr>
        <p:spPr/>
        <p:txBody>
          <a:bodyPr/>
          <a:lstStyle/>
          <a:p>
            <a:r>
              <a:rPr lang="en-US"/>
              <a:t>MacNeil </a:t>
            </a:r>
          </a:p>
        </p:txBody>
      </p:sp>
      <p:sp>
        <p:nvSpPr>
          <p:cNvPr id="9" name="Slide Number Placeholder 8"/>
          <p:cNvSpPr>
            <a:spLocks noGrp="1"/>
          </p:cNvSpPr>
          <p:nvPr>
            <p:ph type="sldNum" sz="quarter" idx="12"/>
          </p:nvPr>
        </p:nvSpPr>
        <p:spPr/>
        <p:txBody>
          <a:bodyPr/>
          <a:lstStyle/>
          <a:p>
            <a:fld id="{B8A82412-32CE-44C9-A48F-09182CDFB011}" type="slidenum">
              <a:rPr lang="en-US" smtClean="0"/>
              <a:t>‹#›</a:t>
            </a:fld>
            <a:endParaRPr lang="en-US"/>
          </a:p>
        </p:txBody>
      </p:sp>
    </p:spTree>
    <p:extLst>
      <p:ext uri="{BB962C8B-B14F-4D97-AF65-F5344CB8AC3E}">
        <p14:creationId xmlns:p14="http://schemas.microsoft.com/office/powerpoint/2010/main" val="1681545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D2144-0545-49E4-960A-FE1816C3D1EC}" type="datetime1">
              <a:rPr lang="en-US" smtClean="0"/>
              <a:t>6/1/2023</a:t>
            </a:fld>
            <a:endParaRPr lang="en-US"/>
          </a:p>
        </p:txBody>
      </p:sp>
      <p:sp>
        <p:nvSpPr>
          <p:cNvPr id="4" name="Footer Placeholder 3"/>
          <p:cNvSpPr>
            <a:spLocks noGrp="1"/>
          </p:cNvSpPr>
          <p:nvPr>
            <p:ph type="ftr" sz="quarter" idx="11"/>
          </p:nvPr>
        </p:nvSpPr>
        <p:spPr/>
        <p:txBody>
          <a:bodyPr/>
          <a:lstStyle/>
          <a:p>
            <a:r>
              <a:rPr lang="en-US"/>
              <a:t>MacNeil </a:t>
            </a:r>
          </a:p>
        </p:txBody>
      </p:sp>
      <p:sp>
        <p:nvSpPr>
          <p:cNvPr id="5" name="Slide Number Placeholder 4"/>
          <p:cNvSpPr>
            <a:spLocks noGrp="1"/>
          </p:cNvSpPr>
          <p:nvPr>
            <p:ph type="sldNum" sz="quarter" idx="12"/>
          </p:nvPr>
        </p:nvSpPr>
        <p:spPr/>
        <p:txBody>
          <a:bodyPr/>
          <a:lstStyle/>
          <a:p>
            <a:fld id="{B8A82412-32CE-44C9-A48F-09182CDFB011}" type="slidenum">
              <a:rPr lang="en-US" smtClean="0"/>
              <a:t>‹#›</a:t>
            </a:fld>
            <a:endParaRPr lang="en-US"/>
          </a:p>
        </p:txBody>
      </p:sp>
    </p:spTree>
    <p:extLst>
      <p:ext uri="{BB962C8B-B14F-4D97-AF65-F5344CB8AC3E}">
        <p14:creationId xmlns:p14="http://schemas.microsoft.com/office/powerpoint/2010/main" val="133908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35B4AA4-2D70-45EA-9ED1-0B93DF061F90}" type="datetime1">
              <a:rPr lang="en-US" smtClean="0"/>
              <a:t>6/1/2023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MacNeil </a:t>
            </a:r>
          </a:p>
        </p:txBody>
      </p:sp>
      <p:sp>
        <p:nvSpPr>
          <p:cNvPr id="9" name="Slide Number Placeholder 8"/>
          <p:cNvSpPr>
            <a:spLocks noGrp="1"/>
          </p:cNvSpPr>
          <p:nvPr>
            <p:ph type="sldNum" sz="quarter" idx="12"/>
          </p:nvPr>
        </p:nvSpPr>
        <p:spPr/>
        <p:txBody>
          <a:bodyPr/>
          <a:lstStyle/>
          <a:p>
            <a:fld id="{B8A82412-32CE-44C9-A48F-09182CDFB011}" type="slidenum">
              <a:rPr lang="en-US" smtClean="0"/>
              <a:t>‹#›</a:t>
            </a:fld>
            <a:endParaRPr lang="en-US"/>
          </a:p>
        </p:txBody>
      </p:sp>
    </p:spTree>
    <p:extLst>
      <p:ext uri="{BB962C8B-B14F-4D97-AF65-F5344CB8AC3E}">
        <p14:creationId xmlns:p14="http://schemas.microsoft.com/office/powerpoint/2010/main" val="348680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7611769-254C-4807-B30F-0FB38D927F1B}" type="datetime1">
              <a:rPr lang="en-US" smtClean="0"/>
              <a:t>6/1/2023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MacNeil </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A82412-32CE-44C9-A48F-09182CDFB011}" type="slidenum">
              <a:rPr lang="en-US" smtClean="0"/>
              <a:t>‹#›</a:t>
            </a:fld>
            <a:endParaRPr lang="en-US"/>
          </a:p>
        </p:txBody>
      </p:sp>
    </p:spTree>
    <p:extLst>
      <p:ext uri="{BB962C8B-B14F-4D97-AF65-F5344CB8AC3E}">
        <p14:creationId xmlns:p14="http://schemas.microsoft.com/office/powerpoint/2010/main" val="231153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37A5F3-A418-4914-AFC3-35BA7EA8DFD4}" type="datetime1">
              <a:rPr lang="en-US" smtClean="0"/>
              <a:t>6/1/2023</a:t>
            </a:fld>
            <a:endParaRPr lang="en-US"/>
          </a:p>
        </p:txBody>
      </p:sp>
      <p:sp>
        <p:nvSpPr>
          <p:cNvPr id="6" name="Footer Placeholder 5"/>
          <p:cNvSpPr>
            <a:spLocks noGrp="1"/>
          </p:cNvSpPr>
          <p:nvPr>
            <p:ph type="ftr" sz="quarter" idx="11"/>
          </p:nvPr>
        </p:nvSpPr>
        <p:spPr/>
        <p:txBody>
          <a:bodyPr/>
          <a:lstStyle/>
          <a:p>
            <a:r>
              <a:rPr lang="en-US"/>
              <a:t>MacNeil </a:t>
            </a:r>
          </a:p>
        </p:txBody>
      </p:sp>
      <p:sp>
        <p:nvSpPr>
          <p:cNvPr id="7" name="Slide Number Placeholder 6"/>
          <p:cNvSpPr>
            <a:spLocks noGrp="1"/>
          </p:cNvSpPr>
          <p:nvPr>
            <p:ph type="sldNum" sz="quarter" idx="12"/>
          </p:nvPr>
        </p:nvSpPr>
        <p:spPr/>
        <p:txBody>
          <a:bodyPr/>
          <a:lstStyle/>
          <a:p>
            <a:fld id="{B8A82412-32CE-44C9-A48F-09182CDFB011}" type="slidenum">
              <a:rPr lang="en-US" smtClean="0"/>
              <a:t>‹#›</a:t>
            </a:fld>
            <a:endParaRPr lang="en-US"/>
          </a:p>
        </p:txBody>
      </p:sp>
    </p:spTree>
    <p:extLst>
      <p:ext uri="{BB962C8B-B14F-4D97-AF65-F5344CB8AC3E}">
        <p14:creationId xmlns:p14="http://schemas.microsoft.com/office/powerpoint/2010/main" val="234848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FB24CE5-2017-434A-9776-0940F36F3E5B}" type="datetime1">
              <a:rPr lang="en-US" smtClean="0"/>
              <a:t>6/1/2023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MacNeil </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8A82412-32CE-44C9-A48F-09182CDFB011}"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02889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hronicdata.cdc.gov/Legislation/CDC-STATE-System-Tobacco-Legislation-Tax/2dwv-vfam" TargetMode="Externa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hyperlink" Target="https://chronicdata.cdc.gov/Legislation/CDC-STATE-System-Tobacco-Legislation-Preemption/xsta-sbh5" TargetMode="External"/><Relationship Id="rId2" Type="http://schemas.openxmlformats.org/officeDocument/2006/relationships/hyperlink" Target="https://chronicdata.cdc.gov/Legislation/CDC-STATE-System-Tobacco-Legislation-Smokefree-Ind/32fd-hyzc" TargetMode="Externa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chronicdata.cdc.gov/Survey-Data/Behavioral-Risk-Factor-Data-Tobacco-Use-2011-to-pr/wsas-xwh5" TargetMode="Externa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hronicdata.cdc.gov/Survey-Data/Youth-Risk-Behavioral-Surveillance-System-YRBSS-Da/3596-ayf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800" dirty="0"/>
              <a:t>State Tobacco Activities Tracking and Evaluation (STATE) System</a:t>
            </a:r>
            <a:br>
              <a:rPr lang="en-US" sz="4800" dirty="0"/>
            </a:br>
            <a:br>
              <a:rPr lang="en-US" sz="4800" dirty="0"/>
            </a:br>
            <a:r>
              <a:rPr lang="en-US" sz="3600" dirty="0"/>
              <a:t>Current Cigarette Use Among Adults</a:t>
            </a:r>
            <a:br>
              <a:rPr lang="en-US" sz="3600" dirty="0"/>
            </a:br>
            <a:endParaRPr lang="en-US" dirty="0"/>
          </a:p>
        </p:txBody>
      </p:sp>
      <p:sp>
        <p:nvSpPr>
          <p:cNvPr id="3" name="Subtitle 2"/>
          <p:cNvSpPr>
            <a:spLocks noGrp="1"/>
          </p:cNvSpPr>
          <p:nvPr>
            <p:ph type="subTitle" idx="1"/>
          </p:nvPr>
        </p:nvSpPr>
        <p:spPr/>
        <p:txBody>
          <a:bodyPr>
            <a:normAutofit fontScale="92500"/>
          </a:bodyPr>
          <a:lstStyle/>
          <a:p>
            <a:r>
              <a:rPr lang="en-US" dirty="0"/>
              <a:t>Behavior Risk Factor Surveillance System, 2019</a:t>
            </a:r>
          </a:p>
          <a:p>
            <a:r>
              <a:rPr lang="en-US" dirty="0"/>
              <a:t>http://www.cdc.gov/statesystem</a:t>
            </a:r>
          </a:p>
          <a:p>
            <a:endParaRPr lang="en-US" dirty="0"/>
          </a:p>
        </p:txBody>
      </p:sp>
      <p:sp>
        <p:nvSpPr>
          <p:cNvPr id="4" name="Slide Number Placeholder 3"/>
          <p:cNvSpPr>
            <a:spLocks noGrp="1"/>
          </p:cNvSpPr>
          <p:nvPr>
            <p:ph type="sldNum" sz="quarter" idx="12"/>
          </p:nvPr>
        </p:nvSpPr>
        <p:spPr/>
        <p:txBody>
          <a:bodyPr/>
          <a:lstStyle/>
          <a:p>
            <a:fld id="{B8A82412-32CE-44C9-A48F-09182CDFB011}" type="slidenum">
              <a:rPr lang="en-US" smtClean="0"/>
              <a:t>1</a:t>
            </a:fld>
            <a:endParaRPr lang="en-US"/>
          </a:p>
        </p:txBody>
      </p:sp>
    </p:spTree>
    <p:extLst>
      <p:ext uri="{BB962C8B-B14F-4D97-AF65-F5344CB8AC3E}">
        <p14:creationId xmlns:p14="http://schemas.microsoft.com/office/powerpoint/2010/main" val="197199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899C-B673-EF58-19D7-140D09F12C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C990A0-3420-DEC2-DB38-4C2ADEF6CDD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B19A19A-DF3B-5839-38C4-837B7C9498C7}"/>
              </a:ext>
            </a:extLst>
          </p:cNvPr>
          <p:cNvSpPr>
            <a:spLocks noGrp="1"/>
          </p:cNvSpPr>
          <p:nvPr>
            <p:ph type="sldNum" sz="quarter" idx="12"/>
          </p:nvPr>
        </p:nvSpPr>
        <p:spPr/>
        <p:txBody>
          <a:bodyPr/>
          <a:lstStyle/>
          <a:p>
            <a:fld id="{B8A82412-32CE-44C9-A48F-09182CDFB011}" type="slidenum">
              <a:rPr lang="en-US" smtClean="0"/>
              <a:t>10</a:t>
            </a:fld>
            <a:endParaRPr lang="en-US"/>
          </a:p>
        </p:txBody>
      </p:sp>
    </p:spTree>
    <p:extLst>
      <p:ext uri="{BB962C8B-B14F-4D97-AF65-F5344CB8AC3E}">
        <p14:creationId xmlns:p14="http://schemas.microsoft.com/office/powerpoint/2010/main" val="56049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800" dirty="0"/>
              <a:t>State Tobacco Activities Tracking and Evaluation (STATE) System</a:t>
            </a:r>
            <a:br>
              <a:rPr lang="en-US" sz="4800" dirty="0"/>
            </a:br>
            <a:br>
              <a:rPr lang="en-US" sz="4800" dirty="0"/>
            </a:br>
            <a:r>
              <a:rPr lang="en-US" sz="4800" dirty="0"/>
              <a:t>Excise Tax Rates on Packs of Cigarettes</a:t>
            </a:r>
          </a:p>
        </p:txBody>
      </p:sp>
      <p:sp>
        <p:nvSpPr>
          <p:cNvPr id="3" name="Subtitle 2"/>
          <p:cNvSpPr>
            <a:spLocks noGrp="1"/>
          </p:cNvSpPr>
          <p:nvPr>
            <p:ph type="subTitle" idx="1"/>
          </p:nvPr>
        </p:nvSpPr>
        <p:spPr/>
        <p:txBody>
          <a:bodyPr/>
          <a:lstStyle/>
          <a:p>
            <a:r>
              <a:rPr lang="en-US" dirty="0"/>
              <a:t>In effect as of December 31, 2022</a:t>
            </a:r>
          </a:p>
          <a:p>
            <a:r>
              <a:rPr lang="en-US" dirty="0"/>
              <a:t>http://www.cdc.gov/statesystem</a:t>
            </a:r>
          </a:p>
          <a:p>
            <a:endParaRPr lang="en-US" dirty="0"/>
          </a:p>
        </p:txBody>
      </p:sp>
    </p:spTree>
    <p:extLst>
      <p:ext uri="{BB962C8B-B14F-4D97-AF65-F5344CB8AC3E}">
        <p14:creationId xmlns:p14="http://schemas.microsoft.com/office/powerpoint/2010/main" val="276265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5" y="299225"/>
            <a:ext cx="7543800" cy="1450757"/>
          </a:xfrm>
        </p:spPr>
        <p:txBody>
          <a:bodyPr>
            <a:normAutofit/>
          </a:bodyPr>
          <a:lstStyle/>
          <a:p>
            <a:r>
              <a:rPr lang="en-US" sz="3600" dirty="0"/>
              <a:t>Excise Tax Rates on Packs of Cigarettes</a:t>
            </a:r>
          </a:p>
        </p:txBody>
      </p:sp>
      <p:sp>
        <p:nvSpPr>
          <p:cNvPr id="5" name="Slide Number Placeholder 4"/>
          <p:cNvSpPr>
            <a:spLocks noGrp="1"/>
          </p:cNvSpPr>
          <p:nvPr>
            <p:ph type="sldNum" sz="quarter" idx="12"/>
          </p:nvPr>
        </p:nvSpPr>
        <p:spPr/>
        <p:txBody>
          <a:bodyPr/>
          <a:lstStyle/>
          <a:p>
            <a:fld id="{B8A82412-32CE-44C9-A48F-09182CDFB011}" type="slidenum">
              <a:rPr lang="en-US" smtClean="0"/>
              <a:t>12</a:t>
            </a:fld>
            <a:endParaRPr lang="en-US" dirty="0"/>
          </a:p>
        </p:txBody>
      </p:sp>
      <p:sp>
        <p:nvSpPr>
          <p:cNvPr id="8" name="Rectangle 7"/>
          <p:cNvSpPr/>
          <p:nvPr/>
        </p:nvSpPr>
        <p:spPr>
          <a:xfrm>
            <a:off x="187848" y="6503848"/>
            <a:ext cx="8420100" cy="400110"/>
          </a:xfrm>
          <a:prstGeom prst="rect">
            <a:avLst/>
          </a:prstGeom>
        </p:spPr>
        <p:txBody>
          <a:bodyPr wrap="square">
            <a:spAutoFit/>
          </a:bodyPr>
          <a:lstStyle/>
          <a:p>
            <a:r>
              <a:rPr lang="en-US" sz="1000" dirty="0">
                <a:solidFill>
                  <a:schemeClr val="bg1"/>
                </a:solidFill>
              </a:rPr>
              <a:t>Centers for Disease Control and Prevention (CDC). State Tobacco Activities Tracking and Evaluation (STATE) System. Updated 03/2023</a:t>
            </a:r>
          </a:p>
          <a:p>
            <a:endParaRPr lang="en-US" sz="1000" dirty="0">
              <a:solidFill>
                <a:schemeClr val="bg1"/>
              </a:solidFill>
            </a:endParaRPr>
          </a:p>
        </p:txBody>
      </p:sp>
      <p:sp>
        <p:nvSpPr>
          <p:cNvPr id="7" name="Rectangle 6"/>
          <p:cNvSpPr/>
          <p:nvPr/>
        </p:nvSpPr>
        <p:spPr>
          <a:xfrm>
            <a:off x="232752" y="6066319"/>
            <a:ext cx="8420100" cy="276999"/>
          </a:xfrm>
          <a:prstGeom prst="rect">
            <a:avLst/>
          </a:prstGeom>
        </p:spPr>
        <p:txBody>
          <a:bodyPr wrap="square">
            <a:spAutoFit/>
          </a:bodyPr>
          <a:lstStyle/>
          <a:p>
            <a:r>
              <a:rPr lang="en-US" sz="1200" dirty="0"/>
              <a:t>*Virgin Islands = U.S. Virgin Islands</a:t>
            </a:r>
          </a:p>
        </p:txBody>
      </p:sp>
      <p:pic>
        <p:nvPicPr>
          <p:cNvPr id="4" name="Picture 3">
            <a:extLst>
              <a:ext uri="{FF2B5EF4-FFF2-40B4-BE49-F238E27FC236}">
                <a16:creationId xmlns:a16="http://schemas.microsoft.com/office/drawing/2014/main" id="{D9F276E8-EF5F-A6B4-0E8B-DDFA893F4840}"/>
              </a:ext>
            </a:extLst>
          </p:cNvPr>
          <p:cNvPicPr>
            <a:picLocks noChangeAspect="1"/>
          </p:cNvPicPr>
          <p:nvPr/>
        </p:nvPicPr>
        <p:blipFill>
          <a:blip r:embed="rId3"/>
          <a:stretch>
            <a:fillRect/>
          </a:stretch>
        </p:blipFill>
        <p:spPr>
          <a:xfrm>
            <a:off x="1378522" y="1751255"/>
            <a:ext cx="6444106" cy="4315064"/>
          </a:xfrm>
          <a:prstGeom prst="rect">
            <a:avLst/>
          </a:prstGeom>
        </p:spPr>
      </p:pic>
    </p:spTree>
    <p:extLst>
      <p:ext uri="{BB962C8B-B14F-4D97-AF65-F5344CB8AC3E}">
        <p14:creationId xmlns:p14="http://schemas.microsoft.com/office/powerpoint/2010/main" val="3618543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563" y="238937"/>
            <a:ext cx="7543800" cy="1450757"/>
          </a:xfrm>
        </p:spPr>
        <p:txBody>
          <a:bodyPr>
            <a:normAutofit/>
          </a:bodyPr>
          <a:lstStyle/>
          <a:p>
            <a:r>
              <a:rPr lang="en-US" sz="3600" dirty="0"/>
              <a:t>Excise Tax Rates on Packs of Cigarettes</a:t>
            </a:r>
          </a:p>
        </p:txBody>
      </p:sp>
      <p:sp>
        <p:nvSpPr>
          <p:cNvPr id="5" name="Slide Number Placeholder 4"/>
          <p:cNvSpPr>
            <a:spLocks noGrp="1"/>
          </p:cNvSpPr>
          <p:nvPr>
            <p:ph type="sldNum" sz="quarter" idx="12"/>
          </p:nvPr>
        </p:nvSpPr>
        <p:spPr/>
        <p:txBody>
          <a:bodyPr/>
          <a:lstStyle/>
          <a:p>
            <a:fld id="{B8A82412-32CE-44C9-A48F-09182CDFB011}" type="slidenum">
              <a:rPr lang="en-US" smtClean="0"/>
              <a:t>13</a:t>
            </a:fld>
            <a:endParaRPr lang="en-US" dirty="0"/>
          </a:p>
        </p:txBody>
      </p:sp>
      <p:sp>
        <p:nvSpPr>
          <p:cNvPr id="12" name="Rectangle 11"/>
          <p:cNvSpPr/>
          <p:nvPr/>
        </p:nvSpPr>
        <p:spPr>
          <a:xfrm>
            <a:off x="1041235" y="6579377"/>
            <a:ext cx="7192456" cy="246221"/>
          </a:xfrm>
          <a:prstGeom prst="rect">
            <a:avLst/>
          </a:prstGeom>
        </p:spPr>
        <p:txBody>
          <a:bodyPr wrap="square">
            <a:spAutoFit/>
          </a:bodyPr>
          <a:lstStyle/>
          <a:p>
            <a:r>
              <a:rPr lang="en-US" sz="1000" dirty="0">
                <a:solidFill>
                  <a:schemeClr val="bg1"/>
                </a:solidFill>
              </a:rPr>
              <a:t>Centers for Disease Control and Prevention (CDC). State Tobacco Activities Tracking and Evaluation (STATE) System.  Updated 03/2023</a:t>
            </a:r>
          </a:p>
        </p:txBody>
      </p:sp>
      <p:sp>
        <p:nvSpPr>
          <p:cNvPr id="7" name="Rectangle 6"/>
          <p:cNvSpPr/>
          <p:nvPr/>
        </p:nvSpPr>
        <p:spPr>
          <a:xfrm>
            <a:off x="1041235" y="6360528"/>
            <a:ext cx="8420100" cy="246221"/>
          </a:xfrm>
          <a:prstGeom prst="rect">
            <a:avLst/>
          </a:prstGeom>
        </p:spPr>
        <p:txBody>
          <a:bodyPr wrap="square">
            <a:spAutoFit/>
          </a:bodyPr>
          <a:lstStyle/>
          <a:p>
            <a:r>
              <a:rPr lang="en-US" sz="1000" dirty="0">
                <a:solidFill>
                  <a:schemeClr val="bg1"/>
                </a:solidFill>
              </a:rPr>
              <a:t>*Virgin Islands = U.S. Virgin Islands</a:t>
            </a:r>
          </a:p>
        </p:txBody>
      </p:sp>
      <p:graphicFrame>
        <p:nvGraphicFramePr>
          <p:cNvPr id="3" name="Table 2">
            <a:extLst>
              <a:ext uri="{FF2B5EF4-FFF2-40B4-BE49-F238E27FC236}">
                <a16:creationId xmlns:a16="http://schemas.microsoft.com/office/drawing/2014/main" id="{2F5DAEF5-74F6-4750-9991-232B8AAE9CA8}"/>
              </a:ext>
            </a:extLst>
          </p:cNvPr>
          <p:cNvGraphicFramePr>
            <a:graphicFrameLocks noGrp="1"/>
          </p:cNvGraphicFramePr>
          <p:nvPr/>
        </p:nvGraphicFramePr>
        <p:xfrm>
          <a:off x="865563" y="1907602"/>
          <a:ext cx="3657600" cy="4332312"/>
        </p:xfrm>
        <a:graphic>
          <a:graphicData uri="http://schemas.openxmlformats.org/drawingml/2006/table">
            <a:tbl>
              <a:tblPr firstRow="1" bandRow="1">
                <a:tableStyleId>{C083E6E3-FA7D-4D7B-A595-EF9225AFEA82}</a:tableStyleId>
              </a:tblPr>
              <a:tblGrid>
                <a:gridCol w="2083723">
                  <a:extLst>
                    <a:ext uri="{9D8B030D-6E8A-4147-A177-3AD203B41FA5}">
                      <a16:colId xmlns:a16="http://schemas.microsoft.com/office/drawing/2014/main" val="3093332561"/>
                    </a:ext>
                  </a:extLst>
                </a:gridCol>
                <a:gridCol w="1573877">
                  <a:extLst>
                    <a:ext uri="{9D8B030D-6E8A-4147-A177-3AD203B41FA5}">
                      <a16:colId xmlns:a16="http://schemas.microsoft.com/office/drawing/2014/main" val="1753884481"/>
                    </a:ext>
                  </a:extLst>
                </a:gridCol>
              </a:tblGrid>
              <a:tr h="139752">
                <a:tc>
                  <a:txBody>
                    <a:bodyPr/>
                    <a:lstStyle/>
                    <a:p>
                      <a:pPr algn="l" fontAlgn="b"/>
                      <a:r>
                        <a:rPr lang="en-US" sz="850" b="0" u="none" strike="noStrike" dirty="0">
                          <a:solidFill>
                            <a:srgbClr val="000000"/>
                          </a:solidFill>
                          <a:effectLst/>
                          <a:latin typeface="Calibri" panose="020F0502020204030204" pitchFamily="34" charset="0"/>
                          <a:cs typeface="Calibri" panose="020F0502020204030204" pitchFamily="34" charset="0"/>
                        </a:rPr>
                        <a:t>Location</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Excise Tax</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extLst>
                  <a:ext uri="{0D108BD9-81ED-4DB2-BD59-A6C34878D82A}">
                    <a16:rowId xmlns:a16="http://schemas.microsoft.com/office/drawing/2014/main" val="3827817802"/>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Alabama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dirty="0">
                          <a:solidFill>
                            <a:srgbClr val="000000"/>
                          </a:solidFill>
                          <a:effectLst/>
                          <a:latin typeface="Calibri" panose="020F0502020204030204" pitchFamily="34" charset="0"/>
                          <a:cs typeface="Calibri" panose="020F0502020204030204" pitchFamily="34" charset="0"/>
                        </a:rPr>
                        <a:t> $             0.675 </a:t>
                      </a:r>
                    </a:p>
                  </a:txBody>
                  <a:tcPr marL="7620" marR="7620" marT="7620" marB="0" anchor="b"/>
                </a:tc>
                <a:extLst>
                  <a:ext uri="{0D108BD9-81ED-4DB2-BD59-A6C34878D82A}">
                    <a16:rowId xmlns:a16="http://schemas.microsoft.com/office/drawing/2014/main" val="4138161350"/>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Alaska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2.000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388407551"/>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American Samoa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6.000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203057679"/>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Arizona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2.000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4257958603"/>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Arkansas</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1.150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342694801"/>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California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2.870 </a:t>
                      </a:r>
                    </a:p>
                  </a:txBody>
                  <a:tcPr marL="7620" marR="7620" marT="7620" marB="0" anchor="b"/>
                </a:tc>
                <a:extLst>
                  <a:ext uri="{0D108BD9-81ED-4DB2-BD59-A6C34878D82A}">
                    <a16:rowId xmlns:a16="http://schemas.microsoft.com/office/drawing/2014/main" val="2466888124"/>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Colorado</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1.940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946469077"/>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Connecticut</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4.350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89487822"/>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Delaware</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2.100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273286339"/>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District of Columbia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5.010</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731125240"/>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Florida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1.339 </a:t>
                      </a:r>
                    </a:p>
                  </a:txBody>
                  <a:tcPr marL="7620" marR="7620" marT="7620" marB="0" anchor="b"/>
                </a:tc>
                <a:extLst>
                  <a:ext uri="{0D108BD9-81ED-4DB2-BD59-A6C34878D82A}">
                    <a16:rowId xmlns:a16="http://schemas.microsoft.com/office/drawing/2014/main" val="3602770928"/>
                  </a:ext>
                </a:extLst>
              </a:tr>
              <a:tr h="139752">
                <a:tc>
                  <a:txBody>
                    <a:bodyPr/>
                    <a:lstStyle/>
                    <a:p>
                      <a:pPr algn="l" fontAlgn="b"/>
                      <a:r>
                        <a:rPr lang="en-US" sz="850" b="0" u="none" strike="noStrike" dirty="0">
                          <a:solidFill>
                            <a:srgbClr val="000000"/>
                          </a:solidFill>
                          <a:effectLst/>
                          <a:latin typeface="Calibri" panose="020F0502020204030204" pitchFamily="34" charset="0"/>
                          <a:cs typeface="Calibri" panose="020F0502020204030204" pitchFamily="34" charset="0"/>
                        </a:rPr>
                        <a:t>Georgia</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0.370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679747859"/>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Guam</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4.000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912667381"/>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Hawaii</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3.200</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497294585"/>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Idaho</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0.570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83218527"/>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Illinois</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2.980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750395542"/>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Indiana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0.995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157352437"/>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Iowa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1.360 </a:t>
                      </a:r>
                    </a:p>
                  </a:txBody>
                  <a:tcPr marL="7620" marR="7620" marT="7620" marB="0" anchor="b"/>
                </a:tc>
                <a:extLst>
                  <a:ext uri="{0D108BD9-81ED-4DB2-BD59-A6C34878D82A}">
                    <a16:rowId xmlns:a16="http://schemas.microsoft.com/office/drawing/2014/main" val="1317469350"/>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Kansas</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1.290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475588386"/>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Kentucky</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1.100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665942138"/>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Louisiana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1.080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563168797"/>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Maine</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2.000 </a:t>
                      </a:r>
                    </a:p>
                  </a:txBody>
                  <a:tcPr marL="7620" marR="7620" marT="7620" marB="0" anchor="b"/>
                </a:tc>
                <a:extLst>
                  <a:ext uri="{0D108BD9-81ED-4DB2-BD59-A6C34878D82A}">
                    <a16:rowId xmlns:a16="http://schemas.microsoft.com/office/drawing/2014/main" val="3146555350"/>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Marshall Islands</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1.000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676133957"/>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Maryland</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3.750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350836961"/>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Massachusetts</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3.510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019790494"/>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Michigan</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2.000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407279175"/>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Minnesota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3.040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93234469"/>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Mississippi</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0.680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629290372"/>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Missouri</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0.170 </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446433874"/>
                  </a:ext>
                </a:extLst>
              </a:tr>
              <a:tr h="139752">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Montana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50" b="0" i="0" u="none" strike="noStrike" dirty="0">
                          <a:solidFill>
                            <a:srgbClr val="000000"/>
                          </a:solidFill>
                          <a:effectLst/>
                          <a:latin typeface="Calibri" panose="020F0502020204030204" pitchFamily="34" charset="0"/>
                          <a:cs typeface="Calibri" panose="020F0502020204030204" pitchFamily="34" charset="0"/>
                        </a:rPr>
                        <a:t> $             1.700 </a:t>
                      </a:r>
                    </a:p>
                  </a:txBody>
                  <a:tcPr marL="7620" marR="7620" marT="7620" marB="0" anchor="b"/>
                </a:tc>
                <a:extLst>
                  <a:ext uri="{0D108BD9-81ED-4DB2-BD59-A6C34878D82A}">
                    <a16:rowId xmlns:a16="http://schemas.microsoft.com/office/drawing/2014/main" val="1398563526"/>
                  </a:ext>
                </a:extLst>
              </a:tr>
            </a:tbl>
          </a:graphicData>
        </a:graphic>
      </p:graphicFrame>
      <p:graphicFrame>
        <p:nvGraphicFramePr>
          <p:cNvPr id="6" name="Table 5">
            <a:extLst>
              <a:ext uri="{FF2B5EF4-FFF2-40B4-BE49-F238E27FC236}">
                <a16:creationId xmlns:a16="http://schemas.microsoft.com/office/drawing/2014/main" id="{E67142D7-9AD9-42DE-8E98-CE49C55D0202}"/>
              </a:ext>
            </a:extLst>
          </p:cNvPr>
          <p:cNvGraphicFramePr>
            <a:graphicFrameLocks noGrp="1"/>
          </p:cNvGraphicFramePr>
          <p:nvPr/>
        </p:nvGraphicFramePr>
        <p:xfrm>
          <a:off x="4755475" y="1908543"/>
          <a:ext cx="3657600" cy="4332310"/>
        </p:xfrm>
        <a:graphic>
          <a:graphicData uri="http://schemas.openxmlformats.org/drawingml/2006/table">
            <a:tbl>
              <a:tblPr firstRow="1" bandRow="1">
                <a:tableStyleId>{C083E6E3-FA7D-4D7B-A595-EF9225AFEA82}</a:tableStyleId>
              </a:tblPr>
              <a:tblGrid>
                <a:gridCol w="2083723">
                  <a:extLst>
                    <a:ext uri="{9D8B030D-6E8A-4147-A177-3AD203B41FA5}">
                      <a16:colId xmlns:a16="http://schemas.microsoft.com/office/drawing/2014/main" val="683204233"/>
                    </a:ext>
                  </a:extLst>
                </a:gridCol>
                <a:gridCol w="1573877">
                  <a:extLst>
                    <a:ext uri="{9D8B030D-6E8A-4147-A177-3AD203B41FA5}">
                      <a16:colId xmlns:a16="http://schemas.microsoft.com/office/drawing/2014/main" val="2423777672"/>
                    </a:ext>
                  </a:extLst>
                </a:gridCol>
              </a:tblGrid>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Location</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Excise Tax</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extLst>
                  <a:ext uri="{0D108BD9-81ED-4DB2-BD59-A6C34878D82A}">
                    <a16:rowId xmlns:a16="http://schemas.microsoft.com/office/drawing/2014/main" val="1181024469"/>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Nebraska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dirty="0">
                          <a:solidFill>
                            <a:srgbClr val="000000"/>
                          </a:solidFill>
                          <a:effectLst/>
                          <a:latin typeface="Calibri" panose="020F0502020204030204" pitchFamily="34" charset="0"/>
                          <a:cs typeface="Calibri" panose="020F0502020204030204" pitchFamily="34" charset="0"/>
                        </a:rPr>
                        <a:t> $             0.640 </a:t>
                      </a:r>
                    </a:p>
                  </a:txBody>
                  <a:tcPr marL="7620" marR="7620" marT="7620" marB="0" anchor="b"/>
                </a:tc>
                <a:extLst>
                  <a:ext uri="{0D108BD9-81ED-4DB2-BD59-A6C34878D82A}">
                    <a16:rowId xmlns:a16="http://schemas.microsoft.com/office/drawing/2014/main" val="2530699622"/>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Nevada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dirty="0">
                          <a:solidFill>
                            <a:srgbClr val="000000"/>
                          </a:solidFill>
                          <a:effectLst/>
                          <a:latin typeface="Calibri" panose="020F0502020204030204" pitchFamily="34" charset="0"/>
                          <a:cs typeface="Calibri" panose="020F0502020204030204" pitchFamily="34" charset="0"/>
                        </a:rPr>
                        <a:t> $             1.800 </a:t>
                      </a:r>
                    </a:p>
                  </a:txBody>
                  <a:tcPr marL="7620" marR="7620" marT="7620" marB="0" anchor="b"/>
                </a:tc>
                <a:extLst>
                  <a:ext uri="{0D108BD9-81ED-4DB2-BD59-A6C34878D82A}">
                    <a16:rowId xmlns:a16="http://schemas.microsoft.com/office/drawing/2014/main" val="1631827082"/>
                  </a:ext>
                </a:extLst>
              </a:tr>
              <a:tr h="149390">
                <a:tc>
                  <a:txBody>
                    <a:bodyPr/>
                    <a:lstStyle/>
                    <a:p>
                      <a:pPr algn="l" fontAlgn="b"/>
                      <a:r>
                        <a:rPr lang="en-US" sz="850" b="0" u="none" strike="noStrike" dirty="0">
                          <a:solidFill>
                            <a:srgbClr val="000000"/>
                          </a:solidFill>
                          <a:effectLst/>
                          <a:latin typeface="Calibri" panose="020F0502020204030204" pitchFamily="34" charset="0"/>
                          <a:cs typeface="Calibri" panose="020F0502020204030204" pitchFamily="34" charset="0"/>
                        </a:rPr>
                        <a:t>New Hampshire</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1.780 </a:t>
                      </a:r>
                    </a:p>
                  </a:txBody>
                  <a:tcPr marL="7620" marR="7620" marT="7620" marB="0" anchor="b"/>
                </a:tc>
                <a:extLst>
                  <a:ext uri="{0D108BD9-81ED-4DB2-BD59-A6C34878D82A}">
                    <a16:rowId xmlns:a16="http://schemas.microsoft.com/office/drawing/2014/main" val="1246403451"/>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New Jersey</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dirty="0">
                          <a:solidFill>
                            <a:srgbClr val="000000"/>
                          </a:solidFill>
                          <a:effectLst/>
                          <a:latin typeface="Calibri" panose="020F0502020204030204" pitchFamily="34" charset="0"/>
                          <a:cs typeface="Calibri" panose="020F0502020204030204" pitchFamily="34" charset="0"/>
                        </a:rPr>
                        <a:t> $             2.700 </a:t>
                      </a:r>
                    </a:p>
                  </a:txBody>
                  <a:tcPr marL="7620" marR="7620" marT="7620" marB="0" anchor="b"/>
                </a:tc>
                <a:extLst>
                  <a:ext uri="{0D108BD9-81ED-4DB2-BD59-A6C34878D82A}">
                    <a16:rowId xmlns:a16="http://schemas.microsoft.com/office/drawing/2014/main" val="1437107313"/>
                  </a:ext>
                </a:extLst>
              </a:tr>
              <a:tr h="149390">
                <a:tc>
                  <a:txBody>
                    <a:bodyPr/>
                    <a:lstStyle/>
                    <a:p>
                      <a:pPr algn="l" fontAlgn="b"/>
                      <a:r>
                        <a:rPr lang="en-US" sz="850" b="0" u="none" strike="noStrike" dirty="0">
                          <a:solidFill>
                            <a:srgbClr val="000000"/>
                          </a:solidFill>
                          <a:effectLst/>
                          <a:latin typeface="Calibri" panose="020F0502020204030204" pitchFamily="34" charset="0"/>
                          <a:cs typeface="Calibri" panose="020F0502020204030204" pitchFamily="34" charset="0"/>
                        </a:rPr>
                        <a:t>New Mexico</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2.000 </a:t>
                      </a:r>
                    </a:p>
                  </a:txBody>
                  <a:tcPr marL="7620" marR="7620" marT="7620" marB="0" anchor="b"/>
                </a:tc>
                <a:extLst>
                  <a:ext uri="{0D108BD9-81ED-4DB2-BD59-A6C34878D82A}">
                    <a16:rowId xmlns:a16="http://schemas.microsoft.com/office/drawing/2014/main" val="306906545"/>
                  </a:ext>
                </a:extLst>
              </a:tr>
              <a:tr h="149390">
                <a:tc>
                  <a:txBody>
                    <a:bodyPr/>
                    <a:lstStyle/>
                    <a:p>
                      <a:pPr algn="l" fontAlgn="b"/>
                      <a:r>
                        <a:rPr lang="en-US" sz="850" b="0" u="none" strike="noStrike" dirty="0">
                          <a:solidFill>
                            <a:srgbClr val="000000"/>
                          </a:solidFill>
                          <a:effectLst/>
                          <a:latin typeface="Calibri" panose="020F0502020204030204" pitchFamily="34" charset="0"/>
                          <a:cs typeface="Calibri" panose="020F0502020204030204" pitchFamily="34" charset="0"/>
                        </a:rPr>
                        <a:t>New York</a:t>
                      </a:r>
                      <a:endParaRPr lang="en-US" sz="850" b="0" i="0" u="none" strike="noStrike" dirty="0">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dirty="0">
                          <a:solidFill>
                            <a:srgbClr val="000000"/>
                          </a:solidFill>
                          <a:effectLst/>
                          <a:latin typeface="Calibri" panose="020F0502020204030204" pitchFamily="34" charset="0"/>
                          <a:cs typeface="Calibri" panose="020F0502020204030204" pitchFamily="34" charset="0"/>
                        </a:rPr>
                        <a:t> $             4.350 </a:t>
                      </a:r>
                    </a:p>
                  </a:txBody>
                  <a:tcPr marL="7620" marR="7620" marT="7620" marB="0" anchor="b"/>
                </a:tc>
                <a:extLst>
                  <a:ext uri="{0D108BD9-81ED-4DB2-BD59-A6C34878D82A}">
                    <a16:rowId xmlns:a16="http://schemas.microsoft.com/office/drawing/2014/main" val="994588398"/>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North Carolina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dirty="0">
                          <a:solidFill>
                            <a:srgbClr val="000000"/>
                          </a:solidFill>
                          <a:effectLst/>
                          <a:latin typeface="Calibri" panose="020F0502020204030204" pitchFamily="34" charset="0"/>
                          <a:cs typeface="Calibri" panose="020F0502020204030204" pitchFamily="34" charset="0"/>
                        </a:rPr>
                        <a:t> $             0.450 </a:t>
                      </a:r>
                    </a:p>
                  </a:txBody>
                  <a:tcPr marL="7620" marR="7620" marT="7620" marB="0" anchor="b"/>
                </a:tc>
                <a:extLst>
                  <a:ext uri="{0D108BD9-81ED-4DB2-BD59-A6C34878D82A}">
                    <a16:rowId xmlns:a16="http://schemas.microsoft.com/office/drawing/2014/main" val="2316339384"/>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North Dakota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0.440 </a:t>
                      </a:r>
                    </a:p>
                  </a:txBody>
                  <a:tcPr marL="7620" marR="7620" marT="7620" marB="0" anchor="b"/>
                </a:tc>
                <a:extLst>
                  <a:ext uri="{0D108BD9-81ED-4DB2-BD59-A6C34878D82A}">
                    <a16:rowId xmlns:a16="http://schemas.microsoft.com/office/drawing/2014/main" val="2507912578"/>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Northern Marianas</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3.750 </a:t>
                      </a:r>
                    </a:p>
                  </a:txBody>
                  <a:tcPr marL="7620" marR="7620" marT="7620" marB="0" anchor="b"/>
                </a:tc>
                <a:extLst>
                  <a:ext uri="{0D108BD9-81ED-4DB2-BD59-A6C34878D82A}">
                    <a16:rowId xmlns:a16="http://schemas.microsoft.com/office/drawing/2014/main" val="4248993387"/>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Ohio</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1.600 </a:t>
                      </a:r>
                    </a:p>
                  </a:txBody>
                  <a:tcPr marL="7620" marR="7620" marT="7620" marB="0" anchor="b"/>
                </a:tc>
                <a:extLst>
                  <a:ext uri="{0D108BD9-81ED-4DB2-BD59-A6C34878D82A}">
                    <a16:rowId xmlns:a16="http://schemas.microsoft.com/office/drawing/2014/main" val="1594094705"/>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Oklahoma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2.030 </a:t>
                      </a:r>
                    </a:p>
                  </a:txBody>
                  <a:tcPr marL="7620" marR="7620" marT="7620" marB="0" anchor="b"/>
                </a:tc>
                <a:extLst>
                  <a:ext uri="{0D108BD9-81ED-4DB2-BD59-A6C34878D82A}">
                    <a16:rowId xmlns:a16="http://schemas.microsoft.com/office/drawing/2014/main" val="856533094"/>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Oregon</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3.330 </a:t>
                      </a:r>
                    </a:p>
                  </a:txBody>
                  <a:tcPr marL="7620" marR="7620" marT="7620" marB="0" anchor="b"/>
                </a:tc>
                <a:extLst>
                  <a:ext uri="{0D108BD9-81ED-4DB2-BD59-A6C34878D82A}">
                    <a16:rowId xmlns:a16="http://schemas.microsoft.com/office/drawing/2014/main" val="2574978298"/>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Palau</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5.000 </a:t>
                      </a:r>
                    </a:p>
                  </a:txBody>
                  <a:tcPr marL="7620" marR="7620" marT="7620" marB="0" anchor="b"/>
                </a:tc>
                <a:extLst>
                  <a:ext uri="{0D108BD9-81ED-4DB2-BD59-A6C34878D82A}">
                    <a16:rowId xmlns:a16="http://schemas.microsoft.com/office/drawing/2014/main" val="967194920"/>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Pennsylvania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2.600 </a:t>
                      </a:r>
                    </a:p>
                  </a:txBody>
                  <a:tcPr marL="7620" marR="7620" marT="7620" marB="0" anchor="b"/>
                </a:tc>
                <a:extLst>
                  <a:ext uri="{0D108BD9-81ED-4DB2-BD59-A6C34878D82A}">
                    <a16:rowId xmlns:a16="http://schemas.microsoft.com/office/drawing/2014/main" val="1070781698"/>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Puerto Rico</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5.100 </a:t>
                      </a:r>
                    </a:p>
                  </a:txBody>
                  <a:tcPr marL="7620" marR="7620" marT="7620" marB="0" anchor="b"/>
                </a:tc>
                <a:extLst>
                  <a:ext uri="{0D108BD9-81ED-4DB2-BD59-A6C34878D82A}">
                    <a16:rowId xmlns:a16="http://schemas.microsoft.com/office/drawing/2014/main" val="2067074807"/>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Rhode Island</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4.250 </a:t>
                      </a:r>
                    </a:p>
                  </a:txBody>
                  <a:tcPr marL="7620" marR="7620" marT="7620" marB="0" anchor="b"/>
                </a:tc>
                <a:extLst>
                  <a:ext uri="{0D108BD9-81ED-4DB2-BD59-A6C34878D82A}">
                    <a16:rowId xmlns:a16="http://schemas.microsoft.com/office/drawing/2014/main" val="2979725801"/>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South Carolina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0.570 </a:t>
                      </a:r>
                    </a:p>
                  </a:txBody>
                  <a:tcPr marL="7620" marR="7620" marT="7620" marB="0" anchor="b"/>
                </a:tc>
                <a:extLst>
                  <a:ext uri="{0D108BD9-81ED-4DB2-BD59-A6C34878D82A}">
                    <a16:rowId xmlns:a16="http://schemas.microsoft.com/office/drawing/2014/main" val="3296114511"/>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South Dakota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1.530 </a:t>
                      </a:r>
                    </a:p>
                  </a:txBody>
                  <a:tcPr marL="7620" marR="7620" marT="7620" marB="0" anchor="b"/>
                </a:tc>
                <a:extLst>
                  <a:ext uri="{0D108BD9-81ED-4DB2-BD59-A6C34878D82A}">
                    <a16:rowId xmlns:a16="http://schemas.microsoft.com/office/drawing/2014/main" val="761889043"/>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Tennessee</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0.620 </a:t>
                      </a:r>
                    </a:p>
                  </a:txBody>
                  <a:tcPr marL="7620" marR="7620" marT="7620" marB="0" anchor="b"/>
                </a:tc>
                <a:extLst>
                  <a:ext uri="{0D108BD9-81ED-4DB2-BD59-A6C34878D82A}">
                    <a16:rowId xmlns:a16="http://schemas.microsoft.com/office/drawing/2014/main" val="3714403940"/>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Texas</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1.410 </a:t>
                      </a:r>
                    </a:p>
                  </a:txBody>
                  <a:tcPr marL="7620" marR="7620" marT="7620" marB="0" anchor="b"/>
                </a:tc>
                <a:extLst>
                  <a:ext uri="{0D108BD9-81ED-4DB2-BD59-A6C34878D82A}">
                    <a16:rowId xmlns:a16="http://schemas.microsoft.com/office/drawing/2014/main" val="413536928"/>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Utah</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dirty="0">
                          <a:solidFill>
                            <a:srgbClr val="000000"/>
                          </a:solidFill>
                          <a:effectLst/>
                          <a:latin typeface="Calibri" panose="020F0502020204030204" pitchFamily="34" charset="0"/>
                          <a:cs typeface="Calibri" panose="020F0502020204030204" pitchFamily="34" charset="0"/>
                        </a:rPr>
                        <a:t> $             1.700</a:t>
                      </a:r>
                    </a:p>
                  </a:txBody>
                  <a:tcPr marL="7620" marR="7620" marT="7620" marB="0" anchor="b"/>
                </a:tc>
                <a:extLst>
                  <a:ext uri="{0D108BD9-81ED-4DB2-BD59-A6C34878D82A}">
                    <a16:rowId xmlns:a16="http://schemas.microsoft.com/office/drawing/2014/main" val="1855871455"/>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Vermont</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dirty="0">
                          <a:solidFill>
                            <a:srgbClr val="000000"/>
                          </a:solidFill>
                          <a:effectLst/>
                          <a:latin typeface="Calibri" panose="020F0502020204030204" pitchFamily="34" charset="0"/>
                          <a:cs typeface="Calibri" panose="020F0502020204030204" pitchFamily="34" charset="0"/>
                        </a:rPr>
                        <a:t> $             3.080</a:t>
                      </a:r>
                    </a:p>
                  </a:txBody>
                  <a:tcPr marL="7620" marR="7620" marT="7620" marB="0" anchor="b"/>
                </a:tc>
                <a:extLst>
                  <a:ext uri="{0D108BD9-81ED-4DB2-BD59-A6C34878D82A}">
                    <a16:rowId xmlns:a16="http://schemas.microsoft.com/office/drawing/2014/main" val="814722984"/>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Virgin Islands</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dirty="0">
                          <a:solidFill>
                            <a:srgbClr val="000000"/>
                          </a:solidFill>
                          <a:effectLst/>
                          <a:latin typeface="Calibri" panose="020F0502020204030204" pitchFamily="34" charset="0"/>
                          <a:cs typeface="Calibri" panose="020F0502020204030204" pitchFamily="34" charset="0"/>
                        </a:rPr>
                        <a:t> $             1.100 </a:t>
                      </a:r>
                    </a:p>
                  </a:txBody>
                  <a:tcPr marL="7620" marR="7620" marT="7620" marB="0" anchor="b"/>
                </a:tc>
                <a:extLst>
                  <a:ext uri="{0D108BD9-81ED-4DB2-BD59-A6C34878D82A}">
                    <a16:rowId xmlns:a16="http://schemas.microsoft.com/office/drawing/2014/main" val="1888268853"/>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Virginia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dirty="0">
                          <a:solidFill>
                            <a:srgbClr val="000000"/>
                          </a:solidFill>
                          <a:effectLst/>
                          <a:latin typeface="Calibri" panose="020F0502020204030204" pitchFamily="34" charset="0"/>
                          <a:cs typeface="Calibri" panose="020F0502020204030204" pitchFamily="34" charset="0"/>
                        </a:rPr>
                        <a:t> $             0.600 </a:t>
                      </a:r>
                    </a:p>
                  </a:txBody>
                  <a:tcPr marL="7620" marR="7620" marT="7620" marB="0" anchor="b"/>
                </a:tc>
                <a:extLst>
                  <a:ext uri="{0D108BD9-81ED-4DB2-BD59-A6C34878D82A}">
                    <a16:rowId xmlns:a16="http://schemas.microsoft.com/office/drawing/2014/main" val="812688111"/>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Washington</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dirty="0">
                          <a:solidFill>
                            <a:srgbClr val="000000"/>
                          </a:solidFill>
                          <a:effectLst/>
                          <a:latin typeface="Calibri" panose="020F0502020204030204" pitchFamily="34" charset="0"/>
                          <a:cs typeface="Calibri" panose="020F0502020204030204" pitchFamily="34" charset="0"/>
                        </a:rPr>
                        <a:t> $             3.025 </a:t>
                      </a:r>
                    </a:p>
                  </a:txBody>
                  <a:tcPr marL="7620" marR="7620" marT="7620" marB="0" anchor="b"/>
                </a:tc>
                <a:extLst>
                  <a:ext uri="{0D108BD9-81ED-4DB2-BD59-A6C34878D82A}">
                    <a16:rowId xmlns:a16="http://schemas.microsoft.com/office/drawing/2014/main" val="841208113"/>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West Virginia</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1.200 </a:t>
                      </a:r>
                    </a:p>
                  </a:txBody>
                  <a:tcPr marL="7620" marR="7620" marT="7620" marB="0" anchor="b"/>
                </a:tc>
                <a:extLst>
                  <a:ext uri="{0D108BD9-81ED-4DB2-BD59-A6C34878D82A}">
                    <a16:rowId xmlns:a16="http://schemas.microsoft.com/office/drawing/2014/main" val="886536672"/>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Wisconsin</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a:solidFill>
                            <a:srgbClr val="000000"/>
                          </a:solidFill>
                          <a:effectLst/>
                          <a:latin typeface="Calibri" panose="020F0502020204030204" pitchFamily="34" charset="0"/>
                          <a:cs typeface="Calibri" panose="020F0502020204030204" pitchFamily="34" charset="0"/>
                        </a:rPr>
                        <a:t> $             2.520 </a:t>
                      </a:r>
                    </a:p>
                  </a:txBody>
                  <a:tcPr marL="7620" marR="7620" marT="7620" marB="0" anchor="b"/>
                </a:tc>
                <a:extLst>
                  <a:ext uri="{0D108BD9-81ED-4DB2-BD59-A6C34878D82A}">
                    <a16:rowId xmlns:a16="http://schemas.microsoft.com/office/drawing/2014/main" val="2187092779"/>
                  </a:ext>
                </a:extLst>
              </a:tr>
              <a:tr h="149390">
                <a:tc>
                  <a:txBody>
                    <a:bodyPr/>
                    <a:lstStyle/>
                    <a:p>
                      <a:pPr algn="l" fontAlgn="b"/>
                      <a:r>
                        <a:rPr lang="en-US" sz="850" b="0" u="none" strike="noStrike">
                          <a:solidFill>
                            <a:srgbClr val="000000"/>
                          </a:solidFill>
                          <a:effectLst/>
                          <a:latin typeface="Calibri" panose="020F0502020204030204" pitchFamily="34" charset="0"/>
                          <a:cs typeface="Calibri" panose="020F0502020204030204" pitchFamily="34" charset="0"/>
                        </a:rPr>
                        <a:t>Wyoming</a:t>
                      </a:r>
                      <a:endParaRPr lang="en-US" sz="85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50" b="0" i="0" u="none" strike="noStrike" dirty="0">
                          <a:solidFill>
                            <a:srgbClr val="000000"/>
                          </a:solidFill>
                          <a:effectLst/>
                          <a:latin typeface="Calibri" panose="020F0502020204030204" pitchFamily="34" charset="0"/>
                          <a:cs typeface="Calibri" panose="020F0502020204030204" pitchFamily="34" charset="0"/>
                        </a:rPr>
                        <a:t> $             0.600 </a:t>
                      </a:r>
                    </a:p>
                  </a:txBody>
                  <a:tcPr marL="7620" marR="7620" marT="7620" marB="0" anchor="b"/>
                </a:tc>
                <a:extLst>
                  <a:ext uri="{0D108BD9-81ED-4DB2-BD59-A6C34878D82A}">
                    <a16:rowId xmlns:a16="http://schemas.microsoft.com/office/drawing/2014/main" val="1415528145"/>
                  </a:ext>
                </a:extLst>
              </a:tr>
            </a:tbl>
          </a:graphicData>
        </a:graphic>
      </p:graphicFrame>
    </p:spTree>
    <p:extLst>
      <p:ext uri="{BB962C8B-B14F-4D97-AF65-F5344CB8AC3E}">
        <p14:creationId xmlns:p14="http://schemas.microsoft.com/office/powerpoint/2010/main" val="285183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the States</a:t>
            </a:r>
          </a:p>
        </p:txBody>
      </p:sp>
      <p:sp>
        <p:nvSpPr>
          <p:cNvPr id="3" name="Content Placeholder 2"/>
          <p:cNvSpPr>
            <a:spLocks noGrp="1"/>
          </p:cNvSpPr>
          <p:nvPr>
            <p:ph idx="1"/>
          </p:nvPr>
        </p:nvSpPr>
        <p:spPr>
          <a:xfrm>
            <a:off x="1017917" y="4473654"/>
            <a:ext cx="7348843" cy="1720111"/>
          </a:xfrm>
        </p:spPr>
        <p:txBody>
          <a:bodyPr/>
          <a:lstStyle/>
          <a:p>
            <a:r>
              <a:rPr lang="en-US" dirty="0"/>
              <a:t>Current state cigarette tax rates vary widely…From </a:t>
            </a:r>
            <a:r>
              <a:rPr lang="en-US" b="1" dirty="0">
                <a:solidFill>
                  <a:schemeClr val="accent3">
                    <a:lumMod val="75000"/>
                  </a:schemeClr>
                </a:solidFill>
              </a:rPr>
              <a:t>$0.17 per pack </a:t>
            </a:r>
            <a:r>
              <a:rPr lang="en-US" dirty="0"/>
              <a:t>in Missouri to </a:t>
            </a:r>
            <a:r>
              <a:rPr lang="en-US" b="1" dirty="0">
                <a:solidFill>
                  <a:schemeClr val="accent3">
                    <a:lumMod val="75000"/>
                  </a:schemeClr>
                </a:solidFill>
              </a:rPr>
              <a:t>$5.01 per pack </a:t>
            </a:r>
            <a:r>
              <a:rPr lang="en-US" dirty="0"/>
              <a:t>in District of Columbia. </a:t>
            </a:r>
          </a:p>
          <a:p>
            <a:pPr lvl="1"/>
            <a:r>
              <a:rPr lang="en-US" dirty="0"/>
              <a:t>10% increase in cigarette prices = 4% drop in adult cigarette consumption. Youth much less likely to start smoking when prices are high.</a:t>
            </a:r>
            <a:r>
              <a:rPr lang="en-US" baseline="30000" dirty="0"/>
              <a:t>2</a:t>
            </a:r>
            <a:endParaRPr lang="en-US" dirty="0"/>
          </a:p>
          <a:p>
            <a:endParaRPr lang="en-US" dirty="0"/>
          </a:p>
        </p:txBody>
      </p:sp>
      <p:sp>
        <p:nvSpPr>
          <p:cNvPr id="5" name="Slide Number Placeholder 4"/>
          <p:cNvSpPr>
            <a:spLocks noGrp="1"/>
          </p:cNvSpPr>
          <p:nvPr>
            <p:ph type="sldNum" sz="quarter" idx="12"/>
          </p:nvPr>
        </p:nvSpPr>
        <p:spPr/>
        <p:txBody>
          <a:bodyPr/>
          <a:lstStyle/>
          <a:p>
            <a:fld id="{B8A82412-32CE-44C9-A48F-09182CDFB011}" type="slidenum">
              <a:rPr lang="en-US" smtClean="0"/>
              <a:t>14</a:t>
            </a:fld>
            <a:endParaRPr lang="en-US" dirty="0"/>
          </a:p>
        </p:txBody>
      </p:sp>
      <p:pic>
        <p:nvPicPr>
          <p:cNvPr id="7" name="Picture 6"/>
          <p:cNvPicPr>
            <a:picLocks noChangeAspect="1"/>
          </p:cNvPicPr>
          <p:nvPr/>
        </p:nvPicPr>
        <p:blipFill>
          <a:blip r:embed="rId2"/>
          <a:stretch>
            <a:fillRect/>
          </a:stretch>
        </p:blipFill>
        <p:spPr>
          <a:xfrm>
            <a:off x="1107238" y="2195032"/>
            <a:ext cx="1877502" cy="1820951"/>
          </a:xfrm>
          <a:prstGeom prst="rect">
            <a:avLst/>
          </a:prstGeom>
        </p:spPr>
      </p:pic>
      <p:sp>
        <p:nvSpPr>
          <p:cNvPr id="8" name="Donut 7"/>
          <p:cNvSpPr/>
          <p:nvPr/>
        </p:nvSpPr>
        <p:spPr>
          <a:xfrm>
            <a:off x="2190677" y="2393829"/>
            <a:ext cx="1423359" cy="1423358"/>
          </a:xfrm>
          <a:prstGeom prst="donut">
            <a:avLst>
              <a:gd name="adj" fmla="val 6475"/>
            </a:avLst>
          </a:prstGeom>
          <a:solidFill>
            <a:schemeClr val="tx1">
              <a:lumMod val="65000"/>
              <a:lumOff val="35000"/>
            </a:schemeClr>
          </a:solidFill>
          <a:ln>
            <a:solidFill>
              <a:schemeClr val="tx1">
                <a:lumMod val="65000"/>
                <a:lumOff val="3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10" name="Oval 9"/>
          <p:cNvSpPr/>
          <p:nvPr/>
        </p:nvSpPr>
        <p:spPr>
          <a:xfrm>
            <a:off x="2287940" y="2471746"/>
            <a:ext cx="1246517" cy="1273705"/>
          </a:xfrm>
          <a:prstGeom prst="ellipse">
            <a:avLst/>
          </a:prstGeom>
          <a:solidFill>
            <a:schemeClr val="bg1">
              <a:lumMod val="85000"/>
              <a:alpha val="38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02994" y="2575079"/>
            <a:ext cx="998724" cy="1015663"/>
          </a:xfrm>
          <a:prstGeom prst="rect">
            <a:avLst/>
          </a:prstGeom>
          <a:noFill/>
        </p:spPr>
        <p:txBody>
          <a:bodyPr wrap="square" rtlCol="0">
            <a:spAutoFit/>
          </a:bodyPr>
          <a:lstStyle/>
          <a:p>
            <a:r>
              <a:rPr lang="en-US" sz="6000" b="1" dirty="0">
                <a:solidFill>
                  <a:schemeClr val="accent3">
                    <a:lumMod val="75000"/>
                  </a:schemeClr>
                </a:solidFill>
              </a:rPr>
              <a:t>28</a:t>
            </a:r>
          </a:p>
        </p:txBody>
      </p:sp>
      <p:sp>
        <p:nvSpPr>
          <p:cNvPr id="11" name="Content Placeholder 2"/>
          <p:cNvSpPr txBox="1">
            <a:spLocks/>
          </p:cNvSpPr>
          <p:nvPr/>
        </p:nvSpPr>
        <p:spPr>
          <a:xfrm>
            <a:off x="3907766" y="2393830"/>
            <a:ext cx="4501597" cy="165802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chemeClr val="accent3">
                    <a:lumMod val="75000"/>
                  </a:schemeClr>
                </a:solidFill>
              </a:rPr>
              <a:t>22 states, 5 Territories, and DC </a:t>
            </a:r>
            <a:r>
              <a:rPr lang="en-US" dirty="0"/>
              <a:t>currently have a cigarette excise tax of $2.00 or greater per pack of 20 cigarettes.</a:t>
            </a:r>
            <a:r>
              <a:rPr lang="en-US" baseline="30000" dirty="0"/>
              <a:t>1</a:t>
            </a:r>
          </a:p>
          <a:p>
            <a:endParaRPr lang="en-US" dirty="0"/>
          </a:p>
        </p:txBody>
      </p:sp>
      <p:sp>
        <p:nvSpPr>
          <p:cNvPr id="6" name="Rectangle 5"/>
          <p:cNvSpPr/>
          <p:nvPr/>
        </p:nvSpPr>
        <p:spPr>
          <a:xfrm>
            <a:off x="379006" y="5766991"/>
            <a:ext cx="6750840" cy="600164"/>
          </a:xfrm>
          <a:prstGeom prst="rect">
            <a:avLst/>
          </a:prstGeom>
        </p:spPr>
        <p:txBody>
          <a:bodyPr wrap="square">
            <a:spAutoFit/>
          </a:bodyPr>
          <a:lstStyle/>
          <a:p>
            <a:r>
              <a:rPr lang="en-US" sz="1100" baseline="30000" dirty="0"/>
              <a:t>1</a:t>
            </a:r>
            <a:r>
              <a:rPr lang="en-US" sz="1100" dirty="0"/>
              <a:t>Centers for Disease Control and Prevention (CDC). State Tobacco Activities Tracking and Evaluation (STATE) System. </a:t>
            </a:r>
          </a:p>
          <a:p>
            <a:r>
              <a:rPr lang="en-US" sz="1100" baseline="30000" dirty="0"/>
              <a:t>2</a:t>
            </a:r>
            <a:r>
              <a:rPr lang="en-US" sz="1100" dirty="0"/>
              <a:t>Chaloupka FJ, </a:t>
            </a:r>
            <a:r>
              <a:rPr lang="en-US" sz="1100" dirty="0" err="1"/>
              <a:t>Straif</a:t>
            </a:r>
            <a:r>
              <a:rPr lang="en-US" sz="1100" dirty="0"/>
              <a:t> K, Leon ME. Effectiveness of tax and price policies in tobacco control. </a:t>
            </a:r>
            <a:r>
              <a:rPr lang="en-US" sz="1100" i="1" dirty="0"/>
              <a:t>Tobacco Control </a:t>
            </a:r>
            <a:r>
              <a:rPr lang="en-US" sz="1100" dirty="0"/>
              <a:t>2011;20(3):235–8. </a:t>
            </a:r>
          </a:p>
        </p:txBody>
      </p:sp>
      <p:sp>
        <p:nvSpPr>
          <p:cNvPr id="12" name="Rectangle 11"/>
          <p:cNvSpPr/>
          <p:nvPr/>
        </p:nvSpPr>
        <p:spPr>
          <a:xfrm>
            <a:off x="6637836" y="6477067"/>
            <a:ext cx="1364476" cy="276999"/>
          </a:xfrm>
          <a:prstGeom prst="rect">
            <a:avLst/>
          </a:prstGeom>
        </p:spPr>
        <p:txBody>
          <a:bodyPr wrap="none">
            <a:spAutoFit/>
          </a:bodyPr>
          <a:lstStyle/>
          <a:p>
            <a:r>
              <a:rPr lang="en-US" sz="1200" dirty="0">
                <a:solidFill>
                  <a:schemeClr val="bg1"/>
                </a:solidFill>
              </a:rPr>
              <a:t>Updated 03/2023</a:t>
            </a:r>
          </a:p>
        </p:txBody>
      </p:sp>
    </p:spTree>
    <p:extLst>
      <p:ext uri="{BB962C8B-B14F-4D97-AF65-F5344CB8AC3E}">
        <p14:creationId xmlns:p14="http://schemas.microsoft.com/office/powerpoint/2010/main" val="11225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084347" y="3040869"/>
            <a:ext cx="4472798" cy="3114700"/>
          </a:xfrm>
          <a:prstGeom prst="rect">
            <a:avLst/>
          </a:prstGeom>
        </p:spPr>
      </p:pic>
      <p:sp>
        <p:nvSpPr>
          <p:cNvPr id="17" name="TextBox 16"/>
          <p:cNvSpPr txBox="1"/>
          <p:nvPr/>
        </p:nvSpPr>
        <p:spPr>
          <a:xfrm>
            <a:off x="617837" y="1290541"/>
            <a:ext cx="6950814" cy="369332"/>
          </a:xfrm>
          <a:prstGeom prst="rect">
            <a:avLst/>
          </a:prstGeom>
          <a:noFill/>
        </p:spPr>
        <p:txBody>
          <a:bodyPr wrap="none" rtlCol="0">
            <a:spAutoFit/>
          </a:bodyPr>
          <a:lstStyle/>
          <a:p>
            <a:r>
              <a:rPr lang="en-US" dirty="0"/>
              <a:t>Based on </a:t>
            </a:r>
            <a:r>
              <a:rPr lang="en-US" dirty="0" err="1"/>
              <a:t>OSHData</a:t>
            </a:r>
            <a:r>
              <a:rPr lang="en-US" dirty="0"/>
              <a:t> dataset: </a:t>
            </a:r>
            <a:r>
              <a:rPr lang="en-US" dirty="0">
                <a:hlinkClick r:id="rId3"/>
              </a:rPr>
              <a:t>CDC STATE System Tobacco Legislation - Tax</a:t>
            </a:r>
            <a:endParaRPr lang="en-US" dirty="0"/>
          </a:p>
        </p:txBody>
      </p:sp>
      <p:sp>
        <p:nvSpPr>
          <p:cNvPr id="18" name="Rectangle 17"/>
          <p:cNvSpPr/>
          <p:nvPr/>
        </p:nvSpPr>
        <p:spPr>
          <a:xfrm>
            <a:off x="617837" y="1897352"/>
            <a:ext cx="7965990" cy="600164"/>
          </a:xfrm>
          <a:prstGeom prst="rect">
            <a:avLst/>
          </a:prstGeom>
        </p:spPr>
        <p:txBody>
          <a:bodyPr wrap="square">
            <a:spAutoFit/>
          </a:bodyPr>
          <a:lstStyle/>
          <a:p>
            <a:r>
              <a:rPr lang="en-US" sz="1100" dirty="0"/>
              <a:t>1995-2022. Centers for Disease Control and Prevention (CDC). State Tobacco Activities Tracking and Evaluation (STATE) System. Legislation – Excise Taxes on Cigarettes. The STATE System houses current and historical state-level legislative data on tobacco use prevention and control policies. Data are reported on a quarterly basis. Data include state excise taxes on cigarettes.</a:t>
            </a:r>
          </a:p>
        </p:txBody>
      </p:sp>
      <p:sp>
        <p:nvSpPr>
          <p:cNvPr id="19" name="Rectangle 18"/>
          <p:cNvSpPr/>
          <p:nvPr/>
        </p:nvSpPr>
        <p:spPr>
          <a:xfrm>
            <a:off x="617837" y="2630667"/>
            <a:ext cx="6520249" cy="538609"/>
          </a:xfrm>
          <a:prstGeom prst="rect">
            <a:avLst/>
          </a:prstGeom>
        </p:spPr>
        <p:txBody>
          <a:bodyPr wrap="square">
            <a:spAutoFit/>
          </a:bodyPr>
          <a:lstStyle/>
          <a:p>
            <a:r>
              <a:rPr lang="en-US" sz="1100" dirty="0">
                <a:hlinkClick r:id="rId3"/>
              </a:rPr>
              <a:t>https://chronicdata.cdc.gov/Legislation/CDC-STATE-System-Tobacco-Legislation-Tax/2dwv-vfam</a:t>
            </a:r>
            <a:endParaRPr lang="en-US" sz="1100" dirty="0"/>
          </a:p>
          <a:p>
            <a:endParaRPr lang="en-US" dirty="0"/>
          </a:p>
        </p:txBody>
      </p:sp>
    </p:spTree>
    <p:extLst>
      <p:ext uri="{BB962C8B-B14F-4D97-AF65-F5344CB8AC3E}">
        <p14:creationId xmlns:p14="http://schemas.microsoft.com/office/powerpoint/2010/main" val="1518496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D9F9-65A9-80BE-1E04-F53D2F535F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FAC09B-7243-E950-BB6F-1C1A6E4582C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51792D-AE81-0330-8626-2F085B88E809}"/>
              </a:ext>
            </a:extLst>
          </p:cNvPr>
          <p:cNvSpPr>
            <a:spLocks noGrp="1"/>
          </p:cNvSpPr>
          <p:nvPr>
            <p:ph type="sldNum" sz="quarter" idx="12"/>
          </p:nvPr>
        </p:nvSpPr>
        <p:spPr/>
        <p:txBody>
          <a:bodyPr/>
          <a:lstStyle/>
          <a:p>
            <a:fld id="{B8A82412-32CE-44C9-A48F-09182CDFB011}" type="slidenum">
              <a:rPr lang="en-US" smtClean="0"/>
              <a:t>16</a:t>
            </a:fld>
            <a:endParaRPr lang="en-US"/>
          </a:p>
        </p:txBody>
      </p:sp>
    </p:spTree>
    <p:extLst>
      <p:ext uri="{BB962C8B-B14F-4D97-AF65-F5344CB8AC3E}">
        <p14:creationId xmlns:p14="http://schemas.microsoft.com/office/powerpoint/2010/main" val="165245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txBox="1">
            <a:spLocks noGrp="1"/>
          </p:cNvSpPr>
          <p:nvPr>
            <p:ph type="ctrTitle"/>
          </p:nvPr>
        </p:nvSpPr>
        <p:spPr>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5400" dirty="0"/>
              <a:t>State Tobacco Activities Tracking and Evaluation (STATE) System</a:t>
            </a:r>
          </a:p>
          <a:p>
            <a:endParaRPr lang="en-US" sz="5400" dirty="0"/>
          </a:p>
          <a:p>
            <a:r>
              <a:rPr lang="en-US" sz="3800" dirty="0"/>
              <a:t>Smokefree Indoor Air – Bars, Private Worksites, and Restaurants</a:t>
            </a:r>
          </a:p>
        </p:txBody>
      </p:sp>
      <p:sp>
        <p:nvSpPr>
          <p:cNvPr id="7" name="Subtitle 6"/>
          <p:cNvSpPr>
            <a:spLocks noGrp="1"/>
          </p:cNvSpPr>
          <p:nvPr>
            <p:ph type="subTitle" idx="1"/>
          </p:nvPr>
        </p:nvSpPr>
        <p:spPr/>
        <p:txBody>
          <a:bodyPr/>
          <a:lstStyle/>
          <a:p>
            <a:r>
              <a:rPr lang="en-US" dirty="0"/>
              <a:t>In effect as of December 31, 2022</a:t>
            </a:r>
          </a:p>
          <a:p>
            <a:r>
              <a:rPr lang="en-US" dirty="0"/>
              <a:t>http://www.cdc.gov/statesystem</a:t>
            </a:r>
          </a:p>
          <a:p>
            <a:endParaRPr lang="en-US" dirty="0"/>
          </a:p>
        </p:txBody>
      </p:sp>
      <p:sp>
        <p:nvSpPr>
          <p:cNvPr id="5" name="Slide Number Placeholder 4"/>
          <p:cNvSpPr>
            <a:spLocks noGrp="1"/>
          </p:cNvSpPr>
          <p:nvPr>
            <p:ph type="sldNum" sz="quarter" idx="12"/>
          </p:nvPr>
        </p:nvSpPr>
        <p:spPr/>
        <p:txBody>
          <a:bodyPr/>
          <a:lstStyle/>
          <a:p>
            <a:fld id="{B8A82412-32CE-44C9-A48F-09182CDFB011}" type="slidenum">
              <a:rPr lang="en-US" smtClean="0"/>
              <a:t>17</a:t>
            </a:fld>
            <a:endParaRPr lang="en-US"/>
          </a:p>
        </p:txBody>
      </p:sp>
    </p:spTree>
    <p:extLst>
      <p:ext uri="{BB962C8B-B14F-4D97-AF65-F5344CB8AC3E}">
        <p14:creationId xmlns:p14="http://schemas.microsoft.com/office/powerpoint/2010/main" val="3761938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Smokefree</a:t>
            </a:r>
            <a:r>
              <a:rPr lang="en-US" sz="3600" dirty="0"/>
              <a:t> Indoor Air – Bars, Private Worksites, and Restaurants </a:t>
            </a:r>
          </a:p>
        </p:txBody>
      </p:sp>
      <p:sp>
        <p:nvSpPr>
          <p:cNvPr id="5" name="Slide Number Placeholder 4"/>
          <p:cNvSpPr>
            <a:spLocks noGrp="1"/>
          </p:cNvSpPr>
          <p:nvPr>
            <p:ph type="sldNum" sz="quarter" idx="12"/>
          </p:nvPr>
        </p:nvSpPr>
        <p:spPr/>
        <p:txBody>
          <a:bodyPr/>
          <a:lstStyle/>
          <a:p>
            <a:fld id="{B8A82412-32CE-44C9-A48F-09182CDFB011}" type="slidenum">
              <a:rPr lang="en-US" smtClean="0"/>
              <a:t>18</a:t>
            </a:fld>
            <a:endParaRPr lang="en-US" dirty="0"/>
          </a:p>
        </p:txBody>
      </p:sp>
      <p:sp>
        <p:nvSpPr>
          <p:cNvPr id="8" name="Rectangle 7"/>
          <p:cNvSpPr/>
          <p:nvPr/>
        </p:nvSpPr>
        <p:spPr>
          <a:xfrm>
            <a:off x="361950" y="6023274"/>
            <a:ext cx="8420100" cy="276999"/>
          </a:xfrm>
          <a:prstGeom prst="rect">
            <a:avLst/>
          </a:prstGeom>
        </p:spPr>
        <p:txBody>
          <a:bodyPr wrap="square">
            <a:spAutoFit/>
          </a:bodyPr>
          <a:lstStyle/>
          <a:p>
            <a:r>
              <a:rPr lang="en-US" sz="1200" dirty="0"/>
              <a:t>*Virgin Islands = U.S. Virgin Islands</a:t>
            </a:r>
          </a:p>
        </p:txBody>
      </p:sp>
      <p:sp>
        <p:nvSpPr>
          <p:cNvPr id="4" name="Rectangle 3"/>
          <p:cNvSpPr/>
          <p:nvPr/>
        </p:nvSpPr>
        <p:spPr>
          <a:xfrm>
            <a:off x="489312" y="6464387"/>
            <a:ext cx="7273943" cy="246221"/>
          </a:xfrm>
          <a:prstGeom prst="rect">
            <a:avLst/>
          </a:prstGeom>
        </p:spPr>
        <p:txBody>
          <a:bodyPr wrap="square">
            <a:spAutoFit/>
          </a:bodyPr>
          <a:lstStyle/>
          <a:p>
            <a:r>
              <a:rPr lang="en-US" sz="1000" dirty="0">
                <a:solidFill>
                  <a:schemeClr val="bg1"/>
                </a:solidFill>
              </a:rPr>
              <a:t>Centers for Disease Control and Prevention (CDC). State Tobacco Activities Tracking and Evaluation (STATE) System.  Updated 03/2023</a:t>
            </a:r>
          </a:p>
        </p:txBody>
      </p:sp>
      <p:pic>
        <p:nvPicPr>
          <p:cNvPr id="7" name="Picture 6">
            <a:extLst>
              <a:ext uri="{FF2B5EF4-FFF2-40B4-BE49-F238E27FC236}">
                <a16:creationId xmlns:a16="http://schemas.microsoft.com/office/drawing/2014/main" id="{6BC65D21-ABB9-3F3D-98D9-A508C08F3DA1}"/>
              </a:ext>
            </a:extLst>
          </p:cNvPr>
          <p:cNvPicPr>
            <a:picLocks noChangeAspect="1"/>
          </p:cNvPicPr>
          <p:nvPr/>
        </p:nvPicPr>
        <p:blipFill>
          <a:blip r:embed="rId3"/>
          <a:stretch>
            <a:fillRect/>
          </a:stretch>
        </p:blipFill>
        <p:spPr>
          <a:xfrm>
            <a:off x="1535747" y="1789857"/>
            <a:ext cx="6118225" cy="4233417"/>
          </a:xfrm>
          <a:prstGeom prst="rect">
            <a:avLst/>
          </a:prstGeom>
        </p:spPr>
      </p:pic>
    </p:spTree>
    <p:extLst>
      <p:ext uri="{BB962C8B-B14F-4D97-AF65-F5344CB8AC3E}">
        <p14:creationId xmlns:p14="http://schemas.microsoft.com/office/powerpoint/2010/main" val="2201992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8A82412-32CE-44C9-A48F-09182CDFB011}" type="slidenum">
              <a:rPr lang="en-US" smtClean="0"/>
              <a:t>19</a:t>
            </a:fld>
            <a:endParaRPr lang="en-US"/>
          </a:p>
        </p:txBody>
      </p:sp>
      <p:sp>
        <p:nvSpPr>
          <p:cNvPr id="2" name="Title 1"/>
          <p:cNvSpPr>
            <a:spLocks noGrp="1"/>
          </p:cNvSpPr>
          <p:nvPr>
            <p:ph type="title" idx="4294967295"/>
          </p:nvPr>
        </p:nvSpPr>
        <p:spPr>
          <a:xfrm>
            <a:off x="215901" y="-438794"/>
            <a:ext cx="8557444" cy="892083"/>
          </a:xfrm>
        </p:spPr>
        <p:txBody>
          <a:bodyPr>
            <a:normAutofit/>
          </a:bodyPr>
          <a:lstStyle/>
          <a:p>
            <a:r>
              <a:rPr lang="en-US" sz="1800" dirty="0" err="1"/>
              <a:t>Smokefree</a:t>
            </a:r>
            <a:r>
              <a:rPr lang="en-US" sz="1800" dirty="0"/>
              <a:t> Indoor Air – Bars, Private Worksites, and Restaurants</a:t>
            </a:r>
          </a:p>
        </p:txBody>
      </p:sp>
      <p:sp>
        <p:nvSpPr>
          <p:cNvPr id="8" name="Rectangle 7"/>
          <p:cNvSpPr/>
          <p:nvPr/>
        </p:nvSpPr>
        <p:spPr>
          <a:xfrm>
            <a:off x="353245" y="6370593"/>
            <a:ext cx="8420100" cy="261610"/>
          </a:xfrm>
          <a:prstGeom prst="rect">
            <a:avLst/>
          </a:prstGeom>
        </p:spPr>
        <p:txBody>
          <a:bodyPr wrap="square">
            <a:spAutoFit/>
          </a:bodyPr>
          <a:lstStyle/>
          <a:p>
            <a:r>
              <a:rPr lang="en-US" sz="1100" dirty="0">
                <a:solidFill>
                  <a:schemeClr val="bg1"/>
                </a:solidFill>
              </a:rPr>
              <a:t>*Virgin Islands = U.S. Virgin Islands</a:t>
            </a:r>
          </a:p>
        </p:txBody>
      </p:sp>
      <p:sp>
        <p:nvSpPr>
          <p:cNvPr id="4" name="Rectangle 3"/>
          <p:cNvSpPr/>
          <p:nvPr/>
        </p:nvSpPr>
        <p:spPr>
          <a:xfrm>
            <a:off x="353244" y="6576398"/>
            <a:ext cx="7419155" cy="246221"/>
          </a:xfrm>
          <a:prstGeom prst="rect">
            <a:avLst/>
          </a:prstGeom>
        </p:spPr>
        <p:txBody>
          <a:bodyPr wrap="square">
            <a:spAutoFit/>
          </a:bodyPr>
          <a:lstStyle/>
          <a:p>
            <a:r>
              <a:rPr lang="en-US" sz="1000" dirty="0">
                <a:solidFill>
                  <a:schemeClr val="bg1"/>
                </a:solidFill>
              </a:rPr>
              <a:t>Centers for Disease Control and Prevention (CDC). State Tobacco Activities Tracking and Evaluation (STATE) System.  Updated 03/2023</a:t>
            </a:r>
          </a:p>
        </p:txBody>
      </p:sp>
      <p:graphicFrame>
        <p:nvGraphicFramePr>
          <p:cNvPr id="3" name="Table 2">
            <a:extLst>
              <a:ext uri="{FF2B5EF4-FFF2-40B4-BE49-F238E27FC236}">
                <a16:creationId xmlns:a16="http://schemas.microsoft.com/office/drawing/2014/main" id="{E67AEA2E-7C6A-4F48-BF22-0E7B3F0E9F53}"/>
              </a:ext>
            </a:extLst>
          </p:cNvPr>
          <p:cNvGraphicFramePr>
            <a:graphicFrameLocks noGrp="1"/>
          </p:cNvGraphicFramePr>
          <p:nvPr/>
        </p:nvGraphicFramePr>
        <p:xfrm>
          <a:off x="68107" y="453288"/>
          <a:ext cx="4675344" cy="5820504"/>
        </p:xfrm>
        <a:graphic>
          <a:graphicData uri="http://schemas.openxmlformats.org/drawingml/2006/table">
            <a:tbl>
              <a:tblPr firstRow="1" bandRow="1">
                <a:tableStyleId>{C083E6E3-FA7D-4D7B-A595-EF9225AFEA82}</a:tableStyleId>
              </a:tblPr>
              <a:tblGrid>
                <a:gridCol w="656559">
                  <a:extLst>
                    <a:ext uri="{9D8B030D-6E8A-4147-A177-3AD203B41FA5}">
                      <a16:colId xmlns:a16="http://schemas.microsoft.com/office/drawing/2014/main" val="3900027472"/>
                    </a:ext>
                  </a:extLst>
                </a:gridCol>
                <a:gridCol w="1476463">
                  <a:extLst>
                    <a:ext uri="{9D8B030D-6E8A-4147-A177-3AD203B41FA5}">
                      <a16:colId xmlns:a16="http://schemas.microsoft.com/office/drawing/2014/main" val="1396045626"/>
                    </a:ext>
                  </a:extLst>
                </a:gridCol>
                <a:gridCol w="573750">
                  <a:extLst>
                    <a:ext uri="{9D8B030D-6E8A-4147-A177-3AD203B41FA5}">
                      <a16:colId xmlns:a16="http://schemas.microsoft.com/office/drawing/2014/main" val="3138188640"/>
                    </a:ext>
                  </a:extLst>
                </a:gridCol>
                <a:gridCol w="912367">
                  <a:extLst>
                    <a:ext uri="{9D8B030D-6E8A-4147-A177-3AD203B41FA5}">
                      <a16:colId xmlns:a16="http://schemas.microsoft.com/office/drawing/2014/main" val="2126170032"/>
                    </a:ext>
                  </a:extLst>
                </a:gridCol>
                <a:gridCol w="1056205">
                  <a:extLst>
                    <a:ext uri="{9D8B030D-6E8A-4147-A177-3AD203B41FA5}">
                      <a16:colId xmlns:a16="http://schemas.microsoft.com/office/drawing/2014/main" val="1265696125"/>
                    </a:ext>
                  </a:extLst>
                </a:gridCol>
              </a:tblGrid>
              <a:tr h="147626">
                <a:tc>
                  <a:txBody>
                    <a:bodyPr/>
                    <a:lstStyle/>
                    <a:p>
                      <a:pPr algn="l" fontAlgn="b"/>
                      <a:r>
                        <a:rPr lang="en-US" sz="800" b="0" u="none" strike="noStrike">
                          <a:solidFill>
                            <a:srgbClr val="000000"/>
                          </a:solidFill>
                          <a:effectLst/>
                          <a:latin typeface="Calibri" panose="020F0502020204030204" pitchFamily="34" charset="0"/>
                          <a:cs typeface="Calibri" panose="020F0502020204030204" pitchFamily="34" charset="0"/>
                        </a:rPr>
                        <a:t>Location</a:t>
                      </a:r>
                      <a:endParaRPr lang="en-US" sz="80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00" b="0" u="none" strike="noStrike">
                          <a:solidFill>
                            <a:srgbClr val="000000"/>
                          </a:solidFill>
                          <a:effectLst/>
                          <a:latin typeface="Calibri" panose="020F0502020204030204" pitchFamily="34" charset="0"/>
                          <a:cs typeface="Calibri" panose="020F0502020204030204" pitchFamily="34" charset="0"/>
                        </a:rPr>
                        <a:t>Type Of Restriction</a:t>
                      </a:r>
                      <a:endParaRPr lang="en-US" sz="80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00" b="0" u="none" strike="noStrike">
                          <a:solidFill>
                            <a:srgbClr val="000000"/>
                          </a:solidFill>
                          <a:effectLst/>
                          <a:latin typeface="Calibri" panose="020F0502020204030204" pitchFamily="34" charset="0"/>
                          <a:cs typeface="Calibri" panose="020F0502020204030204" pitchFamily="34" charset="0"/>
                        </a:rPr>
                        <a:t>Bars</a:t>
                      </a:r>
                      <a:endParaRPr lang="en-US" sz="80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00" b="0" u="none" strike="noStrike">
                          <a:solidFill>
                            <a:srgbClr val="000000"/>
                          </a:solidFill>
                          <a:effectLst/>
                          <a:latin typeface="Calibri" panose="020F0502020204030204" pitchFamily="34" charset="0"/>
                          <a:cs typeface="Calibri" panose="020F0502020204030204" pitchFamily="34" charset="0"/>
                        </a:rPr>
                        <a:t>Private_Worksites</a:t>
                      </a:r>
                      <a:endParaRPr lang="en-US" sz="80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tc>
                  <a:txBody>
                    <a:bodyPr/>
                    <a:lstStyle/>
                    <a:p>
                      <a:pPr algn="l" fontAlgn="b"/>
                      <a:r>
                        <a:rPr lang="en-US" sz="800" b="0" u="none" strike="noStrike">
                          <a:solidFill>
                            <a:srgbClr val="000000"/>
                          </a:solidFill>
                          <a:effectLst/>
                          <a:latin typeface="Calibri" panose="020F0502020204030204" pitchFamily="34" charset="0"/>
                          <a:cs typeface="Calibri" panose="020F0502020204030204" pitchFamily="34" charset="0"/>
                        </a:rPr>
                        <a:t>Restaurants</a:t>
                      </a:r>
                      <a:endParaRPr lang="en-US" sz="800" b="0" i="0" u="none" strike="noStrike">
                        <a:solidFill>
                          <a:srgbClr val="000000"/>
                        </a:solidFill>
                        <a:effectLst/>
                        <a:latin typeface="Calibri" panose="020F0502020204030204" pitchFamily="34" charset="0"/>
                        <a:cs typeface="Calibri" panose="020F0502020204030204" pitchFamily="34" charset="0"/>
                      </a:endParaRPr>
                    </a:p>
                  </a:txBody>
                  <a:tcPr marL="5407" marR="5407" marT="5407" marB="0" anchor="b"/>
                </a:tc>
                <a:extLst>
                  <a:ext uri="{0D108BD9-81ED-4DB2-BD59-A6C34878D82A}">
                    <a16:rowId xmlns:a16="http://schemas.microsoft.com/office/drawing/2014/main" val="637686438"/>
                  </a:ext>
                </a:extLst>
              </a:tr>
              <a:tr h="283555">
                <a:tc>
                  <a:txBody>
                    <a:bodyPr/>
                    <a:lstStyle/>
                    <a:p>
                      <a:pPr algn="l" fontAlgn="b"/>
                      <a:r>
                        <a:rPr lang="en-US" sz="800" b="0" i="0" u="none" strike="noStrike" dirty="0">
                          <a:solidFill>
                            <a:srgbClr val="000000"/>
                          </a:solidFill>
                          <a:effectLst/>
                          <a:latin typeface="Calibri" panose="020F0502020204030204" pitchFamily="34" charset="0"/>
                        </a:rPr>
                        <a:t>Alabama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Law - designated areas - or separate ventilation Law</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None</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Designated Areas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None</a:t>
                      </a:r>
                    </a:p>
                  </a:txBody>
                  <a:tcPr marL="7620" marR="7620" marT="7620" marB="0" anchor="b"/>
                </a:tc>
                <a:extLst>
                  <a:ext uri="{0D108BD9-81ED-4DB2-BD59-A6C34878D82A}">
                    <a16:rowId xmlns:a16="http://schemas.microsoft.com/office/drawing/2014/main" val="1513179242"/>
                  </a:ext>
                </a:extLst>
              </a:tr>
              <a:tr h="283555">
                <a:tc>
                  <a:txBody>
                    <a:bodyPr/>
                    <a:lstStyle/>
                    <a:p>
                      <a:pPr algn="l" fontAlgn="b"/>
                      <a:r>
                        <a:rPr lang="en-US" sz="800" b="0" i="0" u="none" strike="noStrike">
                          <a:solidFill>
                            <a:srgbClr val="000000"/>
                          </a:solidFill>
                          <a:effectLst/>
                          <a:latin typeface="Calibri" panose="020F0502020204030204" pitchFamily="34" charset="0"/>
                        </a:rPr>
                        <a:t>Alaska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Law - designated areas - or separate ventilation Law</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Designated Areas</a:t>
                      </a:r>
                    </a:p>
                  </a:txBody>
                  <a:tcPr marL="7620" marR="7620" marT="7620" marB="0" anchor="b"/>
                </a:tc>
                <a:extLst>
                  <a:ext uri="{0D108BD9-81ED-4DB2-BD59-A6C34878D82A}">
                    <a16:rowId xmlns:a16="http://schemas.microsoft.com/office/drawing/2014/main" val="1333178810"/>
                  </a:ext>
                </a:extLst>
              </a:tr>
              <a:tr h="254757">
                <a:tc>
                  <a:txBody>
                    <a:bodyPr/>
                    <a:lstStyle/>
                    <a:p>
                      <a:pPr algn="l" fontAlgn="b"/>
                      <a:r>
                        <a:rPr lang="en-US" sz="800" b="0" i="0" u="none" strike="noStrike">
                          <a:solidFill>
                            <a:srgbClr val="000000"/>
                          </a:solidFill>
                          <a:effectLst/>
                          <a:latin typeface="Calibri" panose="020F0502020204030204" pitchFamily="34" charset="0"/>
                        </a:rPr>
                        <a:t>American Samoa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dirty="0">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457051684"/>
                  </a:ext>
                </a:extLst>
              </a:tr>
              <a:tr h="147626">
                <a:tc>
                  <a:txBody>
                    <a:bodyPr/>
                    <a:lstStyle/>
                    <a:p>
                      <a:pPr algn="l" fontAlgn="b"/>
                      <a:r>
                        <a:rPr lang="en-US" sz="800" b="0" i="0" u="none" strike="noStrike">
                          <a:solidFill>
                            <a:srgbClr val="000000"/>
                          </a:solidFill>
                          <a:effectLst/>
                          <a:latin typeface="Calibri" panose="020F0502020204030204" pitchFamily="34" charset="0"/>
                        </a:rPr>
                        <a:t>Arizona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3073694365"/>
                  </a:ext>
                </a:extLst>
              </a:tr>
              <a:tr h="147626">
                <a:tc>
                  <a:txBody>
                    <a:bodyPr/>
                    <a:lstStyle/>
                    <a:p>
                      <a:pPr algn="l" fontAlgn="b"/>
                      <a:r>
                        <a:rPr lang="en-US" sz="800" b="0" i="0" u="none" strike="noStrike">
                          <a:solidFill>
                            <a:srgbClr val="000000"/>
                          </a:solidFill>
                          <a:effectLst/>
                          <a:latin typeface="Calibri" panose="020F0502020204030204" pitchFamily="34" charset="0"/>
                        </a:rPr>
                        <a:t>Arkansas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one location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None</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Designated Areas</a:t>
                      </a:r>
                    </a:p>
                  </a:txBody>
                  <a:tcPr marL="7620" marR="7620" marT="7620" marB="0" anchor="b"/>
                </a:tc>
                <a:extLst>
                  <a:ext uri="{0D108BD9-81ED-4DB2-BD59-A6C34878D82A}">
                    <a16:rowId xmlns:a16="http://schemas.microsoft.com/office/drawing/2014/main" val="171486835"/>
                  </a:ext>
                </a:extLst>
              </a:tr>
              <a:tr h="147626">
                <a:tc>
                  <a:txBody>
                    <a:bodyPr/>
                    <a:lstStyle/>
                    <a:p>
                      <a:pPr algn="l" fontAlgn="b"/>
                      <a:r>
                        <a:rPr lang="en-US" sz="800" b="0" i="0" u="none" strike="noStrike">
                          <a:solidFill>
                            <a:srgbClr val="000000"/>
                          </a:solidFill>
                          <a:effectLst/>
                          <a:latin typeface="Calibri" panose="020F0502020204030204" pitchFamily="34" charset="0"/>
                        </a:rPr>
                        <a:t>California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2287410978"/>
                  </a:ext>
                </a:extLst>
              </a:tr>
              <a:tr h="147626">
                <a:tc>
                  <a:txBody>
                    <a:bodyPr/>
                    <a:lstStyle/>
                    <a:p>
                      <a:pPr algn="l" fontAlgn="b"/>
                      <a:r>
                        <a:rPr lang="en-US" sz="800" b="0" i="0" u="none" strike="noStrike">
                          <a:solidFill>
                            <a:srgbClr val="000000"/>
                          </a:solidFill>
                          <a:effectLst/>
                          <a:latin typeface="Calibri" panose="020F0502020204030204" pitchFamily="34" charset="0"/>
                        </a:rPr>
                        <a:t>Colorado</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2316207284"/>
                  </a:ext>
                </a:extLst>
              </a:tr>
              <a:tr h="147626">
                <a:tc>
                  <a:txBody>
                    <a:bodyPr/>
                    <a:lstStyle/>
                    <a:p>
                      <a:pPr algn="l" fontAlgn="b"/>
                      <a:r>
                        <a:rPr lang="en-US" sz="800" b="0" i="0" u="none" strike="noStrike">
                          <a:solidFill>
                            <a:srgbClr val="000000"/>
                          </a:solidFill>
                          <a:effectLst/>
                          <a:latin typeface="Calibri" panose="020F0502020204030204" pitchFamily="34" charset="0"/>
                        </a:rPr>
                        <a:t>Connecticut</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dirty="0">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1804385574"/>
                  </a:ext>
                </a:extLst>
              </a:tr>
              <a:tr h="147626">
                <a:tc>
                  <a:txBody>
                    <a:bodyPr/>
                    <a:lstStyle/>
                    <a:p>
                      <a:pPr algn="l" fontAlgn="b"/>
                      <a:r>
                        <a:rPr lang="en-US" sz="800" b="0" i="0" u="none" strike="noStrike">
                          <a:solidFill>
                            <a:srgbClr val="000000"/>
                          </a:solidFill>
                          <a:effectLst/>
                          <a:latin typeface="Calibri" panose="020F0502020204030204" pitchFamily="34" charset="0"/>
                        </a:rPr>
                        <a:t>Delaware</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715815936"/>
                  </a:ext>
                </a:extLst>
              </a:tr>
              <a:tr h="254757">
                <a:tc>
                  <a:txBody>
                    <a:bodyPr/>
                    <a:lstStyle/>
                    <a:p>
                      <a:pPr algn="l" fontAlgn="b"/>
                      <a:r>
                        <a:rPr lang="en-US" sz="800" b="0" i="0" u="none" strike="noStrike">
                          <a:solidFill>
                            <a:srgbClr val="000000"/>
                          </a:solidFill>
                          <a:effectLst/>
                          <a:latin typeface="Calibri" panose="020F0502020204030204" pitchFamily="34" charset="0"/>
                        </a:rPr>
                        <a:t>District of Columbia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2000023408"/>
                  </a:ext>
                </a:extLst>
              </a:tr>
              <a:tr h="147626">
                <a:tc>
                  <a:txBody>
                    <a:bodyPr/>
                    <a:lstStyle/>
                    <a:p>
                      <a:pPr algn="l" fontAlgn="b"/>
                      <a:r>
                        <a:rPr lang="en-US" sz="800" b="0" i="0" u="none" strike="noStrike">
                          <a:solidFill>
                            <a:srgbClr val="000000"/>
                          </a:solidFill>
                          <a:effectLst/>
                          <a:latin typeface="Calibri" panose="020F0502020204030204" pitchFamily="34" charset="0"/>
                        </a:rPr>
                        <a:t>Florida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two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None</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3467028695"/>
                  </a:ext>
                </a:extLst>
              </a:tr>
              <a:tr h="283555">
                <a:tc>
                  <a:txBody>
                    <a:bodyPr/>
                    <a:lstStyle/>
                    <a:p>
                      <a:pPr algn="l" fontAlgn="b"/>
                      <a:r>
                        <a:rPr lang="en-US" sz="800" b="0" i="0" u="none" strike="noStrike">
                          <a:solidFill>
                            <a:srgbClr val="000000"/>
                          </a:solidFill>
                          <a:effectLst/>
                          <a:latin typeface="Calibri" panose="020F0502020204030204" pitchFamily="34" charset="0"/>
                        </a:rPr>
                        <a:t>Georgia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Law - designated areas - or separate ventilation Law</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Designated Areas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Designated Areas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Designated Areas</a:t>
                      </a:r>
                    </a:p>
                  </a:txBody>
                  <a:tcPr marL="7620" marR="7620" marT="7620" marB="0" anchor="b"/>
                </a:tc>
                <a:extLst>
                  <a:ext uri="{0D108BD9-81ED-4DB2-BD59-A6C34878D82A}">
                    <a16:rowId xmlns:a16="http://schemas.microsoft.com/office/drawing/2014/main" val="4064333248"/>
                  </a:ext>
                </a:extLst>
              </a:tr>
              <a:tr h="254757">
                <a:tc>
                  <a:txBody>
                    <a:bodyPr/>
                    <a:lstStyle/>
                    <a:p>
                      <a:pPr algn="l" fontAlgn="b"/>
                      <a:r>
                        <a:rPr lang="en-US" sz="800" b="0" i="0" u="none" strike="noStrike">
                          <a:solidFill>
                            <a:srgbClr val="000000"/>
                          </a:solidFill>
                          <a:effectLst/>
                          <a:latin typeface="Calibri" panose="020F0502020204030204" pitchFamily="34" charset="0"/>
                        </a:rPr>
                        <a:t>Guam</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two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Designated Smoking Area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1641202313"/>
                  </a:ext>
                </a:extLst>
              </a:tr>
              <a:tr h="147626">
                <a:tc>
                  <a:txBody>
                    <a:bodyPr/>
                    <a:lstStyle/>
                    <a:p>
                      <a:pPr algn="l" fontAlgn="b"/>
                      <a:r>
                        <a:rPr lang="en-US" sz="800" b="0" i="0" u="none" strike="noStrike">
                          <a:solidFill>
                            <a:srgbClr val="000000"/>
                          </a:solidFill>
                          <a:effectLst/>
                          <a:latin typeface="Calibri" panose="020F0502020204030204" pitchFamily="34" charset="0"/>
                        </a:rPr>
                        <a:t>Hawaii</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1682290320"/>
                  </a:ext>
                </a:extLst>
              </a:tr>
              <a:tr h="147626">
                <a:tc>
                  <a:txBody>
                    <a:bodyPr/>
                    <a:lstStyle/>
                    <a:p>
                      <a:pPr algn="l" fontAlgn="b"/>
                      <a:r>
                        <a:rPr lang="en-US" sz="800" b="0" i="0" u="none" strike="noStrike">
                          <a:solidFill>
                            <a:srgbClr val="000000"/>
                          </a:solidFill>
                          <a:effectLst/>
                          <a:latin typeface="Calibri" panose="020F0502020204030204" pitchFamily="34" charset="0"/>
                        </a:rPr>
                        <a:t>Idaho</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one location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None</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Designated Areas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2972360021"/>
                  </a:ext>
                </a:extLst>
              </a:tr>
              <a:tr h="147626">
                <a:tc>
                  <a:txBody>
                    <a:bodyPr/>
                    <a:lstStyle/>
                    <a:p>
                      <a:pPr algn="l" fontAlgn="b"/>
                      <a:r>
                        <a:rPr lang="en-US" sz="800" b="0" i="0" u="none" strike="noStrike">
                          <a:solidFill>
                            <a:srgbClr val="000000"/>
                          </a:solidFill>
                          <a:effectLst/>
                          <a:latin typeface="Calibri" panose="020F0502020204030204" pitchFamily="34" charset="0"/>
                        </a:rPr>
                        <a:t>Illinois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2770306976"/>
                  </a:ext>
                </a:extLst>
              </a:tr>
              <a:tr h="147626">
                <a:tc>
                  <a:txBody>
                    <a:bodyPr/>
                    <a:lstStyle/>
                    <a:p>
                      <a:pPr algn="l" fontAlgn="b"/>
                      <a:r>
                        <a:rPr lang="en-US" sz="800" b="0" i="0" u="none" strike="noStrike">
                          <a:solidFill>
                            <a:srgbClr val="000000"/>
                          </a:solidFill>
                          <a:effectLst/>
                          <a:latin typeface="Calibri" panose="020F0502020204030204" pitchFamily="34" charset="0"/>
                        </a:rPr>
                        <a:t>Indiana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two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None</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4198736844"/>
                  </a:ext>
                </a:extLst>
              </a:tr>
              <a:tr h="147626">
                <a:tc>
                  <a:txBody>
                    <a:bodyPr/>
                    <a:lstStyle/>
                    <a:p>
                      <a:pPr algn="l" fontAlgn="b"/>
                      <a:r>
                        <a:rPr lang="en-US" sz="800" b="0" i="0" u="none" strike="noStrike">
                          <a:solidFill>
                            <a:srgbClr val="000000"/>
                          </a:solidFill>
                          <a:effectLst/>
                          <a:latin typeface="Calibri" panose="020F0502020204030204" pitchFamily="34" charset="0"/>
                        </a:rPr>
                        <a:t>Iowa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2806103254"/>
                  </a:ext>
                </a:extLst>
              </a:tr>
              <a:tr h="147626">
                <a:tc>
                  <a:txBody>
                    <a:bodyPr/>
                    <a:lstStyle/>
                    <a:p>
                      <a:pPr algn="l" fontAlgn="b"/>
                      <a:r>
                        <a:rPr lang="en-US" sz="800" b="0" i="0" u="none" strike="noStrike">
                          <a:solidFill>
                            <a:srgbClr val="000000"/>
                          </a:solidFill>
                          <a:effectLst/>
                          <a:latin typeface="Calibri" panose="020F0502020204030204" pitchFamily="34" charset="0"/>
                        </a:rPr>
                        <a:t>Kansas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dirty="0">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1219397309"/>
                  </a:ext>
                </a:extLst>
              </a:tr>
              <a:tr h="283555">
                <a:tc>
                  <a:txBody>
                    <a:bodyPr/>
                    <a:lstStyle/>
                    <a:p>
                      <a:pPr algn="l" fontAlgn="b"/>
                      <a:r>
                        <a:rPr lang="en-US" sz="800" b="0" i="0" u="none" strike="noStrike">
                          <a:solidFill>
                            <a:srgbClr val="000000"/>
                          </a:solidFill>
                          <a:effectLst/>
                          <a:latin typeface="Calibri" panose="020F0502020204030204" pitchFamily="34" charset="0"/>
                        </a:rPr>
                        <a:t>Kentucky</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Law - designated areas - or separate ventilation Law</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extLst>
                  <a:ext uri="{0D108BD9-81ED-4DB2-BD59-A6C34878D82A}">
                    <a16:rowId xmlns:a16="http://schemas.microsoft.com/office/drawing/2014/main" val="752661059"/>
                  </a:ext>
                </a:extLst>
              </a:tr>
              <a:tr h="147626">
                <a:tc>
                  <a:txBody>
                    <a:bodyPr/>
                    <a:lstStyle/>
                    <a:p>
                      <a:pPr algn="l" fontAlgn="b"/>
                      <a:r>
                        <a:rPr lang="en-US" sz="800" b="0" i="0" u="none" strike="noStrike">
                          <a:solidFill>
                            <a:srgbClr val="000000"/>
                          </a:solidFill>
                          <a:effectLst/>
                          <a:latin typeface="Calibri" panose="020F0502020204030204" pitchFamily="34" charset="0"/>
                        </a:rPr>
                        <a:t>Louisiana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two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None</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4073179777"/>
                  </a:ext>
                </a:extLst>
              </a:tr>
              <a:tr h="147626">
                <a:tc>
                  <a:txBody>
                    <a:bodyPr/>
                    <a:lstStyle/>
                    <a:p>
                      <a:pPr algn="l" fontAlgn="b"/>
                      <a:r>
                        <a:rPr lang="en-US" sz="800" b="0" i="0" u="none" strike="noStrike">
                          <a:solidFill>
                            <a:srgbClr val="000000"/>
                          </a:solidFill>
                          <a:effectLst/>
                          <a:latin typeface="Calibri" panose="020F0502020204030204" pitchFamily="34" charset="0"/>
                        </a:rPr>
                        <a:t>Maine</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2473236891"/>
                  </a:ext>
                </a:extLst>
              </a:tr>
              <a:tr h="254757">
                <a:tc>
                  <a:txBody>
                    <a:bodyPr/>
                    <a:lstStyle/>
                    <a:p>
                      <a:pPr algn="l" fontAlgn="b"/>
                      <a:r>
                        <a:rPr lang="en-US" sz="800" b="0" i="0" u="none" strike="noStrike">
                          <a:solidFill>
                            <a:srgbClr val="000000"/>
                          </a:solidFill>
                          <a:effectLst/>
                          <a:latin typeface="Calibri" panose="020F0502020204030204" pitchFamily="34" charset="0"/>
                        </a:rPr>
                        <a:t>Marshall Islands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2494612325"/>
                  </a:ext>
                </a:extLst>
              </a:tr>
              <a:tr h="147626">
                <a:tc>
                  <a:txBody>
                    <a:bodyPr/>
                    <a:lstStyle/>
                    <a:p>
                      <a:pPr algn="l" fontAlgn="b"/>
                      <a:r>
                        <a:rPr lang="en-US" sz="800" b="0" i="0" u="none" strike="noStrike">
                          <a:solidFill>
                            <a:srgbClr val="000000"/>
                          </a:solidFill>
                          <a:effectLst/>
                          <a:latin typeface="Calibri" panose="020F0502020204030204" pitchFamily="34" charset="0"/>
                        </a:rPr>
                        <a:t>Maryland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2754062168"/>
                  </a:ext>
                </a:extLst>
              </a:tr>
              <a:tr h="147626">
                <a:tc>
                  <a:txBody>
                    <a:bodyPr/>
                    <a:lstStyle/>
                    <a:p>
                      <a:pPr algn="l" fontAlgn="b"/>
                      <a:r>
                        <a:rPr lang="en-US" sz="800" b="0" i="0" u="none" strike="noStrike">
                          <a:solidFill>
                            <a:srgbClr val="000000"/>
                          </a:solidFill>
                          <a:effectLst/>
                          <a:latin typeface="Calibri" panose="020F0502020204030204" pitchFamily="34" charset="0"/>
                        </a:rPr>
                        <a:t>Massachusetts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3688492088"/>
                  </a:ext>
                </a:extLst>
              </a:tr>
              <a:tr h="147626">
                <a:tc>
                  <a:txBody>
                    <a:bodyPr/>
                    <a:lstStyle/>
                    <a:p>
                      <a:pPr algn="l" fontAlgn="b"/>
                      <a:r>
                        <a:rPr lang="en-US" sz="800" b="0" i="0" u="none" strike="noStrike">
                          <a:solidFill>
                            <a:srgbClr val="000000"/>
                          </a:solidFill>
                          <a:effectLst/>
                          <a:latin typeface="Calibri" panose="020F0502020204030204" pitchFamily="34" charset="0"/>
                        </a:rPr>
                        <a:t>Michigan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2223310042"/>
                  </a:ext>
                </a:extLst>
              </a:tr>
              <a:tr h="147626">
                <a:tc>
                  <a:txBody>
                    <a:bodyPr/>
                    <a:lstStyle/>
                    <a:p>
                      <a:pPr algn="l" fontAlgn="b"/>
                      <a:r>
                        <a:rPr lang="en-US" sz="800" b="0" i="0" u="none" strike="noStrike">
                          <a:solidFill>
                            <a:srgbClr val="000000"/>
                          </a:solidFill>
                          <a:effectLst/>
                          <a:latin typeface="Calibri" panose="020F0502020204030204" pitchFamily="34" charset="0"/>
                        </a:rPr>
                        <a:t>Minnesota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944889632"/>
                  </a:ext>
                </a:extLst>
              </a:tr>
              <a:tr h="283555">
                <a:tc>
                  <a:txBody>
                    <a:bodyPr/>
                    <a:lstStyle/>
                    <a:p>
                      <a:pPr algn="l" fontAlgn="b"/>
                      <a:r>
                        <a:rPr lang="en-US" sz="800" b="0" i="0" u="none" strike="noStrike">
                          <a:solidFill>
                            <a:srgbClr val="000000"/>
                          </a:solidFill>
                          <a:effectLst/>
                          <a:latin typeface="Calibri" panose="020F0502020204030204" pitchFamily="34" charset="0"/>
                        </a:rPr>
                        <a:t>Mississippi</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Law - designated areas - or separate ventilation Law</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extLst>
                  <a:ext uri="{0D108BD9-81ED-4DB2-BD59-A6C34878D82A}">
                    <a16:rowId xmlns:a16="http://schemas.microsoft.com/office/drawing/2014/main" val="11898273"/>
                  </a:ext>
                </a:extLst>
              </a:tr>
              <a:tr h="283555">
                <a:tc>
                  <a:txBody>
                    <a:bodyPr/>
                    <a:lstStyle/>
                    <a:p>
                      <a:pPr algn="l" fontAlgn="b"/>
                      <a:r>
                        <a:rPr lang="en-US" sz="800" b="0" i="0" u="none" strike="noStrike">
                          <a:solidFill>
                            <a:srgbClr val="000000"/>
                          </a:solidFill>
                          <a:effectLst/>
                          <a:latin typeface="Calibri" panose="020F0502020204030204" pitchFamily="34" charset="0"/>
                        </a:rPr>
                        <a:t>Missouri</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Law - designated areas - or separate ventilation Law</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Designated Areas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Designated Areas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Designated Areas</a:t>
                      </a:r>
                    </a:p>
                  </a:txBody>
                  <a:tcPr marL="7620" marR="7620" marT="7620" marB="0" anchor="b"/>
                </a:tc>
                <a:extLst>
                  <a:ext uri="{0D108BD9-81ED-4DB2-BD59-A6C34878D82A}">
                    <a16:rowId xmlns:a16="http://schemas.microsoft.com/office/drawing/2014/main" val="3967986195"/>
                  </a:ext>
                </a:extLst>
              </a:tr>
              <a:tr h="147626">
                <a:tc>
                  <a:txBody>
                    <a:bodyPr/>
                    <a:lstStyle/>
                    <a:p>
                      <a:pPr algn="l" fontAlgn="b"/>
                      <a:r>
                        <a:rPr lang="en-US" sz="800" b="0" i="0" u="none" strike="noStrike">
                          <a:solidFill>
                            <a:srgbClr val="000000"/>
                          </a:solidFill>
                          <a:effectLst/>
                          <a:latin typeface="Calibri" panose="020F0502020204030204" pitchFamily="34" charset="0"/>
                        </a:rPr>
                        <a:t>Montana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dirty="0">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1703104079"/>
                  </a:ext>
                </a:extLst>
              </a:tr>
            </a:tbl>
          </a:graphicData>
        </a:graphic>
      </p:graphicFrame>
      <p:graphicFrame>
        <p:nvGraphicFramePr>
          <p:cNvPr id="6" name="Table 5">
            <a:extLst>
              <a:ext uri="{FF2B5EF4-FFF2-40B4-BE49-F238E27FC236}">
                <a16:creationId xmlns:a16="http://schemas.microsoft.com/office/drawing/2014/main" id="{046B3250-63B0-4A2F-9600-D1F95F083E74}"/>
              </a:ext>
            </a:extLst>
          </p:cNvPr>
          <p:cNvGraphicFramePr>
            <a:graphicFrameLocks noGrp="1"/>
          </p:cNvGraphicFramePr>
          <p:nvPr/>
        </p:nvGraphicFramePr>
        <p:xfrm>
          <a:off x="4805605" y="453289"/>
          <a:ext cx="4297679" cy="5866821"/>
        </p:xfrm>
        <a:graphic>
          <a:graphicData uri="http://schemas.openxmlformats.org/drawingml/2006/table">
            <a:tbl>
              <a:tblPr firstRow="1" bandRow="1">
                <a:tableStyleId>{C083E6E3-FA7D-4D7B-A595-EF9225AFEA82}</a:tableStyleId>
              </a:tblPr>
              <a:tblGrid>
                <a:gridCol w="569790">
                  <a:extLst>
                    <a:ext uri="{9D8B030D-6E8A-4147-A177-3AD203B41FA5}">
                      <a16:colId xmlns:a16="http://schemas.microsoft.com/office/drawing/2014/main" val="187432921"/>
                    </a:ext>
                  </a:extLst>
                </a:gridCol>
                <a:gridCol w="1545710">
                  <a:extLst>
                    <a:ext uri="{9D8B030D-6E8A-4147-A177-3AD203B41FA5}">
                      <a16:colId xmlns:a16="http://schemas.microsoft.com/office/drawing/2014/main" val="1770557211"/>
                    </a:ext>
                  </a:extLst>
                </a:gridCol>
                <a:gridCol w="632601">
                  <a:extLst>
                    <a:ext uri="{9D8B030D-6E8A-4147-A177-3AD203B41FA5}">
                      <a16:colId xmlns:a16="http://schemas.microsoft.com/office/drawing/2014/main" val="2474880864"/>
                    </a:ext>
                  </a:extLst>
                </a:gridCol>
                <a:gridCol w="816124">
                  <a:extLst>
                    <a:ext uri="{9D8B030D-6E8A-4147-A177-3AD203B41FA5}">
                      <a16:colId xmlns:a16="http://schemas.microsoft.com/office/drawing/2014/main" val="3358838799"/>
                    </a:ext>
                  </a:extLst>
                </a:gridCol>
                <a:gridCol w="733454">
                  <a:extLst>
                    <a:ext uri="{9D8B030D-6E8A-4147-A177-3AD203B41FA5}">
                      <a16:colId xmlns:a16="http://schemas.microsoft.com/office/drawing/2014/main" val="542153727"/>
                    </a:ext>
                  </a:extLst>
                </a:gridCol>
              </a:tblGrid>
              <a:tr h="142146">
                <a:tc>
                  <a:txBody>
                    <a:bodyPr/>
                    <a:lstStyle/>
                    <a:p>
                      <a:pPr algn="l" fontAlgn="b"/>
                      <a:r>
                        <a:rPr lang="en-US" sz="800" b="0" u="none" strike="noStrike" dirty="0">
                          <a:solidFill>
                            <a:srgbClr val="000000"/>
                          </a:solidFill>
                          <a:effectLst/>
                          <a:latin typeface="Calibri" panose="020F0502020204030204" pitchFamily="34" charset="0"/>
                          <a:cs typeface="Calibri" panose="020F0502020204030204" pitchFamily="34" charset="0"/>
                        </a:rPr>
                        <a:t>Location</a:t>
                      </a:r>
                      <a:endParaRPr lang="en-US" sz="800" b="0" i="0" u="none" strike="noStrike" dirty="0">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00" b="0" u="none" strike="noStrike">
                          <a:solidFill>
                            <a:srgbClr val="000000"/>
                          </a:solidFill>
                          <a:effectLst/>
                          <a:latin typeface="Calibri" panose="020F0502020204030204" pitchFamily="34" charset="0"/>
                          <a:cs typeface="Calibri" panose="020F0502020204030204" pitchFamily="34" charset="0"/>
                        </a:rPr>
                        <a:t>Type Of Restriction</a:t>
                      </a:r>
                      <a:endParaRPr lang="en-US" sz="80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00" b="0" u="none" strike="noStrike">
                          <a:solidFill>
                            <a:srgbClr val="000000"/>
                          </a:solidFill>
                          <a:effectLst/>
                          <a:latin typeface="Calibri" panose="020F0502020204030204" pitchFamily="34" charset="0"/>
                          <a:cs typeface="Calibri" panose="020F0502020204030204" pitchFamily="34" charset="0"/>
                        </a:rPr>
                        <a:t>Bars</a:t>
                      </a:r>
                      <a:endParaRPr lang="en-US" sz="80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00" b="0" u="none" strike="noStrike">
                          <a:solidFill>
                            <a:srgbClr val="000000"/>
                          </a:solidFill>
                          <a:effectLst/>
                          <a:latin typeface="Calibri" panose="020F0502020204030204" pitchFamily="34" charset="0"/>
                          <a:cs typeface="Calibri" panose="020F0502020204030204" pitchFamily="34" charset="0"/>
                        </a:rPr>
                        <a:t>Private_Worksites</a:t>
                      </a:r>
                      <a:endParaRPr lang="en-US" sz="800" b="0" i="0" u="none" strike="noStrike">
                        <a:solidFill>
                          <a:srgbClr val="000000"/>
                        </a:solidFill>
                        <a:effectLst/>
                        <a:latin typeface="Calibri" panose="020F0502020204030204" pitchFamily="34" charset="0"/>
                        <a:cs typeface="Calibri" panose="020F0502020204030204" pitchFamily="34" charset="0"/>
                      </a:endParaRPr>
                    </a:p>
                  </a:txBody>
                  <a:tcPr marL="5780" marR="5780" marT="5780" marB="0" anchor="b"/>
                </a:tc>
                <a:tc>
                  <a:txBody>
                    <a:bodyPr/>
                    <a:lstStyle/>
                    <a:p>
                      <a:pPr algn="l" fontAlgn="b"/>
                      <a:r>
                        <a:rPr lang="en-US" sz="800" b="0" u="none" strike="noStrike" dirty="0">
                          <a:solidFill>
                            <a:srgbClr val="000000"/>
                          </a:solidFill>
                          <a:effectLst/>
                          <a:latin typeface="Calibri" panose="020F0502020204030204" pitchFamily="34" charset="0"/>
                          <a:cs typeface="Calibri" panose="020F0502020204030204" pitchFamily="34" charset="0"/>
                        </a:rPr>
                        <a:t>Restaurants</a:t>
                      </a:r>
                      <a:endParaRPr lang="en-US" sz="800" b="0" i="0" u="none" strike="noStrike" dirty="0">
                        <a:solidFill>
                          <a:srgbClr val="000000"/>
                        </a:solidFill>
                        <a:effectLst/>
                        <a:latin typeface="Calibri" panose="020F0502020204030204" pitchFamily="34" charset="0"/>
                        <a:cs typeface="Calibri" panose="020F0502020204030204" pitchFamily="34" charset="0"/>
                      </a:endParaRPr>
                    </a:p>
                  </a:txBody>
                  <a:tcPr marL="5780" marR="5780" marT="5780" marB="0" anchor="b"/>
                </a:tc>
                <a:extLst>
                  <a:ext uri="{0D108BD9-81ED-4DB2-BD59-A6C34878D82A}">
                    <a16:rowId xmlns:a16="http://schemas.microsoft.com/office/drawing/2014/main" val="2825031514"/>
                  </a:ext>
                </a:extLst>
              </a:tr>
              <a:tr h="142146">
                <a:tc>
                  <a:txBody>
                    <a:bodyPr/>
                    <a:lstStyle/>
                    <a:p>
                      <a:pPr algn="l" fontAlgn="b"/>
                      <a:r>
                        <a:rPr lang="en-US" sz="800" b="0" i="0" u="none" strike="noStrike" dirty="0">
                          <a:solidFill>
                            <a:srgbClr val="000000"/>
                          </a:solidFill>
                          <a:effectLst/>
                          <a:latin typeface="Calibri" panose="020F0502020204030204" pitchFamily="34" charset="0"/>
                        </a:rPr>
                        <a:t>Nebraska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623322254"/>
                  </a:ext>
                </a:extLst>
              </a:tr>
              <a:tr h="142146">
                <a:tc>
                  <a:txBody>
                    <a:bodyPr/>
                    <a:lstStyle/>
                    <a:p>
                      <a:pPr algn="l" fontAlgn="b"/>
                      <a:r>
                        <a:rPr lang="en-US" sz="800" b="0" i="0" u="none" strike="noStrike">
                          <a:solidFill>
                            <a:srgbClr val="000000"/>
                          </a:solidFill>
                          <a:effectLst/>
                          <a:latin typeface="Calibri" panose="020F0502020204030204" pitchFamily="34" charset="0"/>
                        </a:rPr>
                        <a:t>Nevada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two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None</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1559210414"/>
                  </a:ext>
                </a:extLst>
              </a:tr>
              <a:tr h="255794">
                <a:tc>
                  <a:txBody>
                    <a:bodyPr/>
                    <a:lstStyle/>
                    <a:p>
                      <a:pPr algn="l" fontAlgn="b"/>
                      <a:r>
                        <a:rPr lang="en-US" sz="800" b="0" i="0" u="none" strike="noStrike">
                          <a:solidFill>
                            <a:srgbClr val="000000"/>
                          </a:solidFill>
                          <a:effectLst/>
                          <a:latin typeface="Calibri" panose="020F0502020204030204" pitchFamily="34" charset="0"/>
                        </a:rPr>
                        <a:t>New Hampshire</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one location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Designated Areas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1670314317"/>
                  </a:ext>
                </a:extLst>
              </a:tr>
              <a:tr h="142146">
                <a:tc>
                  <a:txBody>
                    <a:bodyPr/>
                    <a:lstStyle/>
                    <a:p>
                      <a:pPr algn="l" fontAlgn="b"/>
                      <a:r>
                        <a:rPr lang="en-US" sz="800" b="0" i="0" u="none" strike="noStrike">
                          <a:solidFill>
                            <a:srgbClr val="000000"/>
                          </a:solidFill>
                          <a:effectLst/>
                          <a:latin typeface="Calibri" panose="020F0502020204030204" pitchFamily="34" charset="0"/>
                        </a:rPr>
                        <a:t>New Jersey</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1613186792"/>
                  </a:ext>
                </a:extLst>
              </a:tr>
              <a:tr h="142146">
                <a:tc>
                  <a:txBody>
                    <a:bodyPr/>
                    <a:lstStyle/>
                    <a:p>
                      <a:pPr algn="l" fontAlgn="b"/>
                      <a:r>
                        <a:rPr lang="en-US" sz="800" b="0" i="0" u="none" strike="noStrike">
                          <a:solidFill>
                            <a:srgbClr val="000000"/>
                          </a:solidFill>
                          <a:effectLst/>
                          <a:latin typeface="Calibri" panose="020F0502020204030204" pitchFamily="34" charset="0"/>
                        </a:rPr>
                        <a:t>New Mexico</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2948228569"/>
                  </a:ext>
                </a:extLst>
              </a:tr>
              <a:tr h="142146">
                <a:tc>
                  <a:txBody>
                    <a:bodyPr/>
                    <a:lstStyle/>
                    <a:p>
                      <a:pPr algn="l" fontAlgn="b"/>
                      <a:r>
                        <a:rPr lang="en-US" sz="800" b="0" i="0" u="none" strike="noStrike">
                          <a:solidFill>
                            <a:srgbClr val="000000"/>
                          </a:solidFill>
                          <a:effectLst/>
                          <a:latin typeface="Calibri" panose="020F0502020204030204" pitchFamily="34" charset="0"/>
                        </a:rPr>
                        <a:t>New York</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3800794310"/>
                  </a:ext>
                </a:extLst>
              </a:tr>
              <a:tr h="255794">
                <a:tc>
                  <a:txBody>
                    <a:bodyPr/>
                    <a:lstStyle/>
                    <a:p>
                      <a:pPr algn="l" fontAlgn="b"/>
                      <a:r>
                        <a:rPr lang="en-US" sz="800" b="0" i="0" u="none" strike="noStrike">
                          <a:solidFill>
                            <a:srgbClr val="000000"/>
                          </a:solidFill>
                          <a:effectLst/>
                          <a:latin typeface="Calibri" panose="020F0502020204030204" pitchFamily="34" charset="0"/>
                        </a:rPr>
                        <a:t>North Carolina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two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2783069514"/>
                  </a:ext>
                </a:extLst>
              </a:tr>
              <a:tr h="255794">
                <a:tc>
                  <a:txBody>
                    <a:bodyPr/>
                    <a:lstStyle/>
                    <a:p>
                      <a:pPr algn="l" fontAlgn="b"/>
                      <a:r>
                        <a:rPr lang="en-US" sz="800" b="0" i="0" u="none" strike="noStrike">
                          <a:solidFill>
                            <a:srgbClr val="000000"/>
                          </a:solidFill>
                          <a:effectLst/>
                          <a:latin typeface="Calibri" panose="020F0502020204030204" pitchFamily="34" charset="0"/>
                        </a:rPr>
                        <a:t>North Dakota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2453049779"/>
                  </a:ext>
                </a:extLst>
              </a:tr>
              <a:tr h="255794">
                <a:tc>
                  <a:txBody>
                    <a:bodyPr/>
                    <a:lstStyle/>
                    <a:p>
                      <a:pPr algn="l" fontAlgn="b"/>
                      <a:r>
                        <a:rPr lang="en-US" sz="800" b="0" i="0" u="none" strike="noStrike">
                          <a:solidFill>
                            <a:srgbClr val="000000"/>
                          </a:solidFill>
                          <a:effectLst/>
                          <a:latin typeface="Calibri" panose="020F0502020204030204" pitchFamily="34" charset="0"/>
                        </a:rPr>
                        <a:t>Northern Marianas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two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1957402395"/>
                  </a:ext>
                </a:extLst>
              </a:tr>
              <a:tr h="142146">
                <a:tc>
                  <a:txBody>
                    <a:bodyPr/>
                    <a:lstStyle/>
                    <a:p>
                      <a:pPr algn="l" fontAlgn="b"/>
                      <a:r>
                        <a:rPr lang="en-US" sz="800" b="0" i="0" u="none" strike="noStrike">
                          <a:solidFill>
                            <a:srgbClr val="000000"/>
                          </a:solidFill>
                          <a:effectLst/>
                          <a:latin typeface="Calibri" panose="020F0502020204030204" pitchFamily="34" charset="0"/>
                        </a:rPr>
                        <a:t>Ohio</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2254571793"/>
                  </a:ext>
                </a:extLst>
              </a:tr>
              <a:tr h="255794">
                <a:tc>
                  <a:txBody>
                    <a:bodyPr/>
                    <a:lstStyle/>
                    <a:p>
                      <a:pPr algn="l" fontAlgn="b"/>
                      <a:r>
                        <a:rPr lang="en-US" sz="800" b="0" i="0" u="none" strike="noStrike">
                          <a:solidFill>
                            <a:srgbClr val="000000"/>
                          </a:solidFill>
                          <a:effectLst/>
                          <a:latin typeface="Calibri" panose="020F0502020204030204" pitchFamily="34" charset="0"/>
                        </a:rPr>
                        <a:t>Oklahoma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Law - designated areas - or separate ventilation Law</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None</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Designated Areas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Separate Ventilated Areas</a:t>
                      </a:r>
                    </a:p>
                  </a:txBody>
                  <a:tcPr marL="7620" marR="7620" marT="7620" marB="0" anchor="b"/>
                </a:tc>
                <a:extLst>
                  <a:ext uri="{0D108BD9-81ED-4DB2-BD59-A6C34878D82A}">
                    <a16:rowId xmlns:a16="http://schemas.microsoft.com/office/drawing/2014/main" val="891699944"/>
                  </a:ext>
                </a:extLst>
              </a:tr>
              <a:tr h="142146">
                <a:tc>
                  <a:txBody>
                    <a:bodyPr/>
                    <a:lstStyle/>
                    <a:p>
                      <a:pPr algn="l" fontAlgn="b"/>
                      <a:r>
                        <a:rPr lang="en-US" sz="800" b="0" i="0" u="none" strike="noStrike">
                          <a:solidFill>
                            <a:srgbClr val="000000"/>
                          </a:solidFill>
                          <a:effectLst/>
                          <a:latin typeface="Calibri" panose="020F0502020204030204" pitchFamily="34" charset="0"/>
                        </a:rPr>
                        <a:t>Oregon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1556358943"/>
                  </a:ext>
                </a:extLst>
              </a:tr>
              <a:tr h="255794">
                <a:tc>
                  <a:txBody>
                    <a:bodyPr/>
                    <a:lstStyle/>
                    <a:p>
                      <a:pPr algn="l" fontAlgn="b"/>
                      <a:r>
                        <a:rPr lang="en-US" sz="800" b="0" i="0" u="none" strike="noStrike">
                          <a:solidFill>
                            <a:srgbClr val="000000"/>
                          </a:solidFill>
                          <a:effectLst/>
                          <a:latin typeface="Calibri" panose="020F0502020204030204" pitchFamily="34" charset="0"/>
                        </a:rPr>
                        <a:t>Palau</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one location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Designated Smoking Area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Designated Smoking Area</a:t>
                      </a:r>
                    </a:p>
                  </a:txBody>
                  <a:tcPr marL="7620" marR="7620" marT="7620" marB="0" anchor="b"/>
                </a:tc>
                <a:extLst>
                  <a:ext uri="{0D108BD9-81ED-4DB2-BD59-A6C34878D82A}">
                    <a16:rowId xmlns:a16="http://schemas.microsoft.com/office/drawing/2014/main" val="42474383"/>
                  </a:ext>
                </a:extLst>
              </a:tr>
              <a:tr h="255794">
                <a:tc>
                  <a:txBody>
                    <a:bodyPr/>
                    <a:lstStyle/>
                    <a:p>
                      <a:pPr algn="l" fontAlgn="b"/>
                      <a:r>
                        <a:rPr lang="en-US" sz="800" b="0" i="0" u="none" strike="noStrike">
                          <a:solidFill>
                            <a:srgbClr val="000000"/>
                          </a:solidFill>
                          <a:effectLst/>
                          <a:latin typeface="Calibri" panose="020F0502020204030204" pitchFamily="34" charset="0"/>
                        </a:rPr>
                        <a:t>Pennsylvania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one location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None</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Separate Ventilated Areas</a:t>
                      </a:r>
                    </a:p>
                  </a:txBody>
                  <a:tcPr marL="7620" marR="7620" marT="7620" marB="0" anchor="b"/>
                </a:tc>
                <a:extLst>
                  <a:ext uri="{0D108BD9-81ED-4DB2-BD59-A6C34878D82A}">
                    <a16:rowId xmlns:a16="http://schemas.microsoft.com/office/drawing/2014/main" val="2223240774"/>
                  </a:ext>
                </a:extLst>
              </a:tr>
              <a:tr h="142146">
                <a:tc>
                  <a:txBody>
                    <a:bodyPr/>
                    <a:lstStyle/>
                    <a:p>
                      <a:pPr algn="l" fontAlgn="b"/>
                      <a:r>
                        <a:rPr lang="en-US" sz="800" b="0" i="0" u="none" strike="noStrike">
                          <a:solidFill>
                            <a:srgbClr val="000000"/>
                          </a:solidFill>
                          <a:effectLst/>
                          <a:latin typeface="Calibri" panose="020F0502020204030204" pitchFamily="34" charset="0"/>
                        </a:rPr>
                        <a:t>Puerto Rico</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2355644254"/>
                  </a:ext>
                </a:extLst>
              </a:tr>
              <a:tr h="142146">
                <a:tc>
                  <a:txBody>
                    <a:bodyPr/>
                    <a:lstStyle/>
                    <a:p>
                      <a:pPr algn="l" fontAlgn="b"/>
                      <a:r>
                        <a:rPr lang="en-US" sz="800" b="0" i="0" u="none" strike="noStrike">
                          <a:solidFill>
                            <a:srgbClr val="000000"/>
                          </a:solidFill>
                          <a:effectLst/>
                          <a:latin typeface="Calibri" panose="020F0502020204030204" pitchFamily="34" charset="0"/>
                        </a:rPr>
                        <a:t>Rhode Island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2979316856"/>
                  </a:ext>
                </a:extLst>
              </a:tr>
              <a:tr h="255794">
                <a:tc>
                  <a:txBody>
                    <a:bodyPr/>
                    <a:lstStyle/>
                    <a:p>
                      <a:pPr algn="l" fontAlgn="b"/>
                      <a:r>
                        <a:rPr lang="en-US" sz="800" b="0" i="0" u="none" strike="noStrike">
                          <a:solidFill>
                            <a:srgbClr val="000000"/>
                          </a:solidFill>
                          <a:effectLst/>
                          <a:latin typeface="Calibri" panose="020F0502020204030204" pitchFamily="34" charset="0"/>
                        </a:rPr>
                        <a:t>South Carolina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Law - designated areas - or separate ventilation Law</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extLst>
                  <a:ext uri="{0D108BD9-81ED-4DB2-BD59-A6C34878D82A}">
                    <a16:rowId xmlns:a16="http://schemas.microsoft.com/office/drawing/2014/main" val="2635184128"/>
                  </a:ext>
                </a:extLst>
              </a:tr>
              <a:tr h="142146">
                <a:tc>
                  <a:txBody>
                    <a:bodyPr/>
                    <a:lstStyle/>
                    <a:p>
                      <a:pPr algn="l" fontAlgn="b"/>
                      <a:r>
                        <a:rPr lang="en-US" sz="800" b="0" i="0" u="none" strike="noStrike">
                          <a:solidFill>
                            <a:srgbClr val="000000"/>
                          </a:solidFill>
                          <a:effectLst/>
                          <a:latin typeface="Calibri" panose="020F0502020204030204" pitchFamily="34" charset="0"/>
                        </a:rPr>
                        <a:t>South Dakota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4082694681"/>
                  </a:ext>
                </a:extLst>
              </a:tr>
              <a:tr h="255794">
                <a:tc>
                  <a:txBody>
                    <a:bodyPr/>
                    <a:lstStyle/>
                    <a:p>
                      <a:pPr algn="l" fontAlgn="b"/>
                      <a:r>
                        <a:rPr lang="en-US" sz="800" b="0" i="0" u="none" strike="noStrike">
                          <a:solidFill>
                            <a:srgbClr val="000000"/>
                          </a:solidFill>
                          <a:effectLst/>
                          <a:latin typeface="Calibri" panose="020F0502020204030204" pitchFamily="34" charset="0"/>
                        </a:rPr>
                        <a:t>Tennessee</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one location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None</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Designated Areas</a:t>
                      </a:r>
                    </a:p>
                  </a:txBody>
                  <a:tcPr marL="7620" marR="7620" marT="7620" marB="0" anchor="b"/>
                </a:tc>
                <a:extLst>
                  <a:ext uri="{0D108BD9-81ED-4DB2-BD59-A6C34878D82A}">
                    <a16:rowId xmlns:a16="http://schemas.microsoft.com/office/drawing/2014/main" val="3351267241"/>
                  </a:ext>
                </a:extLst>
              </a:tr>
              <a:tr h="255794">
                <a:tc>
                  <a:txBody>
                    <a:bodyPr/>
                    <a:lstStyle/>
                    <a:p>
                      <a:pPr algn="l" fontAlgn="b"/>
                      <a:r>
                        <a:rPr lang="en-US" sz="800" b="0" i="0" u="none" strike="noStrike">
                          <a:solidFill>
                            <a:srgbClr val="000000"/>
                          </a:solidFill>
                          <a:effectLst/>
                          <a:latin typeface="Calibri" panose="020F0502020204030204" pitchFamily="34" charset="0"/>
                        </a:rPr>
                        <a:t>Texas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Law - designated areas - or separate ventilation Law</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extLst>
                  <a:ext uri="{0D108BD9-81ED-4DB2-BD59-A6C34878D82A}">
                    <a16:rowId xmlns:a16="http://schemas.microsoft.com/office/drawing/2014/main" val="1047303302"/>
                  </a:ext>
                </a:extLst>
              </a:tr>
              <a:tr h="142146">
                <a:tc>
                  <a:txBody>
                    <a:bodyPr/>
                    <a:lstStyle/>
                    <a:p>
                      <a:pPr algn="l" fontAlgn="b"/>
                      <a:r>
                        <a:rPr lang="en-US" sz="800" b="0" i="0" u="none" strike="noStrike">
                          <a:solidFill>
                            <a:srgbClr val="000000"/>
                          </a:solidFill>
                          <a:effectLst/>
                          <a:latin typeface="Calibri" panose="020F0502020204030204" pitchFamily="34" charset="0"/>
                        </a:rPr>
                        <a:t>Utah</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760956747"/>
                  </a:ext>
                </a:extLst>
              </a:tr>
              <a:tr h="142146">
                <a:tc>
                  <a:txBody>
                    <a:bodyPr/>
                    <a:lstStyle/>
                    <a:p>
                      <a:pPr algn="l" fontAlgn="b"/>
                      <a:r>
                        <a:rPr lang="en-US" sz="800" b="0" i="0" u="none" strike="noStrike">
                          <a:solidFill>
                            <a:srgbClr val="000000"/>
                          </a:solidFill>
                          <a:effectLst/>
                          <a:latin typeface="Calibri" panose="020F0502020204030204" pitchFamily="34" charset="0"/>
                        </a:rPr>
                        <a:t>Vermont</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505650408"/>
                  </a:ext>
                </a:extLst>
              </a:tr>
              <a:tr h="175059">
                <a:tc>
                  <a:txBody>
                    <a:bodyPr/>
                    <a:lstStyle/>
                    <a:p>
                      <a:pPr algn="l" fontAlgn="b"/>
                      <a:r>
                        <a:rPr lang="en-US" sz="800" b="0" i="0" u="none" strike="noStrike">
                          <a:solidFill>
                            <a:srgbClr val="000000"/>
                          </a:solidFill>
                          <a:effectLst/>
                          <a:latin typeface="Calibri" panose="020F0502020204030204" pitchFamily="34" charset="0"/>
                        </a:rPr>
                        <a:t>Virgin Islands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1433811306"/>
                  </a:ext>
                </a:extLst>
              </a:tr>
              <a:tr h="380730">
                <a:tc>
                  <a:txBody>
                    <a:bodyPr/>
                    <a:lstStyle/>
                    <a:p>
                      <a:pPr algn="l" fontAlgn="b"/>
                      <a:r>
                        <a:rPr lang="en-US" sz="800" b="0" i="0" u="none" strike="noStrike">
                          <a:solidFill>
                            <a:srgbClr val="000000"/>
                          </a:solidFill>
                          <a:effectLst/>
                          <a:latin typeface="Calibri" panose="020F0502020204030204" pitchFamily="34" charset="0"/>
                        </a:rPr>
                        <a:t>Virginia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Law - designated areas - or separate ventilation Law</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Separate Ventilated Areas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Separate Ventilated Areas</a:t>
                      </a:r>
                    </a:p>
                  </a:txBody>
                  <a:tcPr marL="7620" marR="7620" marT="7620" marB="0" anchor="b"/>
                </a:tc>
                <a:extLst>
                  <a:ext uri="{0D108BD9-81ED-4DB2-BD59-A6C34878D82A}">
                    <a16:rowId xmlns:a16="http://schemas.microsoft.com/office/drawing/2014/main" val="1904105939"/>
                  </a:ext>
                </a:extLst>
              </a:tr>
              <a:tr h="142146">
                <a:tc>
                  <a:txBody>
                    <a:bodyPr/>
                    <a:lstStyle/>
                    <a:p>
                      <a:pPr algn="l" fontAlgn="b"/>
                      <a:r>
                        <a:rPr lang="en-US" sz="800" b="0" i="0" u="none" strike="noStrike">
                          <a:solidFill>
                            <a:srgbClr val="000000"/>
                          </a:solidFill>
                          <a:effectLst/>
                          <a:latin typeface="Calibri" panose="020F0502020204030204" pitchFamily="34" charset="0"/>
                        </a:rPr>
                        <a:t>Washington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2705957123"/>
                  </a:ext>
                </a:extLst>
              </a:tr>
              <a:tr h="255794">
                <a:tc>
                  <a:txBody>
                    <a:bodyPr/>
                    <a:lstStyle/>
                    <a:p>
                      <a:pPr algn="l" fontAlgn="b"/>
                      <a:r>
                        <a:rPr lang="en-US" sz="800" b="0" i="0" u="none" strike="noStrike">
                          <a:solidFill>
                            <a:srgbClr val="000000"/>
                          </a:solidFill>
                          <a:effectLst/>
                          <a:latin typeface="Calibri" panose="020F0502020204030204" pitchFamily="34" charset="0"/>
                        </a:rPr>
                        <a:t>West Virginia</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Law - designated areas - or separate ventilation Law</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extLst>
                  <a:ext uri="{0D108BD9-81ED-4DB2-BD59-A6C34878D82A}">
                    <a16:rowId xmlns:a16="http://schemas.microsoft.com/office/drawing/2014/main" val="414641232"/>
                  </a:ext>
                </a:extLst>
              </a:tr>
              <a:tr h="142146">
                <a:tc>
                  <a:txBody>
                    <a:bodyPr/>
                    <a:lstStyle/>
                    <a:p>
                      <a:pPr algn="l" fontAlgn="b"/>
                      <a:r>
                        <a:rPr lang="en-US" sz="800" b="0" i="0" u="none" strike="noStrike">
                          <a:solidFill>
                            <a:srgbClr val="000000"/>
                          </a:solidFill>
                          <a:effectLst/>
                          <a:latin typeface="Calibri" panose="020F0502020204030204" pitchFamily="34" charset="0"/>
                        </a:rPr>
                        <a:t>Wisconsin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100% smokefree in three locations</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Banned</a:t>
                      </a:r>
                    </a:p>
                  </a:txBody>
                  <a:tcPr marL="7620" marR="7620" marT="7620" marB="0" anchor="b"/>
                </a:tc>
                <a:extLst>
                  <a:ext uri="{0D108BD9-81ED-4DB2-BD59-A6C34878D82A}">
                    <a16:rowId xmlns:a16="http://schemas.microsoft.com/office/drawing/2014/main" val="568654646"/>
                  </a:ext>
                </a:extLst>
              </a:tr>
              <a:tr h="255794">
                <a:tc>
                  <a:txBody>
                    <a:bodyPr/>
                    <a:lstStyle/>
                    <a:p>
                      <a:pPr algn="l" fontAlgn="b"/>
                      <a:r>
                        <a:rPr lang="en-US" sz="800" b="0" i="0" u="none" strike="noStrike">
                          <a:solidFill>
                            <a:srgbClr val="000000"/>
                          </a:solidFill>
                          <a:effectLst/>
                          <a:latin typeface="Calibri" panose="020F0502020204030204" pitchFamily="34" charset="0"/>
                        </a:rPr>
                        <a:t>Wyoming</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Law - designated areas - or separate ventilation Law</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a:solidFill>
                            <a:srgbClr val="000000"/>
                          </a:solidFill>
                          <a:effectLst/>
                          <a:latin typeface="Calibri" panose="020F0502020204030204" pitchFamily="34" charset="0"/>
                        </a:rPr>
                        <a:t>No Provision</a:t>
                      </a:r>
                    </a:p>
                  </a:txBody>
                  <a:tcPr marL="7620" marR="7620" marT="7620" marB="0" anchor="b"/>
                </a:tc>
                <a:tc>
                  <a:txBody>
                    <a:bodyPr/>
                    <a:lstStyle/>
                    <a:p>
                      <a:pPr algn="l" fontAlgn="b"/>
                      <a:r>
                        <a:rPr lang="en-US" sz="800" b="0" i="0" u="none" strike="noStrike" dirty="0">
                          <a:solidFill>
                            <a:srgbClr val="000000"/>
                          </a:solidFill>
                          <a:effectLst/>
                          <a:latin typeface="Calibri" panose="020F0502020204030204" pitchFamily="34" charset="0"/>
                        </a:rPr>
                        <a:t>No Provision</a:t>
                      </a:r>
                    </a:p>
                  </a:txBody>
                  <a:tcPr marL="7620" marR="7620" marT="7620" marB="0" anchor="b"/>
                </a:tc>
                <a:extLst>
                  <a:ext uri="{0D108BD9-81ED-4DB2-BD59-A6C34878D82A}">
                    <a16:rowId xmlns:a16="http://schemas.microsoft.com/office/drawing/2014/main" val="703693214"/>
                  </a:ext>
                </a:extLst>
              </a:tr>
            </a:tbl>
          </a:graphicData>
        </a:graphic>
      </p:graphicFrame>
    </p:spTree>
    <p:extLst>
      <p:ext uri="{BB962C8B-B14F-4D97-AF65-F5344CB8AC3E}">
        <p14:creationId xmlns:p14="http://schemas.microsoft.com/office/powerpoint/2010/main" val="362010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Current Cigarette Use Among Adults </a:t>
            </a:r>
          </a:p>
        </p:txBody>
      </p:sp>
      <p:sp>
        <p:nvSpPr>
          <p:cNvPr id="5" name="Slide Number Placeholder 4"/>
          <p:cNvSpPr>
            <a:spLocks noGrp="1"/>
          </p:cNvSpPr>
          <p:nvPr>
            <p:ph type="sldNum" sz="quarter" idx="12"/>
          </p:nvPr>
        </p:nvSpPr>
        <p:spPr/>
        <p:txBody>
          <a:bodyPr/>
          <a:lstStyle/>
          <a:p>
            <a:fld id="{B8A82412-32CE-44C9-A48F-09182CDFB011}" type="slidenum">
              <a:rPr lang="en-US" smtClean="0"/>
              <a:t>2</a:t>
            </a:fld>
            <a:endParaRPr lang="en-US"/>
          </a:p>
        </p:txBody>
      </p:sp>
      <p:sp>
        <p:nvSpPr>
          <p:cNvPr id="8" name="Rectangle 7"/>
          <p:cNvSpPr/>
          <p:nvPr/>
        </p:nvSpPr>
        <p:spPr>
          <a:xfrm>
            <a:off x="110439" y="6459786"/>
            <a:ext cx="8420100" cy="400110"/>
          </a:xfrm>
          <a:prstGeom prst="rect">
            <a:avLst/>
          </a:prstGeom>
        </p:spPr>
        <p:txBody>
          <a:bodyPr wrap="square">
            <a:spAutoFit/>
          </a:bodyPr>
          <a:lstStyle/>
          <a:p>
            <a:r>
              <a:rPr lang="en-US" sz="1000" dirty="0">
                <a:solidFill>
                  <a:schemeClr val="bg1"/>
                </a:solidFill>
              </a:rPr>
              <a:t>Centers for Disease Control and Prevention (CDC). State Tobacco Activities Tracking and Evaluation (STATE) System.  Updated 10/2021</a:t>
            </a:r>
          </a:p>
          <a:p>
            <a:endParaRPr lang="en-US" sz="1000" dirty="0">
              <a:solidFill>
                <a:schemeClr val="bg1"/>
              </a:solidFill>
            </a:endParaRPr>
          </a:p>
        </p:txBody>
      </p:sp>
      <p:pic>
        <p:nvPicPr>
          <p:cNvPr id="9" name="Picture 8">
            <a:extLst>
              <a:ext uri="{FF2B5EF4-FFF2-40B4-BE49-F238E27FC236}">
                <a16:creationId xmlns:a16="http://schemas.microsoft.com/office/drawing/2014/main" id="{3003A728-AAE3-4810-B138-AE45DAFBA77F}"/>
              </a:ext>
            </a:extLst>
          </p:cNvPr>
          <p:cNvPicPr>
            <a:picLocks noChangeAspect="1"/>
          </p:cNvPicPr>
          <p:nvPr/>
        </p:nvPicPr>
        <p:blipFill>
          <a:blip r:embed="rId3"/>
          <a:stretch>
            <a:fillRect/>
          </a:stretch>
        </p:blipFill>
        <p:spPr>
          <a:xfrm>
            <a:off x="2018513" y="1908110"/>
            <a:ext cx="5106973" cy="4283416"/>
          </a:xfrm>
          <a:prstGeom prst="rect">
            <a:avLst/>
          </a:prstGeom>
        </p:spPr>
      </p:pic>
    </p:spTree>
    <p:extLst>
      <p:ext uri="{BB962C8B-B14F-4D97-AF65-F5344CB8AC3E}">
        <p14:creationId xmlns:p14="http://schemas.microsoft.com/office/powerpoint/2010/main" val="4173988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the States</a:t>
            </a:r>
          </a:p>
        </p:txBody>
      </p:sp>
      <p:sp>
        <p:nvSpPr>
          <p:cNvPr id="3" name="Content Placeholder 2"/>
          <p:cNvSpPr>
            <a:spLocks noGrp="1"/>
          </p:cNvSpPr>
          <p:nvPr>
            <p:ph idx="1"/>
          </p:nvPr>
        </p:nvSpPr>
        <p:spPr>
          <a:xfrm>
            <a:off x="1017917" y="4473654"/>
            <a:ext cx="7348843" cy="1237033"/>
          </a:xfrm>
        </p:spPr>
        <p:txBody>
          <a:bodyPr>
            <a:normAutofit/>
          </a:bodyPr>
          <a:lstStyle/>
          <a:p>
            <a:pPr marL="201168" lvl="1" indent="0">
              <a:buNone/>
            </a:pPr>
            <a:r>
              <a:rPr lang="en-US" sz="2000" b="1" dirty="0">
                <a:solidFill>
                  <a:schemeClr val="accent3">
                    <a:lumMod val="75000"/>
                  </a:schemeClr>
                </a:solidFill>
              </a:rPr>
              <a:t>12</a:t>
            </a:r>
            <a:r>
              <a:rPr lang="en-US" sz="2000" dirty="0"/>
              <a:t> </a:t>
            </a:r>
            <a:r>
              <a:rPr lang="en-US" sz="2000" b="1" dirty="0">
                <a:solidFill>
                  <a:schemeClr val="accent3">
                    <a:lumMod val="75000"/>
                  </a:schemeClr>
                </a:solidFill>
              </a:rPr>
              <a:t>states </a:t>
            </a:r>
            <a:r>
              <a:rPr lang="en-US" sz="2000" dirty="0"/>
              <a:t>still do not prohibit smoking in any of the recommended indoor areas of worksites, restaurants, or bars. </a:t>
            </a:r>
          </a:p>
          <a:p>
            <a:pPr lvl="2"/>
            <a:r>
              <a:rPr lang="en-US" sz="1600" dirty="0"/>
              <a:t>Up to 17% average reduction in heart attack hospitalizations in places that enact comprehensive smoke-free laws.</a:t>
            </a:r>
            <a:r>
              <a:rPr lang="en-US" sz="1600" baseline="30000" dirty="0"/>
              <a:t>2</a:t>
            </a:r>
          </a:p>
          <a:p>
            <a:endParaRPr lang="en-US" dirty="0"/>
          </a:p>
        </p:txBody>
      </p:sp>
      <p:pic>
        <p:nvPicPr>
          <p:cNvPr id="13" name="Picture 12"/>
          <p:cNvPicPr>
            <a:picLocks noChangeAspect="1"/>
          </p:cNvPicPr>
          <p:nvPr/>
        </p:nvPicPr>
        <p:blipFill>
          <a:blip r:embed="rId3"/>
          <a:stretch>
            <a:fillRect/>
          </a:stretch>
        </p:blipFill>
        <p:spPr>
          <a:xfrm>
            <a:off x="1155845" y="2015389"/>
            <a:ext cx="1457325" cy="1162050"/>
          </a:xfrm>
          <a:prstGeom prst="rect">
            <a:avLst/>
          </a:prstGeom>
        </p:spPr>
      </p:pic>
      <p:sp>
        <p:nvSpPr>
          <p:cNvPr id="5" name="Slide Number Placeholder 4"/>
          <p:cNvSpPr>
            <a:spLocks noGrp="1"/>
          </p:cNvSpPr>
          <p:nvPr>
            <p:ph type="sldNum" sz="quarter" idx="12"/>
          </p:nvPr>
        </p:nvSpPr>
        <p:spPr/>
        <p:txBody>
          <a:bodyPr/>
          <a:lstStyle/>
          <a:p>
            <a:fld id="{B8A82412-32CE-44C9-A48F-09182CDFB011}" type="slidenum">
              <a:rPr lang="en-US" smtClean="0"/>
              <a:t>20</a:t>
            </a:fld>
            <a:endParaRPr lang="en-US" dirty="0"/>
          </a:p>
        </p:txBody>
      </p:sp>
      <p:pic>
        <p:nvPicPr>
          <p:cNvPr id="6" name="Picture 5"/>
          <p:cNvPicPr>
            <a:picLocks noChangeAspect="1"/>
          </p:cNvPicPr>
          <p:nvPr/>
        </p:nvPicPr>
        <p:blipFill>
          <a:blip r:embed="rId4"/>
          <a:stretch>
            <a:fillRect/>
          </a:stretch>
        </p:blipFill>
        <p:spPr>
          <a:xfrm>
            <a:off x="1200361" y="3158942"/>
            <a:ext cx="1266825" cy="990600"/>
          </a:xfrm>
          <a:prstGeom prst="rect">
            <a:avLst/>
          </a:prstGeom>
        </p:spPr>
      </p:pic>
      <p:sp>
        <p:nvSpPr>
          <p:cNvPr id="8" name="Donut 7"/>
          <p:cNvSpPr/>
          <p:nvPr/>
        </p:nvSpPr>
        <p:spPr>
          <a:xfrm>
            <a:off x="2164668" y="2393828"/>
            <a:ext cx="1423359" cy="1423358"/>
          </a:xfrm>
          <a:prstGeom prst="donut">
            <a:avLst>
              <a:gd name="adj" fmla="val 6475"/>
            </a:avLst>
          </a:prstGeom>
          <a:solidFill>
            <a:schemeClr val="tx1">
              <a:lumMod val="65000"/>
              <a:lumOff val="35000"/>
            </a:schemeClr>
          </a:solidFill>
          <a:ln>
            <a:solidFill>
              <a:schemeClr val="tx1">
                <a:lumMod val="65000"/>
                <a:lumOff val="3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10" name="Oval 9"/>
          <p:cNvSpPr/>
          <p:nvPr/>
        </p:nvSpPr>
        <p:spPr>
          <a:xfrm>
            <a:off x="2261931" y="2471745"/>
            <a:ext cx="1246517" cy="1273705"/>
          </a:xfrm>
          <a:prstGeom prst="ellipse">
            <a:avLst/>
          </a:prstGeom>
          <a:solidFill>
            <a:schemeClr val="bg1">
              <a:lumMod val="85000"/>
              <a:alpha val="38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376985" y="2575078"/>
            <a:ext cx="998724" cy="1015663"/>
          </a:xfrm>
          <a:prstGeom prst="rect">
            <a:avLst/>
          </a:prstGeom>
          <a:noFill/>
        </p:spPr>
        <p:txBody>
          <a:bodyPr wrap="square" rtlCol="0">
            <a:spAutoFit/>
          </a:bodyPr>
          <a:lstStyle/>
          <a:p>
            <a:r>
              <a:rPr lang="en-US" sz="6000" b="1" dirty="0">
                <a:solidFill>
                  <a:schemeClr val="accent3">
                    <a:lumMod val="75000"/>
                  </a:schemeClr>
                </a:solidFill>
              </a:rPr>
              <a:t>33</a:t>
            </a:r>
          </a:p>
        </p:txBody>
      </p:sp>
      <p:sp>
        <p:nvSpPr>
          <p:cNvPr id="11" name="Content Placeholder 2"/>
          <p:cNvSpPr txBox="1">
            <a:spLocks/>
          </p:cNvSpPr>
          <p:nvPr/>
        </p:nvSpPr>
        <p:spPr>
          <a:xfrm>
            <a:off x="4160973" y="2376381"/>
            <a:ext cx="3933822" cy="161685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Currently, </a:t>
            </a:r>
            <a:r>
              <a:rPr lang="en-US" b="1" dirty="0">
                <a:solidFill>
                  <a:schemeClr val="accent3">
                    <a:lumMod val="75000"/>
                  </a:schemeClr>
                </a:solidFill>
              </a:rPr>
              <a:t>28 states, 4 Territories, and DC </a:t>
            </a:r>
            <a:r>
              <a:rPr lang="en-US" dirty="0"/>
              <a:t>have implemented comprehensive smokefree laws prohibiting smoking in all indoor areas of worksites, restaurants, and bars.</a:t>
            </a:r>
            <a:r>
              <a:rPr lang="en-US" baseline="30000" dirty="0"/>
              <a:t>1</a:t>
            </a:r>
          </a:p>
          <a:p>
            <a:endParaRPr lang="en-US" dirty="0"/>
          </a:p>
        </p:txBody>
      </p:sp>
      <p:sp>
        <p:nvSpPr>
          <p:cNvPr id="12" name="Rectangle 11"/>
          <p:cNvSpPr/>
          <p:nvPr/>
        </p:nvSpPr>
        <p:spPr>
          <a:xfrm>
            <a:off x="335554" y="5734717"/>
            <a:ext cx="6794292" cy="600164"/>
          </a:xfrm>
          <a:prstGeom prst="rect">
            <a:avLst/>
          </a:prstGeom>
        </p:spPr>
        <p:txBody>
          <a:bodyPr wrap="square">
            <a:spAutoFit/>
          </a:bodyPr>
          <a:lstStyle/>
          <a:p>
            <a:r>
              <a:rPr lang="en-US" sz="1100" baseline="30000" dirty="0"/>
              <a:t>1</a:t>
            </a:r>
            <a:r>
              <a:rPr lang="en-US" sz="1100" dirty="0"/>
              <a:t>Centers for Disease Control and Prevention (CDC). State Tobacco Activities Tracking and Evaluation (STATE) System. </a:t>
            </a:r>
          </a:p>
          <a:p>
            <a:r>
              <a:rPr lang="en-US" sz="1100" baseline="30000" dirty="0"/>
              <a:t>2</a:t>
            </a:r>
            <a:r>
              <a:rPr lang="en-US" sz="1100" dirty="0"/>
              <a:t>Pell JP, Haw S, </a:t>
            </a:r>
            <a:r>
              <a:rPr lang="en-US" sz="1100" dirty="0" err="1"/>
              <a:t>Cobbe</a:t>
            </a:r>
            <a:r>
              <a:rPr lang="en-US" sz="1100" dirty="0"/>
              <a:t> S, Newby DE, Pell ACH, </a:t>
            </a:r>
            <a:r>
              <a:rPr lang="en-US" sz="1100" dirty="0" err="1"/>
              <a:t>Fischbacher</a:t>
            </a:r>
            <a:r>
              <a:rPr lang="en-US" sz="1100" dirty="0"/>
              <a:t> C, et al. Smoke-Free Legislation and Hospitalizations for Acute Coronary Syndrome. New England Journal of Medicine 2008;359:482–91</a:t>
            </a:r>
          </a:p>
        </p:txBody>
      </p:sp>
      <p:sp>
        <p:nvSpPr>
          <p:cNvPr id="7" name="Rectangle 6"/>
          <p:cNvSpPr/>
          <p:nvPr/>
        </p:nvSpPr>
        <p:spPr>
          <a:xfrm>
            <a:off x="6716607" y="6452525"/>
            <a:ext cx="1212191" cy="253916"/>
          </a:xfrm>
          <a:prstGeom prst="rect">
            <a:avLst/>
          </a:prstGeom>
        </p:spPr>
        <p:txBody>
          <a:bodyPr wrap="none">
            <a:spAutoFit/>
          </a:bodyPr>
          <a:lstStyle/>
          <a:p>
            <a:r>
              <a:rPr lang="en-US" sz="1050" dirty="0">
                <a:solidFill>
                  <a:schemeClr val="bg1"/>
                </a:solidFill>
              </a:rPr>
              <a:t>Updated 03/2023</a:t>
            </a:r>
          </a:p>
        </p:txBody>
      </p:sp>
    </p:spTree>
    <p:extLst>
      <p:ext uri="{BB962C8B-B14F-4D97-AF65-F5344CB8AC3E}">
        <p14:creationId xmlns:p14="http://schemas.microsoft.com/office/powerpoint/2010/main" val="2008004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37" y="195018"/>
            <a:ext cx="8203947" cy="1450757"/>
          </a:xfrm>
        </p:spPr>
        <p:txBody>
          <a:bodyPr>
            <a:normAutofit/>
          </a:bodyPr>
          <a:lstStyle/>
          <a:p>
            <a:r>
              <a:rPr lang="en-US" sz="1800" dirty="0"/>
              <a:t>Based on </a:t>
            </a:r>
            <a:r>
              <a:rPr lang="en-US" sz="1800" dirty="0" err="1"/>
              <a:t>OSHData</a:t>
            </a:r>
            <a:r>
              <a:rPr lang="en-US" sz="1800" dirty="0"/>
              <a:t> datasets: </a:t>
            </a:r>
            <a:r>
              <a:rPr lang="en-US" sz="1800" dirty="0">
                <a:hlinkClick r:id="rId2"/>
              </a:rPr>
              <a:t>CDC STATE System Tobacco Legislation </a:t>
            </a:r>
            <a:r>
              <a:rPr lang="en-US" sz="1800" dirty="0">
                <a:hlinkClick r:id="rId3"/>
              </a:rPr>
              <a:t>–</a:t>
            </a:r>
            <a:r>
              <a:rPr lang="en-US" sz="1800" dirty="0">
                <a:hlinkClick r:id="rId2"/>
              </a:rPr>
              <a:t> Smokefree Indoor Air</a:t>
            </a:r>
            <a:endParaRPr lang="en-US" sz="1800" dirty="0"/>
          </a:p>
        </p:txBody>
      </p:sp>
      <p:sp>
        <p:nvSpPr>
          <p:cNvPr id="5" name="Slide Number Placeholder 4"/>
          <p:cNvSpPr>
            <a:spLocks noGrp="1"/>
          </p:cNvSpPr>
          <p:nvPr>
            <p:ph type="sldNum" sz="quarter" idx="12"/>
          </p:nvPr>
        </p:nvSpPr>
        <p:spPr/>
        <p:txBody>
          <a:bodyPr/>
          <a:lstStyle/>
          <a:p>
            <a:fld id="{B8A82412-32CE-44C9-A48F-09182CDFB011}" type="slidenum">
              <a:rPr lang="en-US" smtClean="0"/>
              <a:t>21</a:t>
            </a:fld>
            <a:endParaRPr lang="en-US"/>
          </a:p>
        </p:txBody>
      </p:sp>
      <p:sp>
        <p:nvSpPr>
          <p:cNvPr id="11" name="Rectangle 10"/>
          <p:cNvSpPr/>
          <p:nvPr/>
        </p:nvSpPr>
        <p:spPr>
          <a:xfrm>
            <a:off x="617837" y="1758986"/>
            <a:ext cx="7965990" cy="769441"/>
          </a:xfrm>
          <a:prstGeom prst="rect">
            <a:avLst/>
          </a:prstGeom>
        </p:spPr>
        <p:txBody>
          <a:bodyPr wrap="square">
            <a:spAutoFit/>
          </a:bodyPr>
          <a:lstStyle/>
          <a:p>
            <a:r>
              <a:rPr lang="en-US" sz="1100" dirty="0"/>
              <a:t>1995-2022. Centers for Disease Control and Prevention (CDC). State Tobacco Activities Tracking and Evaluation (STATE) System. Legislation – Smokefree Indoor Air. The STATE System houses current and historical state-level legislative data on tobacco use prevention and control policies. Data are reported on a quarterly basis. Data include information related to state legislation on comprehensive smokefree indoor air in private worksites, restaurants, and bars.</a:t>
            </a:r>
          </a:p>
        </p:txBody>
      </p:sp>
      <p:sp>
        <p:nvSpPr>
          <p:cNvPr id="12" name="Rectangle 11"/>
          <p:cNvSpPr/>
          <p:nvPr/>
        </p:nvSpPr>
        <p:spPr>
          <a:xfrm>
            <a:off x="617837" y="2468690"/>
            <a:ext cx="7781109" cy="430887"/>
          </a:xfrm>
          <a:prstGeom prst="rect">
            <a:avLst/>
          </a:prstGeom>
        </p:spPr>
        <p:txBody>
          <a:bodyPr wrap="square">
            <a:spAutoFit/>
          </a:bodyPr>
          <a:lstStyle/>
          <a:p>
            <a:r>
              <a:rPr lang="en-US" sz="1100" dirty="0">
                <a:hlinkClick r:id="rId2"/>
              </a:rPr>
              <a:t>https://chronicdata.cdc.gov/Legislation/CDC-STATE-System-Tobacco-Legislation-Smokefree-Ind/32fd-hyzc</a:t>
            </a:r>
            <a:endParaRPr lang="en-US" sz="1100" dirty="0"/>
          </a:p>
          <a:p>
            <a:endParaRPr lang="en-US" sz="1100" dirty="0"/>
          </a:p>
        </p:txBody>
      </p:sp>
      <p:pic>
        <p:nvPicPr>
          <p:cNvPr id="14" name="Picture 13"/>
          <p:cNvPicPr>
            <a:picLocks noChangeAspect="1"/>
          </p:cNvPicPr>
          <p:nvPr/>
        </p:nvPicPr>
        <p:blipFill>
          <a:blip r:embed="rId4"/>
          <a:stretch>
            <a:fillRect/>
          </a:stretch>
        </p:blipFill>
        <p:spPr>
          <a:xfrm>
            <a:off x="2915902" y="3899027"/>
            <a:ext cx="3184975" cy="2217905"/>
          </a:xfrm>
          <a:prstGeom prst="rect">
            <a:avLst/>
          </a:prstGeom>
        </p:spPr>
      </p:pic>
    </p:spTree>
    <p:extLst>
      <p:ext uri="{BB962C8B-B14F-4D97-AF65-F5344CB8AC3E}">
        <p14:creationId xmlns:p14="http://schemas.microsoft.com/office/powerpoint/2010/main" val="1785926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Current Cigarette Use Among Adults</a:t>
            </a:r>
          </a:p>
        </p:txBody>
      </p:sp>
      <p:sp>
        <p:nvSpPr>
          <p:cNvPr id="5" name="Slide Number Placeholder 4"/>
          <p:cNvSpPr>
            <a:spLocks noGrp="1"/>
          </p:cNvSpPr>
          <p:nvPr>
            <p:ph type="sldNum" sz="quarter" idx="12"/>
          </p:nvPr>
        </p:nvSpPr>
        <p:spPr/>
        <p:txBody>
          <a:bodyPr/>
          <a:lstStyle/>
          <a:p>
            <a:fld id="{B8A82412-32CE-44C9-A48F-09182CDFB011}" type="slidenum">
              <a:rPr lang="en-US" smtClean="0"/>
              <a:t>3</a:t>
            </a:fld>
            <a:endParaRPr lang="en-US" dirty="0"/>
          </a:p>
        </p:txBody>
      </p:sp>
      <p:sp>
        <p:nvSpPr>
          <p:cNvPr id="6" name="Rectangle 5"/>
          <p:cNvSpPr/>
          <p:nvPr/>
        </p:nvSpPr>
        <p:spPr>
          <a:xfrm>
            <a:off x="723900" y="6459785"/>
            <a:ext cx="8420100" cy="246221"/>
          </a:xfrm>
          <a:prstGeom prst="rect">
            <a:avLst/>
          </a:prstGeom>
        </p:spPr>
        <p:txBody>
          <a:bodyPr wrap="square">
            <a:spAutoFit/>
          </a:bodyPr>
          <a:lstStyle/>
          <a:p>
            <a:r>
              <a:rPr lang="en-US" sz="1000" dirty="0">
                <a:solidFill>
                  <a:schemeClr val="bg1"/>
                </a:solidFill>
              </a:rPr>
              <a:t>Centers for Disease Control and Prevention (CDC). State Tobacco Activities Tracking and Evaluation (STATE) System.  Updated 10/2021</a:t>
            </a:r>
          </a:p>
        </p:txBody>
      </p:sp>
      <p:pic>
        <p:nvPicPr>
          <p:cNvPr id="7" name="Picture 6">
            <a:extLst>
              <a:ext uri="{FF2B5EF4-FFF2-40B4-BE49-F238E27FC236}">
                <a16:creationId xmlns:a16="http://schemas.microsoft.com/office/drawing/2014/main" id="{F936C55A-2028-4175-9AB7-88044CD56540}"/>
              </a:ext>
            </a:extLst>
          </p:cNvPr>
          <p:cNvPicPr>
            <a:picLocks noChangeAspect="1"/>
          </p:cNvPicPr>
          <p:nvPr/>
        </p:nvPicPr>
        <p:blipFill>
          <a:blip r:embed="rId2"/>
          <a:stretch>
            <a:fillRect/>
          </a:stretch>
        </p:blipFill>
        <p:spPr>
          <a:xfrm>
            <a:off x="652735" y="2362507"/>
            <a:ext cx="7838529" cy="2965272"/>
          </a:xfrm>
          <a:prstGeom prst="rect">
            <a:avLst/>
          </a:prstGeom>
        </p:spPr>
      </p:pic>
    </p:spTree>
    <p:extLst>
      <p:ext uri="{BB962C8B-B14F-4D97-AF65-F5344CB8AC3E}">
        <p14:creationId xmlns:p14="http://schemas.microsoft.com/office/powerpoint/2010/main" val="119188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a:t>Current Cigarette Use Among Adults</a:t>
            </a:r>
          </a:p>
        </p:txBody>
      </p:sp>
      <p:sp>
        <p:nvSpPr>
          <p:cNvPr id="2" name="Rectangle 1"/>
          <p:cNvSpPr/>
          <p:nvPr/>
        </p:nvSpPr>
        <p:spPr>
          <a:xfrm>
            <a:off x="342076" y="6470154"/>
            <a:ext cx="8505568" cy="246221"/>
          </a:xfrm>
          <a:prstGeom prst="rect">
            <a:avLst/>
          </a:prstGeom>
        </p:spPr>
        <p:txBody>
          <a:bodyPr wrap="square">
            <a:spAutoFit/>
          </a:bodyPr>
          <a:lstStyle/>
          <a:p>
            <a:r>
              <a:rPr lang="en-US" sz="1000" dirty="0">
                <a:solidFill>
                  <a:schemeClr val="bg1"/>
                </a:solidFill>
              </a:rPr>
              <a:t>Centers for Disease Control and Prevention (CDC). State Tobacco Activities Tracking and Evaluation (STATE) System.  Updated 10/2021</a:t>
            </a:r>
          </a:p>
        </p:txBody>
      </p:sp>
      <p:sp>
        <p:nvSpPr>
          <p:cNvPr id="3" name="Slide Number Placeholder 2"/>
          <p:cNvSpPr>
            <a:spLocks noGrp="1"/>
          </p:cNvSpPr>
          <p:nvPr>
            <p:ph type="sldNum" sz="quarter" idx="12"/>
          </p:nvPr>
        </p:nvSpPr>
        <p:spPr/>
        <p:txBody>
          <a:bodyPr/>
          <a:lstStyle/>
          <a:p>
            <a:fld id="{B8A82412-32CE-44C9-A48F-09182CDFB011}" type="slidenum">
              <a:rPr lang="en-US" smtClean="0"/>
              <a:t>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92773007"/>
              </p:ext>
            </p:extLst>
          </p:nvPr>
        </p:nvGraphicFramePr>
        <p:xfrm>
          <a:off x="740665" y="1804576"/>
          <a:ext cx="3950207" cy="4413911"/>
        </p:xfrm>
        <a:graphic>
          <a:graphicData uri="http://schemas.openxmlformats.org/drawingml/2006/table">
            <a:tbl>
              <a:tblPr firstRow="1" bandRow="1">
                <a:tableStyleId>{C083E6E3-FA7D-4D7B-A595-EF9225AFEA82}</a:tableStyleId>
              </a:tblPr>
              <a:tblGrid>
                <a:gridCol w="876265">
                  <a:extLst>
                    <a:ext uri="{9D8B030D-6E8A-4147-A177-3AD203B41FA5}">
                      <a16:colId xmlns:a16="http://schemas.microsoft.com/office/drawing/2014/main" val="3015095883"/>
                    </a:ext>
                  </a:extLst>
                </a:gridCol>
                <a:gridCol w="607296">
                  <a:extLst>
                    <a:ext uri="{9D8B030D-6E8A-4147-A177-3AD203B41FA5}">
                      <a16:colId xmlns:a16="http://schemas.microsoft.com/office/drawing/2014/main" val="4194527298"/>
                    </a:ext>
                  </a:extLst>
                </a:gridCol>
                <a:gridCol w="956272">
                  <a:extLst>
                    <a:ext uri="{9D8B030D-6E8A-4147-A177-3AD203B41FA5}">
                      <a16:colId xmlns:a16="http://schemas.microsoft.com/office/drawing/2014/main" val="3696394449"/>
                    </a:ext>
                  </a:extLst>
                </a:gridCol>
                <a:gridCol w="983083">
                  <a:extLst>
                    <a:ext uri="{9D8B030D-6E8A-4147-A177-3AD203B41FA5}">
                      <a16:colId xmlns:a16="http://schemas.microsoft.com/office/drawing/2014/main" val="2541643440"/>
                    </a:ext>
                  </a:extLst>
                </a:gridCol>
                <a:gridCol w="527291">
                  <a:extLst>
                    <a:ext uri="{9D8B030D-6E8A-4147-A177-3AD203B41FA5}">
                      <a16:colId xmlns:a16="http://schemas.microsoft.com/office/drawing/2014/main" val="1809916651"/>
                    </a:ext>
                  </a:extLst>
                </a:gridCol>
              </a:tblGrid>
              <a:tr h="260951">
                <a:tc>
                  <a:txBody>
                    <a:bodyPr/>
                    <a:lstStyle/>
                    <a:p>
                      <a:r>
                        <a:rPr lang="en-US" sz="700" dirty="0">
                          <a:effectLst/>
                          <a:latin typeface="+mn-lt"/>
                          <a:cs typeface="Calibri" panose="020F0502020204030204" pitchFamily="34" charset="0"/>
                        </a:rPr>
                        <a:t>Location</a:t>
                      </a:r>
                    </a:p>
                  </a:txBody>
                  <a:tcPr marL="33804" marR="33804" marT="16902" marB="16902" anchor="ctr"/>
                </a:tc>
                <a:tc>
                  <a:txBody>
                    <a:bodyPr/>
                    <a:lstStyle/>
                    <a:p>
                      <a:r>
                        <a:rPr lang="en-US" sz="700" dirty="0">
                          <a:effectLst/>
                          <a:latin typeface="+mn-lt"/>
                          <a:cs typeface="Calibri" panose="020F0502020204030204" pitchFamily="34" charset="0"/>
                        </a:rPr>
                        <a:t>Data Value</a:t>
                      </a:r>
                    </a:p>
                  </a:txBody>
                  <a:tcPr marL="33804" marR="33804" marT="16902" marB="16902" anchor="ctr"/>
                </a:tc>
                <a:tc>
                  <a:txBody>
                    <a:bodyPr/>
                    <a:lstStyle/>
                    <a:p>
                      <a:r>
                        <a:rPr lang="en-US" sz="700" dirty="0">
                          <a:effectLst/>
                          <a:latin typeface="+mn-lt"/>
                          <a:cs typeface="Calibri" panose="020F0502020204030204" pitchFamily="34" charset="0"/>
                        </a:rPr>
                        <a:t>Low Confidence Limit</a:t>
                      </a:r>
                    </a:p>
                  </a:txBody>
                  <a:tcPr marL="33804" marR="33804" marT="16902" marB="16902" anchor="ctr"/>
                </a:tc>
                <a:tc>
                  <a:txBody>
                    <a:bodyPr/>
                    <a:lstStyle/>
                    <a:p>
                      <a:r>
                        <a:rPr lang="en-US" sz="700" dirty="0">
                          <a:effectLst/>
                          <a:latin typeface="+mn-lt"/>
                          <a:cs typeface="Calibri" panose="020F0502020204030204" pitchFamily="34" charset="0"/>
                        </a:rPr>
                        <a:t>High Confidence Limit</a:t>
                      </a:r>
                    </a:p>
                  </a:txBody>
                  <a:tcPr marL="33804" marR="33804" marT="16902" marB="16902" anchor="ctr"/>
                </a:tc>
                <a:tc>
                  <a:txBody>
                    <a:bodyPr/>
                    <a:lstStyle/>
                    <a:p>
                      <a:r>
                        <a:rPr lang="en-US" sz="700" dirty="0">
                          <a:effectLst/>
                          <a:latin typeface="+mn-lt"/>
                          <a:cs typeface="Calibri" panose="020F0502020204030204" pitchFamily="34" charset="0"/>
                        </a:rPr>
                        <a:t>Sample Size</a:t>
                      </a:r>
                    </a:p>
                  </a:txBody>
                  <a:tcPr marL="33804" marR="33804" marT="16902" marB="16902" anchor="ctr"/>
                </a:tc>
                <a:extLst>
                  <a:ext uri="{0D108BD9-81ED-4DB2-BD59-A6C34878D82A}">
                    <a16:rowId xmlns:a16="http://schemas.microsoft.com/office/drawing/2014/main" val="850618087"/>
                  </a:ext>
                </a:extLst>
              </a:tr>
              <a:tr h="148320">
                <a:tc>
                  <a:txBody>
                    <a:bodyPr/>
                    <a:lstStyle/>
                    <a:p>
                      <a:r>
                        <a:rPr lang="en-US" sz="700" dirty="0">
                          <a:latin typeface="+mn-lt"/>
                          <a:cs typeface="Calibri" panose="020F0502020204030204" pitchFamily="34" charset="0"/>
                        </a:rPr>
                        <a:t>Alabama</a:t>
                      </a:r>
                    </a:p>
                  </a:txBody>
                  <a:tcPr marL="33804" marR="33804" marT="16902" marB="16902" anchor="ctr"/>
                </a:tc>
                <a:tc>
                  <a:txBody>
                    <a:bodyPr/>
                    <a:lstStyle/>
                    <a:p>
                      <a:pPr algn="r" fontAlgn="b"/>
                      <a:r>
                        <a:rPr lang="en-US" sz="700" b="0" i="0" u="none" strike="noStrike" dirty="0">
                          <a:solidFill>
                            <a:srgbClr val="000000"/>
                          </a:solidFill>
                          <a:effectLst/>
                          <a:latin typeface="+mn-lt"/>
                          <a:cs typeface="Calibri" panose="020F0502020204030204" pitchFamily="34" charset="0"/>
                        </a:rPr>
                        <a:t>20.2%</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18.9%</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21.5%</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6,744</a:t>
                      </a:r>
                    </a:p>
                  </a:txBody>
                  <a:tcPr marL="7620" marR="7620" marT="7620" marB="0" anchor="b"/>
                </a:tc>
                <a:extLst>
                  <a:ext uri="{0D108BD9-81ED-4DB2-BD59-A6C34878D82A}">
                    <a16:rowId xmlns:a16="http://schemas.microsoft.com/office/drawing/2014/main" val="3390177797"/>
                  </a:ext>
                </a:extLst>
              </a:tr>
              <a:tr h="148320">
                <a:tc>
                  <a:txBody>
                    <a:bodyPr/>
                    <a:lstStyle/>
                    <a:p>
                      <a:r>
                        <a:rPr lang="en-US" sz="700" dirty="0">
                          <a:latin typeface="+mn-lt"/>
                          <a:cs typeface="Calibri" panose="020F0502020204030204" pitchFamily="34" charset="0"/>
                        </a:rPr>
                        <a:t>Alaska</a:t>
                      </a:r>
                    </a:p>
                  </a:txBody>
                  <a:tcPr marL="33804" marR="33804" marT="16902" marB="16902" anchor="ctr"/>
                </a:tc>
                <a:tc>
                  <a:txBody>
                    <a:bodyPr/>
                    <a:lstStyle/>
                    <a:p>
                      <a:pPr algn="r" fontAlgn="b"/>
                      <a:r>
                        <a:rPr lang="en-US" sz="700" b="0" i="0" u="none" strike="noStrike" dirty="0">
                          <a:solidFill>
                            <a:srgbClr val="000000"/>
                          </a:solidFill>
                          <a:effectLst/>
                          <a:latin typeface="+mn-lt"/>
                          <a:cs typeface="Calibri" panose="020F0502020204030204" pitchFamily="34" charset="0"/>
                        </a:rPr>
                        <a:t>17.4%</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15.1%</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19.7%</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2,849</a:t>
                      </a:r>
                    </a:p>
                  </a:txBody>
                  <a:tcPr marL="7620" marR="7620" marT="7620" marB="0" anchor="b"/>
                </a:tc>
                <a:extLst>
                  <a:ext uri="{0D108BD9-81ED-4DB2-BD59-A6C34878D82A}">
                    <a16:rowId xmlns:a16="http://schemas.microsoft.com/office/drawing/2014/main" val="2086931236"/>
                  </a:ext>
                </a:extLst>
              </a:tr>
              <a:tr h="148320">
                <a:tc>
                  <a:txBody>
                    <a:bodyPr/>
                    <a:lstStyle/>
                    <a:p>
                      <a:r>
                        <a:rPr lang="en-US" sz="700">
                          <a:latin typeface="+mn-lt"/>
                          <a:cs typeface="Calibri" panose="020F0502020204030204" pitchFamily="34" charset="0"/>
                        </a:rPr>
                        <a:t>Arizona</a:t>
                      </a:r>
                    </a:p>
                  </a:txBody>
                  <a:tcPr marL="33804" marR="33804" marT="16902" marB="16902" anchor="ctr"/>
                </a:tc>
                <a:tc>
                  <a:txBody>
                    <a:bodyPr/>
                    <a:lstStyle/>
                    <a:p>
                      <a:pPr algn="r" fontAlgn="b"/>
                      <a:r>
                        <a:rPr lang="en-US" sz="700" b="0" i="0" u="none" strike="noStrike" dirty="0">
                          <a:solidFill>
                            <a:srgbClr val="000000"/>
                          </a:solidFill>
                          <a:effectLst/>
                          <a:latin typeface="+mn-lt"/>
                          <a:cs typeface="Calibri" panose="020F0502020204030204" pitchFamily="34" charset="0"/>
                        </a:rPr>
                        <a:t>14.9%</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13.5%</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16.3%</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8,468</a:t>
                      </a:r>
                    </a:p>
                  </a:txBody>
                  <a:tcPr marL="7620" marR="7620" marT="7620" marB="0" anchor="b"/>
                </a:tc>
                <a:extLst>
                  <a:ext uri="{0D108BD9-81ED-4DB2-BD59-A6C34878D82A}">
                    <a16:rowId xmlns:a16="http://schemas.microsoft.com/office/drawing/2014/main" val="860549472"/>
                  </a:ext>
                </a:extLst>
              </a:tr>
              <a:tr h="148320">
                <a:tc>
                  <a:txBody>
                    <a:bodyPr/>
                    <a:lstStyle/>
                    <a:p>
                      <a:r>
                        <a:rPr lang="en-US" sz="700">
                          <a:latin typeface="+mn-lt"/>
                          <a:cs typeface="Calibri" panose="020F0502020204030204" pitchFamily="34" charset="0"/>
                        </a:rPr>
                        <a:t>Arkansas</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20.2%</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18.5%</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21.9%</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5,116</a:t>
                      </a:r>
                    </a:p>
                  </a:txBody>
                  <a:tcPr marL="7620" marR="7620" marT="7620" marB="0" anchor="b"/>
                </a:tc>
                <a:extLst>
                  <a:ext uri="{0D108BD9-81ED-4DB2-BD59-A6C34878D82A}">
                    <a16:rowId xmlns:a16="http://schemas.microsoft.com/office/drawing/2014/main" val="932806320"/>
                  </a:ext>
                </a:extLst>
              </a:tr>
              <a:tr h="148320">
                <a:tc>
                  <a:txBody>
                    <a:bodyPr/>
                    <a:lstStyle/>
                    <a:p>
                      <a:r>
                        <a:rPr lang="en-US" sz="700">
                          <a:latin typeface="+mn-lt"/>
                          <a:cs typeface="Calibri" panose="020F0502020204030204" pitchFamily="34" charset="0"/>
                        </a:rPr>
                        <a:t>California</a:t>
                      </a:r>
                    </a:p>
                  </a:txBody>
                  <a:tcPr marL="33804" marR="33804" marT="16902" marB="16902" anchor="ctr"/>
                </a:tc>
                <a:tc>
                  <a:txBody>
                    <a:bodyPr/>
                    <a:lstStyle/>
                    <a:p>
                      <a:pPr algn="r" fontAlgn="b"/>
                      <a:r>
                        <a:rPr lang="en-US" sz="700" b="0" i="0" u="none" strike="noStrike" dirty="0">
                          <a:solidFill>
                            <a:srgbClr val="000000"/>
                          </a:solidFill>
                          <a:effectLst/>
                          <a:latin typeface="+mn-lt"/>
                          <a:cs typeface="Calibri" panose="020F0502020204030204" pitchFamily="34" charset="0"/>
                        </a:rPr>
                        <a:t>10.0%</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9.3%</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10.7%</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10,861</a:t>
                      </a:r>
                    </a:p>
                  </a:txBody>
                  <a:tcPr marL="7620" marR="7620" marT="7620" marB="0" anchor="b"/>
                </a:tc>
                <a:extLst>
                  <a:ext uri="{0D108BD9-81ED-4DB2-BD59-A6C34878D82A}">
                    <a16:rowId xmlns:a16="http://schemas.microsoft.com/office/drawing/2014/main" val="3543925333"/>
                  </a:ext>
                </a:extLst>
              </a:tr>
              <a:tr h="148320">
                <a:tc>
                  <a:txBody>
                    <a:bodyPr/>
                    <a:lstStyle/>
                    <a:p>
                      <a:r>
                        <a:rPr lang="en-US" sz="700" dirty="0">
                          <a:latin typeface="+mn-lt"/>
                          <a:cs typeface="Calibri" panose="020F0502020204030204" pitchFamily="34" charset="0"/>
                        </a:rPr>
                        <a:t>Colorado</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13.5%</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12.6%</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14.4%</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8,664</a:t>
                      </a:r>
                    </a:p>
                  </a:txBody>
                  <a:tcPr marL="7620" marR="7620" marT="7620" marB="0" anchor="b"/>
                </a:tc>
                <a:extLst>
                  <a:ext uri="{0D108BD9-81ED-4DB2-BD59-A6C34878D82A}">
                    <a16:rowId xmlns:a16="http://schemas.microsoft.com/office/drawing/2014/main" val="3407158883"/>
                  </a:ext>
                </a:extLst>
              </a:tr>
              <a:tr h="148320">
                <a:tc>
                  <a:txBody>
                    <a:bodyPr/>
                    <a:lstStyle/>
                    <a:p>
                      <a:r>
                        <a:rPr lang="en-US" sz="700">
                          <a:latin typeface="+mn-lt"/>
                          <a:cs typeface="Calibri" panose="020F0502020204030204" pitchFamily="34" charset="0"/>
                        </a:rPr>
                        <a:t>Connecticut</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12.1%</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11.1%</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13.1%</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8,665</a:t>
                      </a:r>
                    </a:p>
                  </a:txBody>
                  <a:tcPr marL="7620" marR="7620" marT="7620" marB="0" anchor="b"/>
                </a:tc>
                <a:extLst>
                  <a:ext uri="{0D108BD9-81ED-4DB2-BD59-A6C34878D82A}">
                    <a16:rowId xmlns:a16="http://schemas.microsoft.com/office/drawing/2014/main" val="2947282297"/>
                  </a:ext>
                </a:extLst>
              </a:tr>
              <a:tr h="148320">
                <a:tc>
                  <a:txBody>
                    <a:bodyPr/>
                    <a:lstStyle/>
                    <a:p>
                      <a:r>
                        <a:rPr lang="en-US" sz="700">
                          <a:latin typeface="+mn-lt"/>
                          <a:cs typeface="Calibri" panose="020F0502020204030204" pitchFamily="34" charset="0"/>
                        </a:rPr>
                        <a:t>Delaware</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15.9%</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14.1%</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17.7%</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3,705</a:t>
                      </a:r>
                    </a:p>
                  </a:txBody>
                  <a:tcPr marL="7620" marR="7620" marT="7620" marB="0" anchor="b"/>
                </a:tc>
                <a:extLst>
                  <a:ext uri="{0D108BD9-81ED-4DB2-BD59-A6C34878D82A}">
                    <a16:rowId xmlns:a16="http://schemas.microsoft.com/office/drawing/2014/main" val="3475724075"/>
                  </a:ext>
                </a:extLst>
              </a:tr>
              <a:tr h="148320">
                <a:tc>
                  <a:txBody>
                    <a:bodyPr/>
                    <a:lstStyle/>
                    <a:p>
                      <a:r>
                        <a:rPr lang="en-US" sz="700">
                          <a:latin typeface="+mn-lt"/>
                          <a:cs typeface="Calibri" panose="020F0502020204030204" pitchFamily="34" charset="0"/>
                        </a:rPr>
                        <a:t>District of Columbia</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12.7%</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10.9%</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14.5%</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2,420</a:t>
                      </a:r>
                    </a:p>
                  </a:txBody>
                  <a:tcPr marL="7620" marR="7620" marT="7620" marB="0" anchor="b"/>
                </a:tc>
                <a:extLst>
                  <a:ext uri="{0D108BD9-81ED-4DB2-BD59-A6C34878D82A}">
                    <a16:rowId xmlns:a16="http://schemas.microsoft.com/office/drawing/2014/main" val="1388191641"/>
                  </a:ext>
                </a:extLst>
              </a:tr>
              <a:tr h="148320">
                <a:tc>
                  <a:txBody>
                    <a:bodyPr/>
                    <a:lstStyle/>
                    <a:p>
                      <a:r>
                        <a:rPr lang="en-US" sz="700">
                          <a:latin typeface="+mn-lt"/>
                          <a:cs typeface="Calibri" panose="020F0502020204030204" pitchFamily="34" charset="0"/>
                        </a:rPr>
                        <a:t>Florida</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14.8%</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13.7%</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15.9%</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15,824</a:t>
                      </a:r>
                    </a:p>
                  </a:txBody>
                  <a:tcPr marL="7620" marR="7620" marT="7620" marB="0" anchor="b"/>
                </a:tc>
                <a:extLst>
                  <a:ext uri="{0D108BD9-81ED-4DB2-BD59-A6C34878D82A}">
                    <a16:rowId xmlns:a16="http://schemas.microsoft.com/office/drawing/2014/main" val="1544611423"/>
                  </a:ext>
                </a:extLst>
              </a:tr>
              <a:tr h="148320">
                <a:tc>
                  <a:txBody>
                    <a:bodyPr/>
                    <a:lstStyle/>
                    <a:p>
                      <a:r>
                        <a:rPr lang="en-US" sz="700">
                          <a:latin typeface="+mn-lt"/>
                          <a:cs typeface="Calibri" panose="020F0502020204030204" pitchFamily="34" charset="0"/>
                        </a:rPr>
                        <a:t>Georgia</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16.3%</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14.9%</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17.7%</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6,847</a:t>
                      </a:r>
                    </a:p>
                  </a:txBody>
                  <a:tcPr marL="7620" marR="7620" marT="7620" marB="0" anchor="b"/>
                </a:tc>
                <a:extLst>
                  <a:ext uri="{0D108BD9-81ED-4DB2-BD59-A6C34878D82A}">
                    <a16:rowId xmlns:a16="http://schemas.microsoft.com/office/drawing/2014/main" val="1499684100"/>
                  </a:ext>
                </a:extLst>
              </a:tr>
              <a:tr h="148320">
                <a:tc>
                  <a:txBody>
                    <a:bodyPr/>
                    <a:lstStyle/>
                    <a:p>
                      <a:r>
                        <a:rPr lang="en-US" sz="700">
                          <a:latin typeface="+mn-lt"/>
                          <a:cs typeface="Calibri" panose="020F0502020204030204" pitchFamily="34" charset="0"/>
                        </a:rPr>
                        <a:t>Guam</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23.4%</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20.3%</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26.5%</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2,323</a:t>
                      </a:r>
                    </a:p>
                  </a:txBody>
                  <a:tcPr marL="7620" marR="7620" marT="7620" marB="0" anchor="b"/>
                </a:tc>
                <a:extLst>
                  <a:ext uri="{0D108BD9-81ED-4DB2-BD59-A6C34878D82A}">
                    <a16:rowId xmlns:a16="http://schemas.microsoft.com/office/drawing/2014/main" val="4060139035"/>
                  </a:ext>
                </a:extLst>
              </a:tr>
              <a:tr h="148320">
                <a:tc>
                  <a:txBody>
                    <a:bodyPr/>
                    <a:lstStyle/>
                    <a:p>
                      <a:r>
                        <a:rPr lang="en-US" sz="700">
                          <a:latin typeface="+mn-lt"/>
                          <a:cs typeface="Calibri" panose="020F0502020204030204" pitchFamily="34" charset="0"/>
                        </a:rPr>
                        <a:t>Hawaii</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12.3%</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11.3%</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13.3%</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7,396</a:t>
                      </a:r>
                    </a:p>
                  </a:txBody>
                  <a:tcPr marL="7620" marR="7620" marT="7620" marB="0" anchor="b"/>
                </a:tc>
                <a:extLst>
                  <a:ext uri="{0D108BD9-81ED-4DB2-BD59-A6C34878D82A}">
                    <a16:rowId xmlns:a16="http://schemas.microsoft.com/office/drawing/2014/main" val="142832905"/>
                  </a:ext>
                </a:extLst>
              </a:tr>
              <a:tr h="148320">
                <a:tc>
                  <a:txBody>
                    <a:bodyPr/>
                    <a:lstStyle/>
                    <a:p>
                      <a:r>
                        <a:rPr lang="en-US" sz="700">
                          <a:latin typeface="+mn-lt"/>
                          <a:cs typeface="Calibri" panose="020F0502020204030204" pitchFamily="34" charset="0"/>
                        </a:rPr>
                        <a:t>Idaho</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15.3%</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13.7%</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16.9%</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5,304</a:t>
                      </a:r>
                    </a:p>
                  </a:txBody>
                  <a:tcPr marL="7620" marR="7620" marT="7620" marB="0" anchor="b"/>
                </a:tc>
                <a:extLst>
                  <a:ext uri="{0D108BD9-81ED-4DB2-BD59-A6C34878D82A}">
                    <a16:rowId xmlns:a16="http://schemas.microsoft.com/office/drawing/2014/main" val="3555366826"/>
                  </a:ext>
                </a:extLst>
              </a:tr>
              <a:tr h="148320">
                <a:tc>
                  <a:txBody>
                    <a:bodyPr/>
                    <a:lstStyle/>
                    <a:p>
                      <a:r>
                        <a:rPr lang="en-US" sz="700">
                          <a:latin typeface="+mn-lt"/>
                          <a:cs typeface="Calibri" panose="020F0502020204030204" pitchFamily="34" charset="0"/>
                        </a:rPr>
                        <a:t>Illinois</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14.5%</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13.3%</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15.7%</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5,338</a:t>
                      </a:r>
                    </a:p>
                  </a:txBody>
                  <a:tcPr marL="7620" marR="7620" marT="7620" marB="0" anchor="b"/>
                </a:tc>
                <a:extLst>
                  <a:ext uri="{0D108BD9-81ED-4DB2-BD59-A6C34878D82A}">
                    <a16:rowId xmlns:a16="http://schemas.microsoft.com/office/drawing/2014/main" val="3604042146"/>
                  </a:ext>
                </a:extLst>
              </a:tr>
              <a:tr h="148320">
                <a:tc>
                  <a:txBody>
                    <a:bodyPr/>
                    <a:lstStyle/>
                    <a:p>
                      <a:r>
                        <a:rPr lang="en-US" sz="700">
                          <a:latin typeface="+mn-lt"/>
                          <a:cs typeface="Calibri" panose="020F0502020204030204" pitchFamily="34" charset="0"/>
                        </a:rPr>
                        <a:t>Indiana</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19.2%</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18.1%</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20.3%</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8,427</a:t>
                      </a:r>
                    </a:p>
                  </a:txBody>
                  <a:tcPr marL="7620" marR="7620" marT="7620" marB="0" anchor="b"/>
                </a:tc>
                <a:extLst>
                  <a:ext uri="{0D108BD9-81ED-4DB2-BD59-A6C34878D82A}">
                    <a16:rowId xmlns:a16="http://schemas.microsoft.com/office/drawing/2014/main" val="3566612620"/>
                  </a:ext>
                </a:extLst>
              </a:tr>
              <a:tr h="148320">
                <a:tc>
                  <a:txBody>
                    <a:bodyPr/>
                    <a:lstStyle/>
                    <a:p>
                      <a:r>
                        <a:rPr lang="en-US" sz="700">
                          <a:latin typeface="+mn-lt"/>
                          <a:cs typeface="Calibri" panose="020F0502020204030204" pitchFamily="34" charset="0"/>
                        </a:rPr>
                        <a:t>Iowa</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16.4%</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15.5%</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17.3%</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9,467</a:t>
                      </a:r>
                    </a:p>
                  </a:txBody>
                  <a:tcPr marL="7620" marR="7620" marT="7620" marB="0" anchor="b"/>
                </a:tc>
                <a:extLst>
                  <a:ext uri="{0D108BD9-81ED-4DB2-BD59-A6C34878D82A}">
                    <a16:rowId xmlns:a16="http://schemas.microsoft.com/office/drawing/2014/main" val="3399196082"/>
                  </a:ext>
                </a:extLst>
              </a:tr>
              <a:tr h="148320">
                <a:tc>
                  <a:txBody>
                    <a:bodyPr/>
                    <a:lstStyle/>
                    <a:p>
                      <a:r>
                        <a:rPr lang="en-US" sz="700">
                          <a:latin typeface="+mn-lt"/>
                          <a:cs typeface="Calibri" panose="020F0502020204030204" pitchFamily="34" charset="0"/>
                        </a:rPr>
                        <a:t>Kansas</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16.2%</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15.3%</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17.1%</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10,814</a:t>
                      </a:r>
                    </a:p>
                  </a:txBody>
                  <a:tcPr marL="7620" marR="7620" marT="7620" marB="0" anchor="b"/>
                </a:tc>
                <a:extLst>
                  <a:ext uri="{0D108BD9-81ED-4DB2-BD59-A6C34878D82A}">
                    <a16:rowId xmlns:a16="http://schemas.microsoft.com/office/drawing/2014/main" val="148921023"/>
                  </a:ext>
                </a:extLst>
              </a:tr>
              <a:tr h="148320">
                <a:tc>
                  <a:txBody>
                    <a:bodyPr/>
                    <a:lstStyle/>
                    <a:p>
                      <a:r>
                        <a:rPr lang="en-US" sz="700">
                          <a:latin typeface="+mn-lt"/>
                          <a:cs typeface="Calibri" panose="020F0502020204030204" pitchFamily="34" charset="0"/>
                        </a:rPr>
                        <a:t>Kentucky</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23.6%</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22.0%</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25.2%</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7,735</a:t>
                      </a:r>
                    </a:p>
                  </a:txBody>
                  <a:tcPr marL="7620" marR="7620" marT="7620" marB="0" anchor="b"/>
                </a:tc>
                <a:extLst>
                  <a:ext uri="{0D108BD9-81ED-4DB2-BD59-A6C34878D82A}">
                    <a16:rowId xmlns:a16="http://schemas.microsoft.com/office/drawing/2014/main" val="2534304858"/>
                  </a:ext>
                </a:extLst>
              </a:tr>
              <a:tr h="148320">
                <a:tc>
                  <a:txBody>
                    <a:bodyPr/>
                    <a:lstStyle/>
                    <a:p>
                      <a:r>
                        <a:rPr lang="en-US" sz="700">
                          <a:latin typeface="+mn-lt"/>
                          <a:cs typeface="Calibri" panose="020F0502020204030204" pitchFamily="34" charset="0"/>
                        </a:rPr>
                        <a:t>Louisiana</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21.9%</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20.3%</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23.5%</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4,456</a:t>
                      </a:r>
                    </a:p>
                  </a:txBody>
                  <a:tcPr marL="7620" marR="7620" marT="7620" marB="0" anchor="b"/>
                </a:tc>
                <a:extLst>
                  <a:ext uri="{0D108BD9-81ED-4DB2-BD59-A6C34878D82A}">
                    <a16:rowId xmlns:a16="http://schemas.microsoft.com/office/drawing/2014/main" val="3806711961"/>
                  </a:ext>
                </a:extLst>
              </a:tr>
              <a:tr h="148320">
                <a:tc>
                  <a:txBody>
                    <a:bodyPr/>
                    <a:lstStyle/>
                    <a:p>
                      <a:r>
                        <a:rPr lang="en-US" sz="700">
                          <a:latin typeface="+mn-lt"/>
                          <a:cs typeface="Calibri" panose="020F0502020204030204" pitchFamily="34" charset="0"/>
                        </a:rPr>
                        <a:t>Maine</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17.6%</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16.4%</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18.8%</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11,048</a:t>
                      </a:r>
                    </a:p>
                  </a:txBody>
                  <a:tcPr marL="7620" marR="7620" marT="7620" marB="0" anchor="b"/>
                </a:tc>
                <a:extLst>
                  <a:ext uri="{0D108BD9-81ED-4DB2-BD59-A6C34878D82A}">
                    <a16:rowId xmlns:a16="http://schemas.microsoft.com/office/drawing/2014/main" val="3191844510"/>
                  </a:ext>
                </a:extLst>
              </a:tr>
              <a:tr h="148320">
                <a:tc>
                  <a:txBody>
                    <a:bodyPr/>
                    <a:lstStyle/>
                    <a:p>
                      <a:r>
                        <a:rPr lang="en-US" sz="700">
                          <a:latin typeface="+mn-lt"/>
                          <a:cs typeface="Calibri" panose="020F0502020204030204" pitchFamily="34" charset="0"/>
                        </a:rPr>
                        <a:t>Maryland</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12.7%</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11.9%</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13.5%</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16,547</a:t>
                      </a:r>
                    </a:p>
                  </a:txBody>
                  <a:tcPr marL="7620" marR="7620" marT="7620" marB="0" anchor="b"/>
                </a:tc>
                <a:extLst>
                  <a:ext uri="{0D108BD9-81ED-4DB2-BD59-A6C34878D82A}">
                    <a16:rowId xmlns:a16="http://schemas.microsoft.com/office/drawing/2014/main" val="3811226370"/>
                  </a:ext>
                </a:extLst>
              </a:tr>
              <a:tr h="148320">
                <a:tc>
                  <a:txBody>
                    <a:bodyPr/>
                    <a:lstStyle/>
                    <a:p>
                      <a:r>
                        <a:rPr lang="en-US" sz="700">
                          <a:latin typeface="+mn-lt"/>
                          <a:cs typeface="Calibri" panose="020F0502020204030204" pitchFamily="34" charset="0"/>
                        </a:rPr>
                        <a:t>Massachusetts</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12.0%</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11.0%</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13.0%</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7,394</a:t>
                      </a:r>
                    </a:p>
                  </a:txBody>
                  <a:tcPr marL="7620" marR="7620" marT="7620" marB="0" anchor="b"/>
                </a:tc>
                <a:extLst>
                  <a:ext uri="{0D108BD9-81ED-4DB2-BD59-A6C34878D82A}">
                    <a16:rowId xmlns:a16="http://schemas.microsoft.com/office/drawing/2014/main" val="789711134"/>
                  </a:ext>
                </a:extLst>
              </a:tr>
              <a:tr h="148320">
                <a:tc>
                  <a:txBody>
                    <a:bodyPr/>
                    <a:lstStyle/>
                    <a:p>
                      <a:r>
                        <a:rPr lang="en-US" sz="700">
                          <a:latin typeface="+mn-lt"/>
                          <a:cs typeface="Calibri" panose="020F0502020204030204" pitchFamily="34" charset="0"/>
                        </a:rPr>
                        <a:t>Michigan</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18.7%</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17.6%</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19.8%</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10,181</a:t>
                      </a:r>
                    </a:p>
                  </a:txBody>
                  <a:tcPr marL="7620" marR="7620" marT="7620" marB="0" anchor="b"/>
                </a:tc>
                <a:extLst>
                  <a:ext uri="{0D108BD9-81ED-4DB2-BD59-A6C34878D82A}">
                    <a16:rowId xmlns:a16="http://schemas.microsoft.com/office/drawing/2014/main" val="1747912923"/>
                  </a:ext>
                </a:extLst>
              </a:tr>
              <a:tr h="148320">
                <a:tc>
                  <a:txBody>
                    <a:bodyPr/>
                    <a:lstStyle/>
                    <a:p>
                      <a:r>
                        <a:rPr lang="en-US" sz="700">
                          <a:latin typeface="+mn-lt"/>
                          <a:cs typeface="Calibri" panose="020F0502020204030204" pitchFamily="34" charset="0"/>
                        </a:rPr>
                        <a:t>Minnesota</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14.6%</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13.9%</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15.3%</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14,884</a:t>
                      </a:r>
                    </a:p>
                  </a:txBody>
                  <a:tcPr marL="7620" marR="7620" marT="7620" marB="0" anchor="b"/>
                </a:tc>
                <a:extLst>
                  <a:ext uri="{0D108BD9-81ED-4DB2-BD59-A6C34878D82A}">
                    <a16:rowId xmlns:a16="http://schemas.microsoft.com/office/drawing/2014/main" val="3233031724"/>
                  </a:ext>
                </a:extLst>
              </a:tr>
              <a:tr h="148320">
                <a:tc>
                  <a:txBody>
                    <a:bodyPr/>
                    <a:lstStyle/>
                    <a:p>
                      <a:r>
                        <a:rPr lang="en-US" sz="700">
                          <a:latin typeface="+mn-lt"/>
                          <a:cs typeface="Calibri" panose="020F0502020204030204" pitchFamily="34" charset="0"/>
                        </a:rPr>
                        <a:t>Mississippi</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20.4%</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18.8%</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22.0%</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4,945</a:t>
                      </a:r>
                    </a:p>
                  </a:txBody>
                  <a:tcPr marL="7620" marR="7620" marT="7620" marB="0" anchor="b"/>
                </a:tc>
                <a:extLst>
                  <a:ext uri="{0D108BD9-81ED-4DB2-BD59-A6C34878D82A}">
                    <a16:rowId xmlns:a16="http://schemas.microsoft.com/office/drawing/2014/main" val="818530553"/>
                  </a:ext>
                </a:extLst>
              </a:tr>
              <a:tr h="148320">
                <a:tc>
                  <a:txBody>
                    <a:bodyPr/>
                    <a:lstStyle/>
                    <a:p>
                      <a:r>
                        <a:rPr lang="en-US" sz="700">
                          <a:latin typeface="+mn-lt"/>
                          <a:cs typeface="Calibri" panose="020F0502020204030204" pitchFamily="34" charset="0"/>
                        </a:rPr>
                        <a:t>Missouri</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19.6%</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18.3%</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20.9%</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7,088</a:t>
                      </a:r>
                    </a:p>
                  </a:txBody>
                  <a:tcPr marL="7620" marR="7620" marT="7620" marB="0" anchor="b"/>
                </a:tc>
                <a:extLst>
                  <a:ext uri="{0D108BD9-81ED-4DB2-BD59-A6C34878D82A}">
                    <a16:rowId xmlns:a16="http://schemas.microsoft.com/office/drawing/2014/main" val="1356090240"/>
                  </a:ext>
                </a:extLst>
              </a:tr>
              <a:tr h="148320">
                <a:tc>
                  <a:txBody>
                    <a:bodyPr/>
                    <a:lstStyle/>
                    <a:p>
                      <a:r>
                        <a:rPr lang="en-US" sz="700" dirty="0">
                          <a:latin typeface="+mn-lt"/>
                          <a:cs typeface="Calibri" panose="020F0502020204030204" pitchFamily="34" charset="0"/>
                        </a:rPr>
                        <a:t>Montana</a:t>
                      </a:r>
                    </a:p>
                  </a:txBody>
                  <a:tcPr marL="33804" marR="33804" marT="16902" marB="16902" anchor="ctr"/>
                </a:tc>
                <a:tc>
                  <a:txBody>
                    <a:bodyPr/>
                    <a:lstStyle/>
                    <a:p>
                      <a:pPr algn="r" fontAlgn="b"/>
                      <a:r>
                        <a:rPr lang="en-US" sz="700" b="0" i="0" u="none" strike="noStrike">
                          <a:solidFill>
                            <a:srgbClr val="000000"/>
                          </a:solidFill>
                          <a:effectLst/>
                          <a:latin typeface="+mn-lt"/>
                          <a:cs typeface="Calibri" panose="020F0502020204030204" pitchFamily="34" charset="0"/>
                        </a:rPr>
                        <a:t>16.6%</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15.4%</a:t>
                      </a:r>
                    </a:p>
                  </a:txBody>
                  <a:tcPr marL="7620" marR="7620" marT="7620" marB="0" anchor="b"/>
                </a:tc>
                <a:tc>
                  <a:txBody>
                    <a:bodyPr/>
                    <a:lstStyle/>
                    <a:p>
                      <a:pPr algn="r" fontAlgn="b"/>
                      <a:r>
                        <a:rPr lang="en-US" sz="700" b="0" i="0" u="none" strike="noStrike">
                          <a:solidFill>
                            <a:srgbClr val="000000"/>
                          </a:solidFill>
                          <a:effectLst/>
                          <a:latin typeface="+mn-lt"/>
                          <a:cs typeface="Calibri" panose="020F0502020204030204" pitchFamily="34" charset="0"/>
                        </a:rPr>
                        <a:t>17.8%</a:t>
                      </a:r>
                    </a:p>
                  </a:txBody>
                  <a:tcPr marL="7620" marR="7620" marT="7620" marB="0" anchor="b"/>
                </a:tc>
                <a:tc>
                  <a:txBody>
                    <a:bodyPr/>
                    <a:lstStyle/>
                    <a:p>
                      <a:pPr algn="r" fontAlgn="b"/>
                      <a:r>
                        <a:rPr lang="en-US" sz="700" b="0" i="0" u="none" strike="noStrike" dirty="0">
                          <a:solidFill>
                            <a:srgbClr val="000000"/>
                          </a:solidFill>
                          <a:effectLst/>
                          <a:latin typeface="+mn-lt"/>
                          <a:cs typeface="Calibri" panose="020F0502020204030204" pitchFamily="34" charset="0"/>
                        </a:rPr>
                        <a:t>6,299</a:t>
                      </a:r>
                    </a:p>
                  </a:txBody>
                  <a:tcPr marL="7620" marR="7620" marT="7620" marB="0" anchor="b"/>
                </a:tc>
                <a:extLst>
                  <a:ext uri="{0D108BD9-81ED-4DB2-BD59-A6C34878D82A}">
                    <a16:rowId xmlns:a16="http://schemas.microsoft.com/office/drawing/2014/main" val="136697841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06994352"/>
              </p:ext>
            </p:extLst>
          </p:nvPr>
        </p:nvGraphicFramePr>
        <p:xfrm>
          <a:off x="4909443" y="1810553"/>
          <a:ext cx="3950210" cy="4413922"/>
        </p:xfrm>
        <a:graphic>
          <a:graphicData uri="http://schemas.openxmlformats.org/drawingml/2006/table">
            <a:tbl>
              <a:tblPr firstRow="1" bandRow="1">
                <a:tableStyleId>{C083E6E3-FA7D-4D7B-A595-EF9225AFEA82}</a:tableStyleId>
              </a:tblPr>
              <a:tblGrid>
                <a:gridCol w="790042">
                  <a:extLst>
                    <a:ext uri="{9D8B030D-6E8A-4147-A177-3AD203B41FA5}">
                      <a16:colId xmlns:a16="http://schemas.microsoft.com/office/drawing/2014/main" val="535532908"/>
                    </a:ext>
                  </a:extLst>
                </a:gridCol>
                <a:gridCol w="578652">
                  <a:extLst>
                    <a:ext uri="{9D8B030D-6E8A-4147-A177-3AD203B41FA5}">
                      <a16:colId xmlns:a16="http://schemas.microsoft.com/office/drawing/2014/main" val="2558548953"/>
                    </a:ext>
                  </a:extLst>
                </a:gridCol>
                <a:gridCol w="1001432">
                  <a:extLst>
                    <a:ext uri="{9D8B030D-6E8A-4147-A177-3AD203B41FA5}">
                      <a16:colId xmlns:a16="http://schemas.microsoft.com/office/drawing/2014/main" val="1021794105"/>
                    </a:ext>
                  </a:extLst>
                </a:gridCol>
                <a:gridCol w="927729">
                  <a:extLst>
                    <a:ext uri="{9D8B030D-6E8A-4147-A177-3AD203B41FA5}">
                      <a16:colId xmlns:a16="http://schemas.microsoft.com/office/drawing/2014/main" val="124659214"/>
                    </a:ext>
                  </a:extLst>
                </a:gridCol>
                <a:gridCol w="652355">
                  <a:extLst>
                    <a:ext uri="{9D8B030D-6E8A-4147-A177-3AD203B41FA5}">
                      <a16:colId xmlns:a16="http://schemas.microsoft.com/office/drawing/2014/main" val="1093983201"/>
                    </a:ext>
                  </a:extLst>
                </a:gridCol>
              </a:tblGrid>
              <a:tr h="246847">
                <a:tc>
                  <a:txBody>
                    <a:bodyPr/>
                    <a:lstStyle/>
                    <a:p>
                      <a:r>
                        <a:rPr lang="en-US" sz="700" dirty="0">
                          <a:effectLst/>
                        </a:rPr>
                        <a:t>Location</a:t>
                      </a:r>
                    </a:p>
                  </a:txBody>
                  <a:tcPr marL="33804" marR="33804" marT="16902" marB="16902" anchor="ctr"/>
                </a:tc>
                <a:tc>
                  <a:txBody>
                    <a:bodyPr/>
                    <a:lstStyle/>
                    <a:p>
                      <a:r>
                        <a:rPr lang="en-US" sz="700" dirty="0">
                          <a:effectLst/>
                        </a:rPr>
                        <a:t>Data Value</a:t>
                      </a:r>
                    </a:p>
                  </a:txBody>
                  <a:tcPr marL="33804" marR="33804" marT="16902" marB="16902" anchor="ctr"/>
                </a:tc>
                <a:tc>
                  <a:txBody>
                    <a:bodyPr/>
                    <a:lstStyle/>
                    <a:p>
                      <a:r>
                        <a:rPr lang="en-US" sz="700" dirty="0">
                          <a:effectLst/>
                        </a:rPr>
                        <a:t>Low Confidence Limit</a:t>
                      </a:r>
                    </a:p>
                  </a:txBody>
                  <a:tcPr marL="33804" marR="33804" marT="16902" marB="16902" anchor="ctr"/>
                </a:tc>
                <a:tc>
                  <a:txBody>
                    <a:bodyPr/>
                    <a:lstStyle/>
                    <a:p>
                      <a:r>
                        <a:rPr lang="en-US" sz="700" dirty="0">
                          <a:effectLst/>
                        </a:rPr>
                        <a:t>High Confidence Limit</a:t>
                      </a:r>
                    </a:p>
                  </a:txBody>
                  <a:tcPr marL="33804" marR="33804" marT="16902" marB="16902" anchor="ctr"/>
                </a:tc>
                <a:tc>
                  <a:txBody>
                    <a:bodyPr/>
                    <a:lstStyle/>
                    <a:p>
                      <a:r>
                        <a:rPr lang="en-US" sz="700" dirty="0">
                          <a:effectLst/>
                        </a:rPr>
                        <a:t>Sample Size</a:t>
                      </a:r>
                    </a:p>
                  </a:txBody>
                  <a:tcPr marL="33804" marR="33804" marT="16902" marB="16902" anchor="ctr"/>
                </a:tc>
                <a:extLst>
                  <a:ext uri="{0D108BD9-81ED-4DB2-BD59-A6C34878D82A}">
                    <a16:rowId xmlns:a16="http://schemas.microsoft.com/office/drawing/2014/main" val="4292881494"/>
                  </a:ext>
                </a:extLst>
              </a:tr>
              <a:tr h="166683">
                <a:tc>
                  <a:txBody>
                    <a:bodyPr/>
                    <a:lstStyle/>
                    <a:p>
                      <a:r>
                        <a:rPr lang="en-US" sz="700" dirty="0"/>
                        <a:t>Nebraska</a:t>
                      </a:r>
                    </a:p>
                  </a:txBody>
                  <a:tcPr marL="36906" marR="36906" marT="18453" marB="18453" anchor="ctr"/>
                </a:tc>
                <a:tc>
                  <a:txBody>
                    <a:bodyPr/>
                    <a:lstStyle/>
                    <a:p>
                      <a:pPr algn="r" fontAlgn="b"/>
                      <a:r>
                        <a:rPr lang="en-US" sz="700" b="0" i="0" u="none" strike="noStrike" dirty="0">
                          <a:solidFill>
                            <a:srgbClr val="000000"/>
                          </a:solidFill>
                          <a:effectLst/>
                          <a:latin typeface="+mn-lt"/>
                        </a:rPr>
                        <a:t>14.7%</a:t>
                      </a:r>
                    </a:p>
                  </a:txBody>
                  <a:tcPr marL="7620" marR="7620" marT="7620" marB="0" anchor="ctr"/>
                </a:tc>
                <a:tc>
                  <a:txBody>
                    <a:bodyPr/>
                    <a:lstStyle/>
                    <a:p>
                      <a:pPr algn="r" fontAlgn="b"/>
                      <a:r>
                        <a:rPr lang="en-US" sz="700" b="0" i="0" u="none" strike="noStrike">
                          <a:solidFill>
                            <a:srgbClr val="000000"/>
                          </a:solidFill>
                          <a:effectLst/>
                          <a:latin typeface="+mn-lt"/>
                        </a:rPr>
                        <a:t>13.9%</a:t>
                      </a:r>
                    </a:p>
                  </a:txBody>
                  <a:tcPr marL="7620" marR="7620" marT="7620" marB="0" anchor="ctr"/>
                </a:tc>
                <a:tc>
                  <a:txBody>
                    <a:bodyPr/>
                    <a:lstStyle/>
                    <a:p>
                      <a:pPr algn="r" fontAlgn="b"/>
                      <a:r>
                        <a:rPr lang="en-US" sz="700" b="0" i="0" u="none" strike="noStrike">
                          <a:solidFill>
                            <a:srgbClr val="000000"/>
                          </a:solidFill>
                          <a:effectLst/>
                          <a:latin typeface="+mn-lt"/>
                        </a:rPr>
                        <a:t>15.5%</a:t>
                      </a:r>
                    </a:p>
                  </a:txBody>
                  <a:tcPr marL="7620" marR="7620" marT="7620" marB="0" anchor="ctr"/>
                </a:tc>
                <a:tc>
                  <a:txBody>
                    <a:bodyPr/>
                    <a:lstStyle/>
                    <a:p>
                      <a:pPr algn="r" fontAlgn="b"/>
                      <a:r>
                        <a:rPr lang="en-US" sz="700" b="0" i="0" u="none" strike="noStrike">
                          <a:solidFill>
                            <a:srgbClr val="000000"/>
                          </a:solidFill>
                          <a:effectLst/>
                          <a:latin typeface="+mn-lt"/>
                        </a:rPr>
                        <a:t>15,301</a:t>
                      </a:r>
                    </a:p>
                  </a:txBody>
                  <a:tcPr marL="7620" marR="7620" marT="7620" marB="0" anchor="ctr"/>
                </a:tc>
                <a:extLst>
                  <a:ext uri="{0D108BD9-81ED-4DB2-BD59-A6C34878D82A}">
                    <a16:rowId xmlns:a16="http://schemas.microsoft.com/office/drawing/2014/main" val="3188333083"/>
                  </a:ext>
                </a:extLst>
              </a:tr>
              <a:tr h="166683">
                <a:tc>
                  <a:txBody>
                    <a:bodyPr/>
                    <a:lstStyle/>
                    <a:p>
                      <a:r>
                        <a:rPr lang="en-US" sz="700"/>
                        <a:t>Nevada</a:t>
                      </a:r>
                    </a:p>
                  </a:txBody>
                  <a:tcPr marL="36906" marR="36906" marT="18453" marB="18453" anchor="ctr"/>
                </a:tc>
                <a:tc>
                  <a:txBody>
                    <a:bodyPr/>
                    <a:lstStyle/>
                    <a:p>
                      <a:pPr algn="r" fontAlgn="b"/>
                      <a:r>
                        <a:rPr lang="en-US" sz="700" b="0" i="0" u="none" strike="noStrike" dirty="0">
                          <a:solidFill>
                            <a:srgbClr val="000000"/>
                          </a:solidFill>
                          <a:effectLst/>
                          <a:latin typeface="+mn-lt"/>
                        </a:rPr>
                        <a:t>15.7%</a:t>
                      </a:r>
                    </a:p>
                  </a:txBody>
                  <a:tcPr marL="7620" marR="7620" marT="7620" marB="0" anchor="ctr"/>
                </a:tc>
                <a:tc>
                  <a:txBody>
                    <a:bodyPr/>
                    <a:lstStyle/>
                    <a:p>
                      <a:pPr algn="r" fontAlgn="b"/>
                      <a:r>
                        <a:rPr lang="en-US" sz="700" b="0" i="0" u="none" strike="noStrike">
                          <a:solidFill>
                            <a:srgbClr val="000000"/>
                          </a:solidFill>
                          <a:effectLst/>
                          <a:latin typeface="+mn-lt"/>
                        </a:rPr>
                        <a:t>13.8%</a:t>
                      </a:r>
                    </a:p>
                  </a:txBody>
                  <a:tcPr marL="7620" marR="7620" marT="7620" marB="0" anchor="ctr"/>
                </a:tc>
                <a:tc>
                  <a:txBody>
                    <a:bodyPr/>
                    <a:lstStyle/>
                    <a:p>
                      <a:pPr algn="r" fontAlgn="b"/>
                      <a:r>
                        <a:rPr lang="en-US" sz="700" b="0" i="0" u="none" strike="noStrike">
                          <a:solidFill>
                            <a:srgbClr val="000000"/>
                          </a:solidFill>
                          <a:effectLst/>
                          <a:latin typeface="+mn-lt"/>
                        </a:rPr>
                        <a:t>17.6%</a:t>
                      </a:r>
                    </a:p>
                  </a:txBody>
                  <a:tcPr marL="7620" marR="7620" marT="7620" marB="0" anchor="ctr"/>
                </a:tc>
                <a:tc>
                  <a:txBody>
                    <a:bodyPr/>
                    <a:lstStyle/>
                    <a:p>
                      <a:pPr algn="r" fontAlgn="b"/>
                      <a:r>
                        <a:rPr lang="en-US" sz="700" b="0" i="0" u="none" strike="noStrike">
                          <a:solidFill>
                            <a:srgbClr val="000000"/>
                          </a:solidFill>
                          <a:effectLst/>
                          <a:latin typeface="+mn-lt"/>
                        </a:rPr>
                        <a:t>2,702</a:t>
                      </a:r>
                    </a:p>
                  </a:txBody>
                  <a:tcPr marL="7620" marR="7620" marT="7620" marB="0" anchor="ctr"/>
                </a:tc>
                <a:extLst>
                  <a:ext uri="{0D108BD9-81ED-4DB2-BD59-A6C34878D82A}">
                    <a16:rowId xmlns:a16="http://schemas.microsoft.com/office/drawing/2014/main" val="938109093"/>
                  </a:ext>
                </a:extLst>
              </a:tr>
              <a:tr h="166683">
                <a:tc>
                  <a:txBody>
                    <a:bodyPr/>
                    <a:lstStyle/>
                    <a:p>
                      <a:r>
                        <a:rPr lang="en-US" sz="700"/>
                        <a:t>New Hampshire</a:t>
                      </a:r>
                    </a:p>
                  </a:txBody>
                  <a:tcPr marL="36906" marR="36906" marT="18453" marB="18453" anchor="ctr"/>
                </a:tc>
                <a:tc>
                  <a:txBody>
                    <a:bodyPr/>
                    <a:lstStyle/>
                    <a:p>
                      <a:pPr algn="r" fontAlgn="b"/>
                      <a:r>
                        <a:rPr lang="en-US" sz="700" b="0" i="0" u="none" strike="noStrike" dirty="0">
                          <a:solidFill>
                            <a:srgbClr val="000000"/>
                          </a:solidFill>
                          <a:effectLst/>
                          <a:latin typeface="+mn-lt"/>
                        </a:rPr>
                        <a:t>15.9%</a:t>
                      </a:r>
                    </a:p>
                  </a:txBody>
                  <a:tcPr marL="7620" marR="7620" marT="7620" marB="0" anchor="ctr"/>
                </a:tc>
                <a:tc>
                  <a:txBody>
                    <a:bodyPr/>
                    <a:lstStyle/>
                    <a:p>
                      <a:pPr algn="r" fontAlgn="b"/>
                      <a:r>
                        <a:rPr lang="en-US" sz="700" b="0" i="0" u="none" strike="noStrike" dirty="0">
                          <a:solidFill>
                            <a:srgbClr val="000000"/>
                          </a:solidFill>
                          <a:effectLst/>
                          <a:latin typeface="+mn-lt"/>
                        </a:rPr>
                        <a:t>14.4%</a:t>
                      </a:r>
                    </a:p>
                  </a:txBody>
                  <a:tcPr marL="7620" marR="7620" marT="7620" marB="0" anchor="ctr"/>
                </a:tc>
                <a:tc>
                  <a:txBody>
                    <a:bodyPr/>
                    <a:lstStyle/>
                    <a:p>
                      <a:pPr algn="r" fontAlgn="b"/>
                      <a:r>
                        <a:rPr lang="en-US" sz="700" b="0" i="0" u="none" strike="noStrike" dirty="0">
                          <a:solidFill>
                            <a:srgbClr val="000000"/>
                          </a:solidFill>
                          <a:effectLst/>
                          <a:latin typeface="+mn-lt"/>
                        </a:rPr>
                        <a:t>17.4%</a:t>
                      </a:r>
                    </a:p>
                  </a:txBody>
                  <a:tcPr marL="7620" marR="7620" marT="7620" marB="0" anchor="ctr"/>
                </a:tc>
                <a:tc>
                  <a:txBody>
                    <a:bodyPr/>
                    <a:lstStyle/>
                    <a:p>
                      <a:pPr algn="r" fontAlgn="b"/>
                      <a:r>
                        <a:rPr lang="en-US" sz="700" b="0" i="0" u="none" strike="noStrike">
                          <a:solidFill>
                            <a:srgbClr val="000000"/>
                          </a:solidFill>
                          <a:effectLst/>
                          <a:latin typeface="+mn-lt"/>
                        </a:rPr>
                        <a:t>5,481</a:t>
                      </a:r>
                    </a:p>
                  </a:txBody>
                  <a:tcPr marL="7620" marR="7620" marT="7620" marB="0" anchor="ctr"/>
                </a:tc>
                <a:extLst>
                  <a:ext uri="{0D108BD9-81ED-4DB2-BD59-A6C34878D82A}">
                    <a16:rowId xmlns:a16="http://schemas.microsoft.com/office/drawing/2014/main" val="1874166089"/>
                  </a:ext>
                </a:extLst>
              </a:tr>
              <a:tr h="166683">
                <a:tc>
                  <a:txBody>
                    <a:bodyPr/>
                    <a:lstStyle/>
                    <a:p>
                      <a:r>
                        <a:rPr lang="en-US" sz="700"/>
                        <a:t>New Jersey</a:t>
                      </a:r>
                    </a:p>
                  </a:txBody>
                  <a:tcPr marL="36906" marR="36906" marT="18453" marB="18453" anchor="ctr"/>
                </a:tc>
                <a:tc>
                  <a:txBody>
                    <a:bodyPr/>
                    <a:lstStyle/>
                    <a:p>
                      <a:pPr algn="r" fontAlgn="b"/>
                      <a:r>
                        <a:rPr lang="en-US" sz="700" b="0" i="0" u="none" strike="noStrike" dirty="0">
                          <a:solidFill>
                            <a:srgbClr val="000000"/>
                          </a:solidFill>
                          <a:effectLst/>
                          <a:latin typeface="+mn-lt"/>
                        </a:rPr>
                        <a:t>N/A</a:t>
                      </a:r>
                    </a:p>
                  </a:txBody>
                  <a:tcPr marL="7620" marR="7620" marT="7620" marB="0" anchor="ctr"/>
                </a:tc>
                <a:tc>
                  <a:txBody>
                    <a:bodyPr/>
                    <a:lstStyle/>
                    <a:p>
                      <a:pPr algn="r" fontAlgn="b"/>
                      <a:r>
                        <a:rPr lang="en-US" sz="700" b="0" i="0" u="none" strike="noStrike" dirty="0">
                          <a:solidFill>
                            <a:srgbClr val="000000"/>
                          </a:solidFill>
                          <a:effectLst/>
                          <a:latin typeface="+mn-lt"/>
                        </a:rPr>
                        <a:t>N/A</a:t>
                      </a:r>
                    </a:p>
                  </a:txBody>
                  <a:tcPr marL="7620" marR="7620" marT="7620" marB="0" anchor="ctr"/>
                </a:tc>
                <a:tc>
                  <a:txBody>
                    <a:bodyPr/>
                    <a:lstStyle/>
                    <a:p>
                      <a:pPr algn="r" fontAlgn="b"/>
                      <a:r>
                        <a:rPr lang="en-US" sz="700" b="0" i="0" u="none" strike="noStrike" dirty="0">
                          <a:solidFill>
                            <a:srgbClr val="000000"/>
                          </a:solidFill>
                          <a:effectLst/>
                          <a:latin typeface="+mn-lt"/>
                        </a:rPr>
                        <a:t>N/A</a:t>
                      </a:r>
                    </a:p>
                  </a:txBody>
                  <a:tcPr marL="7620" marR="7620" marT="7620" marB="0" anchor="ctr"/>
                </a:tc>
                <a:tc>
                  <a:txBody>
                    <a:bodyPr/>
                    <a:lstStyle/>
                    <a:p>
                      <a:pPr algn="r" fontAlgn="b"/>
                      <a:r>
                        <a:rPr lang="en-US" sz="700" b="0" i="0" u="none" strike="noStrike" dirty="0">
                          <a:solidFill>
                            <a:srgbClr val="000000"/>
                          </a:solidFill>
                          <a:effectLst/>
                          <a:latin typeface="+mn-lt"/>
                        </a:rPr>
                        <a:t>N/A</a:t>
                      </a:r>
                    </a:p>
                  </a:txBody>
                  <a:tcPr marL="7620" marR="7620" marT="7620" marB="0" anchor="ctr"/>
                </a:tc>
                <a:extLst>
                  <a:ext uri="{0D108BD9-81ED-4DB2-BD59-A6C34878D82A}">
                    <a16:rowId xmlns:a16="http://schemas.microsoft.com/office/drawing/2014/main" val="943473422"/>
                  </a:ext>
                </a:extLst>
              </a:tr>
              <a:tr h="166683">
                <a:tc>
                  <a:txBody>
                    <a:bodyPr/>
                    <a:lstStyle/>
                    <a:p>
                      <a:r>
                        <a:rPr lang="en-US" sz="700"/>
                        <a:t>New Mexico</a:t>
                      </a:r>
                    </a:p>
                  </a:txBody>
                  <a:tcPr marL="36906" marR="36906" marT="18453" marB="18453" anchor="ctr"/>
                </a:tc>
                <a:tc>
                  <a:txBody>
                    <a:bodyPr/>
                    <a:lstStyle/>
                    <a:p>
                      <a:pPr algn="r" fontAlgn="b"/>
                      <a:r>
                        <a:rPr lang="en-US" sz="700" b="0" i="0" u="none" strike="noStrike">
                          <a:solidFill>
                            <a:srgbClr val="000000"/>
                          </a:solidFill>
                          <a:effectLst/>
                          <a:latin typeface="+mn-lt"/>
                        </a:rPr>
                        <a:t>16.0%</a:t>
                      </a:r>
                    </a:p>
                  </a:txBody>
                  <a:tcPr marL="7620" marR="7620" marT="7620" marB="0" anchor="ctr"/>
                </a:tc>
                <a:tc>
                  <a:txBody>
                    <a:bodyPr/>
                    <a:lstStyle/>
                    <a:p>
                      <a:pPr algn="r" fontAlgn="b"/>
                      <a:r>
                        <a:rPr lang="en-US" sz="700" b="0" i="0" u="none" strike="noStrike" dirty="0">
                          <a:solidFill>
                            <a:srgbClr val="000000"/>
                          </a:solidFill>
                          <a:effectLst/>
                          <a:latin typeface="+mn-lt"/>
                        </a:rPr>
                        <a:t>14.6%</a:t>
                      </a:r>
                    </a:p>
                  </a:txBody>
                  <a:tcPr marL="7620" marR="7620" marT="7620" marB="0" anchor="ctr"/>
                </a:tc>
                <a:tc>
                  <a:txBody>
                    <a:bodyPr/>
                    <a:lstStyle/>
                    <a:p>
                      <a:pPr algn="r" fontAlgn="b"/>
                      <a:r>
                        <a:rPr lang="en-US" sz="700" b="0" i="0" u="none" strike="noStrike">
                          <a:solidFill>
                            <a:srgbClr val="000000"/>
                          </a:solidFill>
                          <a:effectLst/>
                          <a:latin typeface="+mn-lt"/>
                        </a:rPr>
                        <a:t>17.4%</a:t>
                      </a:r>
                    </a:p>
                  </a:txBody>
                  <a:tcPr marL="7620" marR="7620" marT="7620" marB="0" anchor="ctr"/>
                </a:tc>
                <a:tc>
                  <a:txBody>
                    <a:bodyPr/>
                    <a:lstStyle/>
                    <a:p>
                      <a:pPr algn="r" fontAlgn="b"/>
                      <a:r>
                        <a:rPr lang="en-US" sz="700" b="0" i="0" u="none" strike="noStrike">
                          <a:solidFill>
                            <a:srgbClr val="000000"/>
                          </a:solidFill>
                          <a:effectLst/>
                          <a:latin typeface="+mn-lt"/>
                        </a:rPr>
                        <a:t>5,746</a:t>
                      </a:r>
                    </a:p>
                  </a:txBody>
                  <a:tcPr marL="7620" marR="7620" marT="7620" marB="0" anchor="ctr"/>
                </a:tc>
                <a:extLst>
                  <a:ext uri="{0D108BD9-81ED-4DB2-BD59-A6C34878D82A}">
                    <a16:rowId xmlns:a16="http://schemas.microsoft.com/office/drawing/2014/main" val="1919346163"/>
                  </a:ext>
                </a:extLst>
              </a:tr>
              <a:tr h="166683">
                <a:tc>
                  <a:txBody>
                    <a:bodyPr/>
                    <a:lstStyle/>
                    <a:p>
                      <a:r>
                        <a:rPr lang="en-US" sz="700"/>
                        <a:t>New York</a:t>
                      </a:r>
                    </a:p>
                  </a:txBody>
                  <a:tcPr marL="36906" marR="36906" marT="18453" marB="18453" anchor="ctr"/>
                </a:tc>
                <a:tc>
                  <a:txBody>
                    <a:bodyPr/>
                    <a:lstStyle/>
                    <a:p>
                      <a:pPr algn="r" fontAlgn="b"/>
                      <a:r>
                        <a:rPr lang="en-US" sz="700" b="0" i="0" u="none" strike="noStrike">
                          <a:solidFill>
                            <a:srgbClr val="000000"/>
                          </a:solidFill>
                          <a:effectLst/>
                          <a:latin typeface="+mn-lt"/>
                        </a:rPr>
                        <a:t>12.7%</a:t>
                      </a:r>
                    </a:p>
                  </a:txBody>
                  <a:tcPr marL="7620" marR="7620" marT="7620" marB="0" anchor="ctr"/>
                </a:tc>
                <a:tc>
                  <a:txBody>
                    <a:bodyPr/>
                    <a:lstStyle/>
                    <a:p>
                      <a:pPr algn="r" fontAlgn="b"/>
                      <a:r>
                        <a:rPr lang="en-US" sz="700" b="0" i="0" u="none" strike="noStrike" dirty="0">
                          <a:solidFill>
                            <a:srgbClr val="000000"/>
                          </a:solidFill>
                          <a:effectLst/>
                          <a:latin typeface="+mn-lt"/>
                        </a:rPr>
                        <a:t>11.9%</a:t>
                      </a:r>
                    </a:p>
                  </a:txBody>
                  <a:tcPr marL="7620" marR="7620" marT="7620" marB="0" anchor="ctr"/>
                </a:tc>
                <a:tc>
                  <a:txBody>
                    <a:bodyPr/>
                    <a:lstStyle/>
                    <a:p>
                      <a:pPr algn="r" fontAlgn="b"/>
                      <a:r>
                        <a:rPr lang="en-US" sz="700" b="0" i="0" u="none" strike="noStrike">
                          <a:solidFill>
                            <a:srgbClr val="000000"/>
                          </a:solidFill>
                          <a:effectLst/>
                          <a:latin typeface="+mn-lt"/>
                        </a:rPr>
                        <a:t>13.5%</a:t>
                      </a:r>
                    </a:p>
                  </a:txBody>
                  <a:tcPr marL="7620" marR="7620" marT="7620" marB="0" anchor="ctr"/>
                </a:tc>
                <a:tc>
                  <a:txBody>
                    <a:bodyPr/>
                    <a:lstStyle/>
                    <a:p>
                      <a:pPr algn="r" fontAlgn="b"/>
                      <a:r>
                        <a:rPr lang="en-US" sz="700" b="0" i="0" u="none" strike="noStrike">
                          <a:solidFill>
                            <a:srgbClr val="000000"/>
                          </a:solidFill>
                          <a:effectLst/>
                          <a:latin typeface="+mn-lt"/>
                        </a:rPr>
                        <a:t>13,230</a:t>
                      </a:r>
                    </a:p>
                  </a:txBody>
                  <a:tcPr marL="7620" marR="7620" marT="7620" marB="0" anchor="ctr"/>
                </a:tc>
                <a:extLst>
                  <a:ext uri="{0D108BD9-81ED-4DB2-BD59-A6C34878D82A}">
                    <a16:rowId xmlns:a16="http://schemas.microsoft.com/office/drawing/2014/main" val="1389295829"/>
                  </a:ext>
                </a:extLst>
              </a:tr>
              <a:tr h="166683">
                <a:tc>
                  <a:txBody>
                    <a:bodyPr/>
                    <a:lstStyle/>
                    <a:p>
                      <a:r>
                        <a:rPr lang="en-US" sz="700"/>
                        <a:t>North Carolina</a:t>
                      </a:r>
                    </a:p>
                  </a:txBody>
                  <a:tcPr marL="36906" marR="36906" marT="18453" marB="18453" anchor="ctr"/>
                </a:tc>
                <a:tc>
                  <a:txBody>
                    <a:bodyPr/>
                    <a:lstStyle/>
                    <a:p>
                      <a:pPr algn="r" fontAlgn="b"/>
                      <a:r>
                        <a:rPr lang="en-US" sz="700" b="0" i="0" u="none" strike="noStrike">
                          <a:solidFill>
                            <a:srgbClr val="000000"/>
                          </a:solidFill>
                          <a:effectLst/>
                          <a:latin typeface="+mn-lt"/>
                        </a:rPr>
                        <a:t>18.5%</a:t>
                      </a:r>
                    </a:p>
                  </a:txBody>
                  <a:tcPr marL="7620" marR="7620" marT="7620" marB="0" anchor="ctr"/>
                </a:tc>
                <a:tc>
                  <a:txBody>
                    <a:bodyPr/>
                    <a:lstStyle/>
                    <a:p>
                      <a:pPr algn="r" fontAlgn="b"/>
                      <a:r>
                        <a:rPr lang="en-US" sz="700" b="0" i="0" u="none" strike="noStrike" dirty="0">
                          <a:solidFill>
                            <a:srgbClr val="000000"/>
                          </a:solidFill>
                          <a:effectLst/>
                          <a:latin typeface="+mn-lt"/>
                        </a:rPr>
                        <a:t>17.0%</a:t>
                      </a:r>
                    </a:p>
                  </a:txBody>
                  <a:tcPr marL="7620" marR="7620" marT="7620" marB="0" anchor="ctr"/>
                </a:tc>
                <a:tc>
                  <a:txBody>
                    <a:bodyPr/>
                    <a:lstStyle/>
                    <a:p>
                      <a:pPr algn="r" fontAlgn="b"/>
                      <a:r>
                        <a:rPr lang="en-US" sz="700" b="0" i="0" u="none" strike="noStrike" dirty="0">
                          <a:solidFill>
                            <a:srgbClr val="000000"/>
                          </a:solidFill>
                          <a:effectLst/>
                          <a:latin typeface="+mn-lt"/>
                        </a:rPr>
                        <a:t>20.0%</a:t>
                      </a:r>
                    </a:p>
                  </a:txBody>
                  <a:tcPr marL="7620" marR="7620" marT="7620" marB="0" anchor="ctr"/>
                </a:tc>
                <a:tc>
                  <a:txBody>
                    <a:bodyPr/>
                    <a:lstStyle/>
                    <a:p>
                      <a:pPr algn="r" fontAlgn="b"/>
                      <a:r>
                        <a:rPr lang="en-US" sz="700" b="0" i="0" u="none" strike="noStrike">
                          <a:solidFill>
                            <a:srgbClr val="000000"/>
                          </a:solidFill>
                          <a:effectLst/>
                          <a:latin typeface="+mn-lt"/>
                        </a:rPr>
                        <a:t>4,131</a:t>
                      </a:r>
                    </a:p>
                  </a:txBody>
                  <a:tcPr marL="7620" marR="7620" marT="7620" marB="0" anchor="ctr"/>
                </a:tc>
                <a:extLst>
                  <a:ext uri="{0D108BD9-81ED-4DB2-BD59-A6C34878D82A}">
                    <a16:rowId xmlns:a16="http://schemas.microsoft.com/office/drawing/2014/main" val="9124808"/>
                  </a:ext>
                </a:extLst>
              </a:tr>
              <a:tr h="166683">
                <a:tc>
                  <a:txBody>
                    <a:bodyPr/>
                    <a:lstStyle/>
                    <a:p>
                      <a:r>
                        <a:rPr lang="en-US" sz="700"/>
                        <a:t>North Dakota</a:t>
                      </a:r>
                    </a:p>
                  </a:txBody>
                  <a:tcPr marL="36906" marR="36906" marT="18453" marB="18453" anchor="ctr"/>
                </a:tc>
                <a:tc>
                  <a:txBody>
                    <a:bodyPr/>
                    <a:lstStyle/>
                    <a:p>
                      <a:pPr algn="r" fontAlgn="b"/>
                      <a:r>
                        <a:rPr lang="en-US" sz="700" b="0" i="0" u="none" strike="noStrike">
                          <a:solidFill>
                            <a:srgbClr val="000000"/>
                          </a:solidFill>
                          <a:effectLst/>
                          <a:latin typeface="+mn-lt"/>
                        </a:rPr>
                        <a:t>17.0%</a:t>
                      </a:r>
                    </a:p>
                  </a:txBody>
                  <a:tcPr marL="7620" marR="7620" marT="7620" marB="0" anchor="ctr"/>
                </a:tc>
                <a:tc>
                  <a:txBody>
                    <a:bodyPr/>
                    <a:lstStyle/>
                    <a:p>
                      <a:pPr algn="r" fontAlgn="b"/>
                      <a:r>
                        <a:rPr lang="en-US" sz="700" b="0" i="0" u="none" strike="noStrike" dirty="0">
                          <a:solidFill>
                            <a:srgbClr val="000000"/>
                          </a:solidFill>
                          <a:effectLst/>
                          <a:latin typeface="+mn-lt"/>
                        </a:rPr>
                        <a:t>15.5%</a:t>
                      </a:r>
                    </a:p>
                  </a:txBody>
                  <a:tcPr marL="7620" marR="7620" marT="7620" marB="0" anchor="ctr"/>
                </a:tc>
                <a:tc>
                  <a:txBody>
                    <a:bodyPr/>
                    <a:lstStyle/>
                    <a:p>
                      <a:pPr algn="r" fontAlgn="b"/>
                      <a:r>
                        <a:rPr lang="en-US" sz="700" b="0" i="0" u="none" strike="noStrike" dirty="0">
                          <a:solidFill>
                            <a:srgbClr val="000000"/>
                          </a:solidFill>
                          <a:effectLst/>
                          <a:latin typeface="+mn-lt"/>
                        </a:rPr>
                        <a:t>18.5%</a:t>
                      </a:r>
                    </a:p>
                  </a:txBody>
                  <a:tcPr marL="7620" marR="7620" marT="7620" marB="0" anchor="ctr"/>
                </a:tc>
                <a:tc>
                  <a:txBody>
                    <a:bodyPr/>
                    <a:lstStyle/>
                    <a:p>
                      <a:pPr algn="r" fontAlgn="b"/>
                      <a:r>
                        <a:rPr lang="en-US" sz="700" b="0" i="0" u="none" strike="noStrike">
                          <a:solidFill>
                            <a:srgbClr val="000000"/>
                          </a:solidFill>
                          <a:effectLst/>
                          <a:latin typeface="+mn-lt"/>
                        </a:rPr>
                        <a:t>5,427</a:t>
                      </a:r>
                    </a:p>
                  </a:txBody>
                  <a:tcPr marL="7620" marR="7620" marT="7620" marB="0" anchor="ctr"/>
                </a:tc>
                <a:extLst>
                  <a:ext uri="{0D108BD9-81ED-4DB2-BD59-A6C34878D82A}">
                    <a16:rowId xmlns:a16="http://schemas.microsoft.com/office/drawing/2014/main" val="946289187"/>
                  </a:ext>
                </a:extLst>
              </a:tr>
              <a:tr h="166683">
                <a:tc>
                  <a:txBody>
                    <a:bodyPr/>
                    <a:lstStyle/>
                    <a:p>
                      <a:r>
                        <a:rPr lang="en-US" sz="700"/>
                        <a:t>Ohio</a:t>
                      </a:r>
                    </a:p>
                  </a:txBody>
                  <a:tcPr marL="36906" marR="36906" marT="18453" marB="18453" anchor="ctr"/>
                </a:tc>
                <a:tc>
                  <a:txBody>
                    <a:bodyPr/>
                    <a:lstStyle/>
                    <a:p>
                      <a:pPr algn="r" fontAlgn="b"/>
                      <a:r>
                        <a:rPr lang="en-US" sz="700" b="0" i="0" u="none" strike="noStrike">
                          <a:solidFill>
                            <a:srgbClr val="000000"/>
                          </a:solidFill>
                          <a:effectLst/>
                          <a:latin typeface="+mn-lt"/>
                        </a:rPr>
                        <a:t>20.8%</a:t>
                      </a:r>
                    </a:p>
                  </a:txBody>
                  <a:tcPr marL="7620" marR="7620" marT="7620" marB="0" anchor="ctr"/>
                </a:tc>
                <a:tc>
                  <a:txBody>
                    <a:bodyPr/>
                    <a:lstStyle/>
                    <a:p>
                      <a:pPr algn="r" fontAlgn="b"/>
                      <a:r>
                        <a:rPr lang="en-US" sz="700" b="0" i="0" u="none" strike="noStrike">
                          <a:solidFill>
                            <a:srgbClr val="000000"/>
                          </a:solidFill>
                          <a:effectLst/>
                          <a:latin typeface="+mn-lt"/>
                        </a:rPr>
                        <a:t>19.6%</a:t>
                      </a:r>
                    </a:p>
                  </a:txBody>
                  <a:tcPr marL="7620" marR="7620" marT="7620" marB="0" anchor="ctr"/>
                </a:tc>
                <a:tc>
                  <a:txBody>
                    <a:bodyPr/>
                    <a:lstStyle/>
                    <a:p>
                      <a:pPr algn="r" fontAlgn="b"/>
                      <a:r>
                        <a:rPr lang="en-US" sz="700" b="0" i="0" u="none" strike="noStrike" dirty="0">
                          <a:solidFill>
                            <a:srgbClr val="000000"/>
                          </a:solidFill>
                          <a:effectLst/>
                          <a:latin typeface="+mn-lt"/>
                        </a:rPr>
                        <a:t>22.0%</a:t>
                      </a:r>
                    </a:p>
                  </a:txBody>
                  <a:tcPr marL="7620" marR="7620" marT="7620" marB="0" anchor="ctr"/>
                </a:tc>
                <a:tc>
                  <a:txBody>
                    <a:bodyPr/>
                    <a:lstStyle/>
                    <a:p>
                      <a:pPr algn="r" fontAlgn="b"/>
                      <a:r>
                        <a:rPr lang="en-US" sz="700" b="0" i="0" u="none" strike="noStrike">
                          <a:solidFill>
                            <a:srgbClr val="000000"/>
                          </a:solidFill>
                          <a:effectLst/>
                          <a:latin typeface="+mn-lt"/>
                        </a:rPr>
                        <a:t>12,925</a:t>
                      </a:r>
                    </a:p>
                  </a:txBody>
                  <a:tcPr marL="7620" marR="7620" marT="7620" marB="0" anchor="ctr"/>
                </a:tc>
                <a:extLst>
                  <a:ext uri="{0D108BD9-81ED-4DB2-BD59-A6C34878D82A}">
                    <a16:rowId xmlns:a16="http://schemas.microsoft.com/office/drawing/2014/main" val="3249874195"/>
                  </a:ext>
                </a:extLst>
              </a:tr>
              <a:tr h="166683">
                <a:tc>
                  <a:txBody>
                    <a:bodyPr/>
                    <a:lstStyle/>
                    <a:p>
                      <a:r>
                        <a:rPr lang="en-US" sz="700"/>
                        <a:t>Oklahoma</a:t>
                      </a:r>
                    </a:p>
                  </a:txBody>
                  <a:tcPr marL="36906" marR="36906" marT="18453" marB="18453" anchor="ctr"/>
                </a:tc>
                <a:tc>
                  <a:txBody>
                    <a:bodyPr/>
                    <a:lstStyle/>
                    <a:p>
                      <a:pPr algn="r" fontAlgn="b"/>
                      <a:r>
                        <a:rPr lang="en-US" sz="700" b="0" i="0" u="none" strike="noStrike">
                          <a:solidFill>
                            <a:srgbClr val="000000"/>
                          </a:solidFill>
                          <a:effectLst/>
                          <a:latin typeface="+mn-lt"/>
                        </a:rPr>
                        <a:t>18.9%</a:t>
                      </a:r>
                    </a:p>
                  </a:txBody>
                  <a:tcPr marL="7620" marR="7620" marT="7620" marB="0" anchor="ctr"/>
                </a:tc>
                <a:tc>
                  <a:txBody>
                    <a:bodyPr/>
                    <a:lstStyle/>
                    <a:p>
                      <a:pPr algn="r" fontAlgn="b"/>
                      <a:r>
                        <a:rPr lang="en-US" sz="700" b="0" i="0" u="none" strike="noStrike">
                          <a:solidFill>
                            <a:srgbClr val="000000"/>
                          </a:solidFill>
                          <a:effectLst/>
                          <a:latin typeface="+mn-lt"/>
                        </a:rPr>
                        <a:t>17.6%</a:t>
                      </a:r>
                    </a:p>
                  </a:txBody>
                  <a:tcPr marL="7620" marR="7620" marT="7620" marB="0" anchor="ctr"/>
                </a:tc>
                <a:tc>
                  <a:txBody>
                    <a:bodyPr/>
                    <a:lstStyle/>
                    <a:p>
                      <a:pPr algn="r" fontAlgn="b"/>
                      <a:r>
                        <a:rPr lang="en-US" sz="700" b="0" i="0" u="none" strike="noStrike" dirty="0">
                          <a:solidFill>
                            <a:srgbClr val="000000"/>
                          </a:solidFill>
                          <a:effectLst/>
                          <a:latin typeface="+mn-lt"/>
                        </a:rPr>
                        <a:t>20.2%</a:t>
                      </a:r>
                    </a:p>
                  </a:txBody>
                  <a:tcPr marL="7620" marR="7620" marT="7620" marB="0" anchor="ctr"/>
                </a:tc>
                <a:tc>
                  <a:txBody>
                    <a:bodyPr/>
                    <a:lstStyle/>
                    <a:p>
                      <a:pPr algn="r" fontAlgn="b"/>
                      <a:r>
                        <a:rPr lang="en-US" sz="700" b="0" i="0" u="none" strike="noStrike">
                          <a:solidFill>
                            <a:srgbClr val="000000"/>
                          </a:solidFill>
                          <a:effectLst/>
                          <a:latin typeface="+mn-lt"/>
                        </a:rPr>
                        <a:t>6,036</a:t>
                      </a:r>
                    </a:p>
                  </a:txBody>
                  <a:tcPr marL="7620" marR="7620" marT="7620" marB="0" anchor="ctr"/>
                </a:tc>
                <a:extLst>
                  <a:ext uri="{0D108BD9-81ED-4DB2-BD59-A6C34878D82A}">
                    <a16:rowId xmlns:a16="http://schemas.microsoft.com/office/drawing/2014/main" val="838747681"/>
                  </a:ext>
                </a:extLst>
              </a:tr>
              <a:tr h="166683">
                <a:tc>
                  <a:txBody>
                    <a:bodyPr/>
                    <a:lstStyle/>
                    <a:p>
                      <a:r>
                        <a:rPr lang="en-US" sz="700" dirty="0"/>
                        <a:t>Oregon</a:t>
                      </a:r>
                    </a:p>
                  </a:txBody>
                  <a:tcPr marL="36906" marR="36906" marT="18453" marB="18453" anchor="ctr"/>
                </a:tc>
                <a:tc>
                  <a:txBody>
                    <a:bodyPr/>
                    <a:lstStyle/>
                    <a:p>
                      <a:pPr algn="r" fontAlgn="b"/>
                      <a:r>
                        <a:rPr lang="en-US" sz="700" b="0" i="0" u="none" strike="noStrike" dirty="0">
                          <a:solidFill>
                            <a:srgbClr val="000000"/>
                          </a:solidFill>
                          <a:effectLst/>
                          <a:latin typeface="+mn-lt"/>
                        </a:rPr>
                        <a:t>14.5%</a:t>
                      </a:r>
                    </a:p>
                  </a:txBody>
                  <a:tcPr marL="7620" marR="7620" marT="7620" marB="0" anchor="ctr"/>
                </a:tc>
                <a:tc>
                  <a:txBody>
                    <a:bodyPr/>
                    <a:lstStyle/>
                    <a:p>
                      <a:pPr algn="r" fontAlgn="b"/>
                      <a:r>
                        <a:rPr lang="en-US" sz="700" b="0" i="0" u="none" strike="noStrike">
                          <a:solidFill>
                            <a:srgbClr val="000000"/>
                          </a:solidFill>
                          <a:effectLst/>
                          <a:latin typeface="+mn-lt"/>
                        </a:rPr>
                        <a:t>13.4%</a:t>
                      </a:r>
                    </a:p>
                  </a:txBody>
                  <a:tcPr marL="7620" marR="7620" marT="7620" marB="0" anchor="ctr"/>
                </a:tc>
                <a:tc>
                  <a:txBody>
                    <a:bodyPr/>
                    <a:lstStyle/>
                    <a:p>
                      <a:pPr algn="r" fontAlgn="b"/>
                      <a:r>
                        <a:rPr lang="en-US" sz="700" b="0" i="0" u="none" strike="noStrike" dirty="0">
                          <a:solidFill>
                            <a:srgbClr val="000000"/>
                          </a:solidFill>
                          <a:effectLst/>
                          <a:latin typeface="+mn-lt"/>
                        </a:rPr>
                        <a:t>15.6%</a:t>
                      </a:r>
                    </a:p>
                  </a:txBody>
                  <a:tcPr marL="7620" marR="7620" marT="7620" marB="0" anchor="ctr"/>
                </a:tc>
                <a:tc>
                  <a:txBody>
                    <a:bodyPr/>
                    <a:lstStyle/>
                    <a:p>
                      <a:pPr algn="r" fontAlgn="b"/>
                      <a:r>
                        <a:rPr lang="en-US" sz="700" b="0" i="0" u="none" strike="noStrike">
                          <a:solidFill>
                            <a:srgbClr val="000000"/>
                          </a:solidFill>
                          <a:effectLst/>
                          <a:latin typeface="+mn-lt"/>
                        </a:rPr>
                        <a:t>5,873</a:t>
                      </a:r>
                    </a:p>
                  </a:txBody>
                  <a:tcPr marL="7620" marR="7620" marT="7620" marB="0" anchor="ctr"/>
                </a:tc>
                <a:extLst>
                  <a:ext uri="{0D108BD9-81ED-4DB2-BD59-A6C34878D82A}">
                    <a16:rowId xmlns:a16="http://schemas.microsoft.com/office/drawing/2014/main" val="846547098"/>
                  </a:ext>
                </a:extLst>
              </a:tr>
              <a:tr h="166683">
                <a:tc>
                  <a:txBody>
                    <a:bodyPr/>
                    <a:lstStyle/>
                    <a:p>
                      <a:r>
                        <a:rPr lang="en-US" sz="700"/>
                        <a:t>Pennsylvania</a:t>
                      </a:r>
                    </a:p>
                  </a:txBody>
                  <a:tcPr marL="36906" marR="36906" marT="18453" marB="18453" anchor="ctr"/>
                </a:tc>
                <a:tc>
                  <a:txBody>
                    <a:bodyPr/>
                    <a:lstStyle/>
                    <a:p>
                      <a:pPr algn="r" fontAlgn="b"/>
                      <a:r>
                        <a:rPr lang="en-US" sz="700" b="0" i="0" u="none" strike="noStrike">
                          <a:solidFill>
                            <a:srgbClr val="000000"/>
                          </a:solidFill>
                          <a:effectLst/>
                          <a:latin typeface="+mn-lt"/>
                        </a:rPr>
                        <a:t>17.3%</a:t>
                      </a:r>
                    </a:p>
                  </a:txBody>
                  <a:tcPr marL="7620" marR="7620" marT="7620" marB="0" anchor="ctr"/>
                </a:tc>
                <a:tc>
                  <a:txBody>
                    <a:bodyPr/>
                    <a:lstStyle/>
                    <a:p>
                      <a:pPr algn="r" fontAlgn="b"/>
                      <a:r>
                        <a:rPr lang="en-US" sz="700" b="0" i="0" u="none" strike="noStrike">
                          <a:solidFill>
                            <a:srgbClr val="000000"/>
                          </a:solidFill>
                          <a:effectLst/>
                          <a:latin typeface="+mn-lt"/>
                        </a:rPr>
                        <a:t>16.1%</a:t>
                      </a:r>
                    </a:p>
                  </a:txBody>
                  <a:tcPr marL="7620" marR="7620" marT="7620" marB="0" anchor="ctr"/>
                </a:tc>
                <a:tc>
                  <a:txBody>
                    <a:bodyPr/>
                    <a:lstStyle/>
                    <a:p>
                      <a:pPr algn="r" fontAlgn="b"/>
                      <a:r>
                        <a:rPr lang="en-US" sz="700" b="0" i="0" u="none" strike="noStrike" dirty="0">
                          <a:solidFill>
                            <a:srgbClr val="000000"/>
                          </a:solidFill>
                          <a:effectLst/>
                          <a:latin typeface="+mn-lt"/>
                        </a:rPr>
                        <a:t>18.5%</a:t>
                      </a:r>
                    </a:p>
                  </a:txBody>
                  <a:tcPr marL="7620" marR="7620" marT="7620" marB="0" anchor="ctr"/>
                </a:tc>
                <a:tc>
                  <a:txBody>
                    <a:bodyPr/>
                    <a:lstStyle/>
                    <a:p>
                      <a:pPr algn="r" fontAlgn="b"/>
                      <a:r>
                        <a:rPr lang="en-US" sz="700" b="0" i="0" u="none" strike="noStrike">
                          <a:solidFill>
                            <a:srgbClr val="000000"/>
                          </a:solidFill>
                          <a:effectLst/>
                          <a:latin typeface="+mn-lt"/>
                        </a:rPr>
                        <a:t>6,385</a:t>
                      </a:r>
                    </a:p>
                  </a:txBody>
                  <a:tcPr marL="7620" marR="7620" marT="7620" marB="0" anchor="ctr"/>
                </a:tc>
                <a:extLst>
                  <a:ext uri="{0D108BD9-81ED-4DB2-BD59-A6C34878D82A}">
                    <a16:rowId xmlns:a16="http://schemas.microsoft.com/office/drawing/2014/main" val="4273683292"/>
                  </a:ext>
                </a:extLst>
              </a:tr>
              <a:tr h="166683">
                <a:tc>
                  <a:txBody>
                    <a:bodyPr/>
                    <a:lstStyle/>
                    <a:p>
                      <a:r>
                        <a:rPr lang="en-US" sz="700"/>
                        <a:t>Puerto Rico</a:t>
                      </a:r>
                    </a:p>
                  </a:txBody>
                  <a:tcPr marL="36906" marR="36906" marT="18453" marB="18453" anchor="ctr"/>
                </a:tc>
                <a:tc>
                  <a:txBody>
                    <a:bodyPr/>
                    <a:lstStyle/>
                    <a:p>
                      <a:pPr algn="r" fontAlgn="b"/>
                      <a:r>
                        <a:rPr lang="en-US" sz="700" b="0" i="0" u="none" strike="noStrike">
                          <a:solidFill>
                            <a:srgbClr val="000000"/>
                          </a:solidFill>
                          <a:effectLst/>
                          <a:latin typeface="+mn-lt"/>
                        </a:rPr>
                        <a:t>9.6%</a:t>
                      </a:r>
                    </a:p>
                  </a:txBody>
                  <a:tcPr marL="7620" marR="7620" marT="7620" marB="0" anchor="ctr"/>
                </a:tc>
                <a:tc>
                  <a:txBody>
                    <a:bodyPr/>
                    <a:lstStyle/>
                    <a:p>
                      <a:pPr algn="r" fontAlgn="b"/>
                      <a:r>
                        <a:rPr lang="en-US" sz="700" b="0" i="0" u="none" strike="noStrike">
                          <a:solidFill>
                            <a:srgbClr val="000000"/>
                          </a:solidFill>
                          <a:effectLst/>
                          <a:latin typeface="+mn-lt"/>
                        </a:rPr>
                        <a:t>8.6%</a:t>
                      </a:r>
                    </a:p>
                  </a:txBody>
                  <a:tcPr marL="7620" marR="7620" marT="7620" marB="0" anchor="ctr"/>
                </a:tc>
                <a:tc>
                  <a:txBody>
                    <a:bodyPr/>
                    <a:lstStyle/>
                    <a:p>
                      <a:pPr algn="r" fontAlgn="b"/>
                      <a:r>
                        <a:rPr lang="en-US" sz="700" b="0" i="0" u="none" strike="noStrike" dirty="0">
                          <a:solidFill>
                            <a:srgbClr val="000000"/>
                          </a:solidFill>
                          <a:effectLst/>
                          <a:latin typeface="+mn-lt"/>
                        </a:rPr>
                        <a:t>10.6%</a:t>
                      </a:r>
                    </a:p>
                  </a:txBody>
                  <a:tcPr marL="7620" marR="7620" marT="7620" marB="0" anchor="ctr"/>
                </a:tc>
                <a:tc>
                  <a:txBody>
                    <a:bodyPr/>
                    <a:lstStyle/>
                    <a:p>
                      <a:pPr algn="r" fontAlgn="b"/>
                      <a:r>
                        <a:rPr lang="en-US" sz="700" b="0" i="0" u="none" strike="noStrike">
                          <a:solidFill>
                            <a:srgbClr val="000000"/>
                          </a:solidFill>
                          <a:effectLst/>
                          <a:latin typeface="+mn-lt"/>
                        </a:rPr>
                        <a:t>5,938</a:t>
                      </a:r>
                    </a:p>
                  </a:txBody>
                  <a:tcPr marL="7620" marR="7620" marT="7620" marB="0" anchor="ctr"/>
                </a:tc>
                <a:extLst>
                  <a:ext uri="{0D108BD9-81ED-4DB2-BD59-A6C34878D82A}">
                    <a16:rowId xmlns:a16="http://schemas.microsoft.com/office/drawing/2014/main" val="2297739062"/>
                  </a:ext>
                </a:extLst>
              </a:tr>
              <a:tr h="166683">
                <a:tc>
                  <a:txBody>
                    <a:bodyPr/>
                    <a:lstStyle/>
                    <a:p>
                      <a:r>
                        <a:rPr lang="en-US" sz="700"/>
                        <a:t>Rhode Island</a:t>
                      </a:r>
                    </a:p>
                  </a:txBody>
                  <a:tcPr marL="36906" marR="36906" marT="18453" marB="18453" anchor="ctr"/>
                </a:tc>
                <a:tc>
                  <a:txBody>
                    <a:bodyPr/>
                    <a:lstStyle/>
                    <a:p>
                      <a:pPr algn="r" fontAlgn="b"/>
                      <a:r>
                        <a:rPr lang="en-US" sz="700" b="0" i="0" u="none" strike="noStrike">
                          <a:solidFill>
                            <a:srgbClr val="000000"/>
                          </a:solidFill>
                          <a:effectLst/>
                          <a:latin typeface="+mn-lt"/>
                        </a:rPr>
                        <a:t>13.3%</a:t>
                      </a:r>
                    </a:p>
                  </a:txBody>
                  <a:tcPr marL="7620" marR="7620" marT="7620" marB="0" anchor="ctr"/>
                </a:tc>
                <a:tc>
                  <a:txBody>
                    <a:bodyPr/>
                    <a:lstStyle/>
                    <a:p>
                      <a:pPr algn="r" fontAlgn="b"/>
                      <a:r>
                        <a:rPr lang="en-US" sz="700" b="0" i="0" u="none" strike="noStrike">
                          <a:solidFill>
                            <a:srgbClr val="000000"/>
                          </a:solidFill>
                          <a:effectLst/>
                          <a:latin typeface="+mn-lt"/>
                        </a:rPr>
                        <a:t>12.0%</a:t>
                      </a:r>
                    </a:p>
                  </a:txBody>
                  <a:tcPr marL="7620" marR="7620" marT="7620" marB="0" anchor="ctr"/>
                </a:tc>
                <a:tc>
                  <a:txBody>
                    <a:bodyPr/>
                    <a:lstStyle/>
                    <a:p>
                      <a:pPr algn="r" fontAlgn="b"/>
                      <a:r>
                        <a:rPr lang="en-US" sz="700" b="0" i="0" u="none" strike="noStrike" dirty="0">
                          <a:solidFill>
                            <a:srgbClr val="000000"/>
                          </a:solidFill>
                          <a:effectLst/>
                          <a:latin typeface="+mn-lt"/>
                        </a:rPr>
                        <a:t>14.6%</a:t>
                      </a:r>
                    </a:p>
                  </a:txBody>
                  <a:tcPr marL="7620" marR="7620" marT="7620" marB="0" anchor="ctr"/>
                </a:tc>
                <a:tc>
                  <a:txBody>
                    <a:bodyPr/>
                    <a:lstStyle/>
                    <a:p>
                      <a:pPr algn="r" fontAlgn="b"/>
                      <a:r>
                        <a:rPr lang="en-US" sz="700" b="0" i="0" u="none" strike="noStrike">
                          <a:solidFill>
                            <a:srgbClr val="000000"/>
                          </a:solidFill>
                          <a:effectLst/>
                          <a:latin typeface="+mn-lt"/>
                        </a:rPr>
                        <a:t>5,710</a:t>
                      </a:r>
                    </a:p>
                  </a:txBody>
                  <a:tcPr marL="7620" marR="7620" marT="7620" marB="0" anchor="ctr"/>
                </a:tc>
                <a:extLst>
                  <a:ext uri="{0D108BD9-81ED-4DB2-BD59-A6C34878D82A}">
                    <a16:rowId xmlns:a16="http://schemas.microsoft.com/office/drawing/2014/main" val="3774223944"/>
                  </a:ext>
                </a:extLst>
              </a:tr>
              <a:tr h="166683">
                <a:tc>
                  <a:txBody>
                    <a:bodyPr/>
                    <a:lstStyle/>
                    <a:p>
                      <a:r>
                        <a:rPr lang="en-US" sz="700"/>
                        <a:t>South Carolina</a:t>
                      </a:r>
                    </a:p>
                  </a:txBody>
                  <a:tcPr marL="36906" marR="36906" marT="18453" marB="18453" anchor="ctr"/>
                </a:tc>
                <a:tc>
                  <a:txBody>
                    <a:bodyPr/>
                    <a:lstStyle/>
                    <a:p>
                      <a:pPr algn="r" fontAlgn="b"/>
                      <a:r>
                        <a:rPr lang="en-US" sz="700" b="0" i="0" u="none" strike="noStrike">
                          <a:solidFill>
                            <a:srgbClr val="000000"/>
                          </a:solidFill>
                          <a:effectLst/>
                          <a:latin typeface="+mn-lt"/>
                        </a:rPr>
                        <a:t>17.5%</a:t>
                      </a:r>
                    </a:p>
                  </a:txBody>
                  <a:tcPr marL="7620" marR="7620" marT="7620" marB="0" anchor="ctr"/>
                </a:tc>
                <a:tc>
                  <a:txBody>
                    <a:bodyPr/>
                    <a:lstStyle/>
                    <a:p>
                      <a:pPr algn="r" fontAlgn="b"/>
                      <a:r>
                        <a:rPr lang="en-US" sz="700" b="0" i="0" u="none" strike="noStrike">
                          <a:solidFill>
                            <a:srgbClr val="000000"/>
                          </a:solidFill>
                          <a:effectLst/>
                          <a:latin typeface="+mn-lt"/>
                        </a:rPr>
                        <a:t>16.2%</a:t>
                      </a:r>
                    </a:p>
                  </a:txBody>
                  <a:tcPr marL="7620" marR="7620" marT="7620" marB="0" anchor="ctr"/>
                </a:tc>
                <a:tc>
                  <a:txBody>
                    <a:bodyPr/>
                    <a:lstStyle/>
                    <a:p>
                      <a:pPr algn="r" fontAlgn="b"/>
                      <a:r>
                        <a:rPr lang="en-US" sz="700" b="0" i="0" u="none" strike="noStrike" dirty="0">
                          <a:solidFill>
                            <a:srgbClr val="000000"/>
                          </a:solidFill>
                          <a:effectLst/>
                          <a:latin typeface="+mn-lt"/>
                        </a:rPr>
                        <a:t>18.8%</a:t>
                      </a:r>
                    </a:p>
                  </a:txBody>
                  <a:tcPr marL="7620" marR="7620" marT="7620" marB="0" anchor="ctr"/>
                </a:tc>
                <a:tc>
                  <a:txBody>
                    <a:bodyPr/>
                    <a:lstStyle/>
                    <a:p>
                      <a:pPr algn="r" fontAlgn="b"/>
                      <a:r>
                        <a:rPr lang="en-US" sz="700" b="0" i="0" u="none" strike="noStrike">
                          <a:solidFill>
                            <a:srgbClr val="000000"/>
                          </a:solidFill>
                          <a:effectLst/>
                          <a:latin typeface="+mn-lt"/>
                        </a:rPr>
                        <a:t>6,857</a:t>
                      </a:r>
                    </a:p>
                  </a:txBody>
                  <a:tcPr marL="7620" marR="7620" marT="7620" marB="0" anchor="ctr"/>
                </a:tc>
                <a:extLst>
                  <a:ext uri="{0D108BD9-81ED-4DB2-BD59-A6C34878D82A}">
                    <a16:rowId xmlns:a16="http://schemas.microsoft.com/office/drawing/2014/main" val="1206220950"/>
                  </a:ext>
                </a:extLst>
              </a:tr>
              <a:tr h="166683">
                <a:tc>
                  <a:txBody>
                    <a:bodyPr/>
                    <a:lstStyle/>
                    <a:p>
                      <a:r>
                        <a:rPr lang="en-US" sz="700"/>
                        <a:t>South Dakota</a:t>
                      </a:r>
                    </a:p>
                  </a:txBody>
                  <a:tcPr marL="36906" marR="36906" marT="18453" marB="18453" anchor="ctr"/>
                </a:tc>
                <a:tc>
                  <a:txBody>
                    <a:bodyPr/>
                    <a:lstStyle/>
                    <a:p>
                      <a:pPr algn="r" fontAlgn="b"/>
                      <a:r>
                        <a:rPr lang="en-US" sz="700" b="0" i="0" u="none" strike="noStrike">
                          <a:solidFill>
                            <a:srgbClr val="000000"/>
                          </a:solidFill>
                          <a:effectLst/>
                          <a:latin typeface="+mn-lt"/>
                        </a:rPr>
                        <a:t>18.3%</a:t>
                      </a:r>
                    </a:p>
                  </a:txBody>
                  <a:tcPr marL="7620" marR="7620" marT="7620" marB="0" anchor="ctr"/>
                </a:tc>
                <a:tc>
                  <a:txBody>
                    <a:bodyPr/>
                    <a:lstStyle/>
                    <a:p>
                      <a:pPr algn="r" fontAlgn="b"/>
                      <a:r>
                        <a:rPr lang="en-US" sz="700" b="0" i="0" u="none" strike="noStrike">
                          <a:solidFill>
                            <a:srgbClr val="000000"/>
                          </a:solidFill>
                          <a:effectLst/>
                          <a:latin typeface="+mn-lt"/>
                        </a:rPr>
                        <a:t>16.2%</a:t>
                      </a:r>
                    </a:p>
                  </a:txBody>
                  <a:tcPr marL="7620" marR="7620" marT="7620" marB="0" anchor="ctr"/>
                </a:tc>
                <a:tc>
                  <a:txBody>
                    <a:bodyPr/>
                    <a:lstStyle/>
                    <a:p>
                      <a:pPr algn="r" fontAlgn="b"/>
                      <a:r>
                        <a:rPr lang="en-US" sz="700" b="0" i="0" u="none" strike="noStrike" dirty="0">
                          <a:solidFill>
                            <a:srgbClr val="000000"/>
                          </a:solidFill>
                          <a:effectLst/>
                          <a:latin typeface="+mn-lt"/>
                        </a:rPr>
                        <a:t>20.4%</a:t>
                      </a:r>
                    </a:p>
                  </a:txBody>
                  <a:tcPr marL="7620" marR="7620" marT="7620" marB="0" anchor="ctr"/>
                </a:tc>
                <a:tc>
                  <a:txBody>
                    <a:bodyPr/>
                    <a:lstStyle/>
                    <a:p>
                      <a:pPr algn="r" fontAlgn="b"/>
                      <a:r>
                        <a:rPr lang="en-US" sz="700" b="0" i="0" u="none" strike="noStrike">
                          <a:solidFill>
                            <a:srgbClr val="000000"/>
                          </a:solidFill>
                          <a:effectLst/>
                          <a:latin typeface="+mn-lt"/>
                        </a:rPr>
                        <a:t>6,496</a:t>
                      </a:r>
                    </a:p>
                  </a:txBody>
                  <a:tcPr marL="7620" marR="7620" marT="7620" marB="0" anchor="ctr"/>
                </a:tc>
                <a:extLst>
                  <a:ext uri="{0D108BD9-81ED-4DB2-BD59-A6C34878D82A}">
                    <a16:rowId xmlns:a16="http://schemas.microsoft.com/office/drawing/2014/main" val="1838680823"/>
                  </a:ext>
                </a:extLst>
              </a:tr>
              <a:tr h="166683">
                <a:tc>
                  <a:txBody>
                    <a:bodyPr/>
                    <a:lstStyle/>
                    <a:p>
                      <a:r>
                        <a:rPr lang="en-US" sz="700"/>
                        <a:t>Tennessee</a:t>
                      </a:r>
                    </a:p>
                  </a:txBody>
                  <a:tcPr marL="36906" marR="36906" marT="18453" marB="18453" anchor="ctr"/>
                </a:tc>
                <a:tc>
                  <a:txBody>
                    <a:bodyPr/>
                    <a:lstStyle/>
                    <a:p>
                      <a:pPr algn="r" fontAlgn="b"/>
                      <a:r>
                        <a:rPr lang="en-US" sz="700" b="0" i="0" u="none" strike="noStrike">
                          <a:solidFill>
                            <a:srgbClr val="000000"/>
                          </a:solidFill>
                          <a:effectLst/>
                          <a:latin typeface="+mn-lt"/>
                        </a:rPr>
                        <a:t>19.9%</a:t>
                      </a:r>
                    </a:p>
                  </a:txBody>
                  <a:tcPr marL="7620" marR="7620" marT="7620" marB="0" anchor="ctr"/>
                </a:tc>
                <a:tc>
                  <a:txBody>
                    <a:bodyPr/>
                    <a:lstStyle/>
                    <a:p>
                      <a:pPr algn="r" fontAlgn="b"/>
                      <a:r>
                        <a:rPr lang="en-US" sz="700" b="0" i="0" u="none" strike="noStrike">
                          <a:solidFill>
                            <a:srgbClr val="000000"/>
                          </a:solidFill>
                          <a:effectLst/>
                          <a:latin typeface="+mn-lt"/>
                        </a:rPr>
                        <a:t>18.4%</a:t>
                      </a:r>
                    </a:p>
                  </a:txBody>
                  <a:tcPr marL="7620" marR="7620" marT="7620" marB="0" anchor="ctr"/>
                </a:tc>
                <a:tc>
                  <a:txBody>
                    <a:bodyPr/>
                    <a:lstStyle/>
                    <a:p>
                      <a:pPr algn="r" fontAlgn="b"/>
                      <a:r>
                        <a:rPr lang="en-US" sz="700" b="0" i="0" u="none" strike="noStrike" dirty="0">
                          <a:solidFill>
                            <a:srgbClr val="000000"/>
                          </a:solidFill>
                          <a:effectLst/>
                          <a:latin typeface="+mn-lt"/>
                        </a:rPr>
                        <a:t>21.4%</a:t>
                      </a:r>
                    </a:p>
                  </a:txBody>
                  <a:tcPr marL="7620" marR="7620" marT="7620" marB="0" anchor="ctr"/>
                </a:tc>
                <a:tc>
                  <a:txBody>
                    <a:bodyPr/>
                    <a:lstStyle/>
                    <a:p>
                      <a:pPr algn="r" fontAlgn="b"/>
                      <a:r>
                        <a:rPr lang="en-US" sz="700" b="0" i="0" u="none" strike="noStrike" dirty="0">
                          <a:solidFill>
                            <a:srgbClr val="000000"/>
                          </a:solidFill>
                          <a:effectLst/>
                          <a:latin typeface="+mn-lt"/>
                        </a:rPr>
                        <a:t>5,885</a:t>
                      </a:r>
                    </a:p>
                  </a:txBody>
                  <a:tcPr marL="7620" marR="7620" marT="7620" marB="0" anchor="ctr"/>
                </a:tc>
                <a:extLst>
                  <a:ext uri="{0D108BD9-81ED-4DB2-BD59-A6C34878D82A}">
                    <a16:rowId xmlns:a16="http://schemas.microsoft.com/office/drawing/2014/main" val="3518128063"/>
                  </a:ext>
                </a:extLst>
              </a:tr>
              <a:tr h="166683">
                <a:tc>
                  <a:txBody>
                    <a:bodyPr/>
                    <a:lstStyle/>
                    <a:p>
                      <a:r>
                        <a:rPr lang="en-US" sz="700"/>
                        <a:t>Texas</a:t>
                      </a:r>
                    </a:p>
                  </a:txBody>
                  <a:tcPr marL="36906" marR="36906" marT="18453" marB="18453" anchor="ctr"/>
                </a:tc>
                <a:tc>
                  <a:txBody>
                    <a:bodyPr/>
                    <a:lstStyle/>
                    <a:p>
                      <a:pPr algn="r" fontAlgn="b"/>
                      <a:r>
                        <a:rPr lang="en-US" sz="700" b="0" i="0" u="none" strike="noStrike">
                          <a:solidFill>
                            <a:srgbClr val="000000"/>
                          </a:solidFill>
                          <a:effectLst/>
                          <a:latin typeface="+mn-lt"/>
                        </a:rPr>
                        <a:t>14.7%</a:t>
                      </a:r>
                    </a:p>
                  </a:txBody>
                  <a:tcPr marL="7620" marR="7620" marT="7620" marB="0" anchor="ctr"/>
                </a:tc>
                <a:tc>
                  <a:txBody>
                    <a:bodyPr/>
                    <a:lstStyle/>
                    <a:p>
                      <a:pPr algn="r" fontAlgn="b"/>
                      <a:r>
                        <a:rPr lang="en-US" sz="700" b="0" i="0" u="none" strike="noStrike">
                          <a:solidFill>
                            <a:srgbClr val="000000"/>
                          </a:solidFill>
                          <a:effectLst/>
                          <a:latin typeface="+mn-lt"/>
                        </a:rPr>
                        <a:t>13.4%</a:t>
                      </a:r>
                    </a:p>
                  </a:txBody>
                  <a:tcPr marL="7620" marR="7620" marT="7620" marB="0" anchor="ctr"/>
                </a:tc>
                <a:tc>
                  <a:txBody>
                    <a:bodyPr/>
                    <a:lstStyle/>
                    <a:p>
                      <a:pPr algn="r" fontAlgn="b"/>
                      <a:r>
                        <a:rPr lang="en-US" sz="700" b="0" i="0" u="none" strike="noStrike" dirty="0">
                          <a:solidFill>
                            <a:srgbClr val="000000"/>
                          </a:solidFill>
                          <a:effectLst/>
                          <a:latin typeface="+mn-lt"/>
                        </a:rPr>
                        <a:t>16.0%</a:t>
                      </a:r>
                    </a:p>
                  </a:txBody>
                  <a:tcPr marL="7620" marR="7620" marT="7620" marB="0" anchor="ctr"/>
                </a:tc>
                <a:tc>
                  <a:txBody>
                    <a:bodyPr/>
                    <a:lstStyle/>
                    <a:p>
                      <a:pPr algn="r" fontAlgn="b"/>
                      <a:r>
                        <a:rPr lang="en-US" sz="700" b="0" i="0" u="none" strike="noStrike" dirty="0">
                          <a:solidFill>
                            <a:srgbClr val="000000"/>
                          </a:solidFill>
                          <a:effectLst/>
                          <a:latin typeface="+mn-lt"/>
                        </a:rPr>
                        <a:t>11,623</a:t>
                      </a:r>
                    </a:p>
                  </a:txBody>
                  <a:tcPr marL="7620" marR="7620" marT="7620" marB="0" anchor="ctr"/>
                </a:tc>
                <a:extLst>
                  <a:ext uri="{0D108BD9-81ED-4DB2-BD59-A6C34878D82A}">
                    <a16:rowId xmlns:a16="http://schemas.microsoft.com/office/drawing/2014/main" val="3021043047"/>
                  </a:ext>
                </a:extLst>
              </a:tr>
              <a:tr h="166683">
                <a:tc>
                  <a:txBody>
                    <a:bodyPr/>
                    <a:lstStyle/>
                    <a:p>
                      <a:r>
                        <a:rPr lang="en-US" sz="700"/>
                        <a:t>Utah</a:t>
                      </a:r>
                    </a:p>
                  </a:txBody>
                  <a:tcPr marL="36906" marR="36906" marT="18453" marB="18453" anchor="ctr"/>
                </a:tc>
                <a:tc>
                  <a:txBody>
                    <a:bodyPr/>
                    <a:lstStyle/>
                    <a:p>
                      <a:pPr algn="r" fontAlgn="b"/>
                      <a:r>
                        <a:rPr lang="en-US" sz="700" b="0" i="0" u="none" strike="noStrike">
                          <a:solidFill>
                            <a:srgbClr val="000000"/>
                          </a:solidFill>
                          <a:effectLst/>
                          <a:latin typeface="+mn-lt"/>
                        </a:rPr>
                        <a:t>7.9%</a:t>
                      </a:r>
                    </a:p>
                  </a:txBody>
                  <a:tcPr marL="7620" marR="7620" marT="7620" marB="0" anchor="ctr"/>
                </a:tc>
                <a:tc>
                  <a:txBody>
                    <a:bodyPr/>
                    <a:lstStyle/>
                    <a:p>
                      <a:pPr algn="r" fontAlgn="b"/>
                      <a:r>
                        <a:rPr lang="en-US" sz="700" b="0" i="0" u="none" strike="noStrike">
                          <a:solidFill>
                            <a:srgbClr val="000000"/>
                          </a:solidFill>
                          <a:effectLst/>
                          <a:latin typeface="+mn-lt"/>
                        </a:rPr>
                        <a:t>7.2%</a:t>
                      </a:r>
                    </a:p>
                  </a:txBody>
                  <a:tcPr marL="7620" marR="7620" marT="7620" marB="0" anchor="ctr"/>
                </a:tc>
                <a:tc>
                  <a:txBody>
                    <a:bodyPr/>
                    <a:lstStyle/>
                    <a:p>
                      <a:pPr algn="r" fontAlgn="b"/>
                      <a:r>
                        <a:rPr lang="en-US" sz="700" b="0" i="0" u="none" strike="noStrike">
                          <a:solidFill>
                            <a:srgbClr val="000000"/>
                          </a:solidFill>
                          <a:effectLst/>
                          <a:latin typeface="+mn-lt"/>
                        </a:rPr>
                        <a:t>8.6%</a:t>
                      </a:r>
                    </a:p>
                  </a:txBody>
                  <a:tcPr marL="7620" marR="7620" marT="7620" marB="0" anchor="ctr"/>
                </a:tc>
                <a:tc>
                  <a:txBody>
                    <a:bodyPr/>
                    <a:lstStyle/>
                    <a:p>
                      <a:pPr algn="r" fontAlgn="b"/>
                      <a:r>
                        <a:rPr lang="en-US" sz="700" b="0" i="0" u="none" strike="noStrike" dirty="0">
                          <a:solidFill>
                            <a:srgbClr val="000000"/>
                          </a:solidFill>
                          <a:effectLst/>
                          <a:latin typeface="+mn-lt"/>
                        </a:rPr>
                        <a:t>11,496</a:t>
                      </a:r>
                    </a:p>
                  </a:txBody>
                  <a:tcPr marL="7620" marR="7620" marT="7620" marB="0" anchor="ctr"/>
                </a:tc>
                <a:extLst>
                  <a:ext uri="{0D108BD9-81ED-4DB2-BD59-A6C34878D82A}">
                    <a16:rowId xmlns:a16="http://schemas.microsoft.com/office/drawing/2014/main" val="1419333697"/>
                  </a:ext>
                </a:extLst>
              </a:tr>
              <a:tr h="166683">
                <a:tc>
                  <a:txBody>
                    <a:bodyPr/>
                    <a:lstStyle/>
                    <a:p>
                      <a:r>
                        <a:rPr lang="en-US" sz="700"/>
                        <a:t>Vermont</a:t>
                      </a:r>
                    </a:p>
                  </a:txBody>
                  <a:tcPr marL="36906" marR="36906" marT="18453" marB="18453" anchor="ctr"/>
                </a:tc>
                <a:tc>
                  <a:txBody>
                    <a:bodyPr/>
                    <a:lstStyle/>
                    <a:p>
                      <a:pPr algn="r" fontAlgn="b"/>
                      <a:r>
                        <a:rPr lang="en-US" sz="700" b="0" i="0" u="none" strike="noStrike">
                          <a:solidFill>
                            <a:srgbClr val="000000"/>
                          </a:solidFill>
                          <a:effectLst/>
                          <a:latin typeface="+mn-lt"/>
                        </a:rPr>
                        <a:t>15.1%</a:t>
                      </a:r>
                    </a:p>
                  </a:txBody>
                  <a:tcPr marL="7620" marR="7620" marT="7620" marB="0" anchor="ctr"/>
                </a:tc>
                <a:tc>
                  <a:txBody>
                    <a:bodyPr/>
                    <a:lstStyle/>
                    <a:p>
                      <a:pPr algn="r" fontAlgn="b"/>
                      <a:r>
                        <a:rPr lang="en-US" sz="700" b="0" i="0" u="none" strike="noStrike">
                          <a:solidFill>
                            <a:srgbClr val="000000"/>
                          </a:solidFill>
                          <a:effectLst/>
                          <a:latin typeface="+mn-lt"/>
                        </a:rPr>
                        <a:t>13.6%</a:t>
                      </a:r>
                    </a:p>
                  </a:txBody>
                  <a:tcPr marL="7620" marR="7620" marT="7620" marB="0" anchor="ctr"/>
                </a:tc>
                <a:tc>
                  <a:txBody>
                    <a:bodyPr/>
                    <a:lstStyle/>
                    <a:p>
                      <a:pPr algn="r" fontAlgn="b"/>
                      <a:r>
                        <a:rPr lang="en-US" sz="700" b="0" i="0" u="none" strike="noStrike">
                          <a:solidFill>
                            <a:srgbClr val="000000"/>
                          </a:solidFill>
                          <a:effectLst/>
                          <a:latin typeface="+mn-lt"/>
                        </a:rPr>
                        <a:t>16.6%</a:t>
                      </a:r>
                    </a:p>
                  </a:txBody>
                  <a:tcPr marL="7620" marR="7620" marT="7620" marB="0" anchor="ctr"/>
                </a:tc>
                <a:tc>
                  <a:txBody>
                    <a:bodyPr/>
                    <a:lstStyle/>
                    <a:p>
                      <a:pPr algn="r" fontAlgn="b"/>
                      <a:r>
                        <a:rPr lang="en-US" sz="700" b="0" i="0" u="none" strike="noStrike" dirty="0">
                          <a:solidFill>
                            <a:srgbClr val="000000"/>
                          </a:solidFill>
                          <a:effectLst/>
                          <a:latin typeface="+mn-lt"/>
                        </a:rPr>
                        <a:t>6,125</a:t>
                      </a:r>
                    </a:p>
                  </a:txBody>
                  <a:tcPr marL="7620" marR="7620" marT="7620" marB="0" anchor="ctr"/>
                </a:tc>
                <a:extLst>
                  <a:ext uri="{0D108BD9-81ED-4DB2-BD59-A6C34878D82A}">
                    <a16:rowId xmlns:a16="http://schemas.microsoft.com/office/drawing/2014/main" val="2509506477"/>
                  </a:ext>
                </a:extLst>
              </a:tr>
              <a:tr h="166683">
                <a:tc>
                  <a:txBody>
                    <a:bodyPr/>
                    <a:lstStyle/>
                    <a:p>
                      <a:r>
                        <a:rPr lang="en-US" sz="700"/>
                        <a:t>Virginia</a:t>
                      </a:r>
                    </a:p>
                  </a:txBody>
                  <a:tcPr marL="36906" marR="36906" marT="18453" marB="18453" anchor="ctr"/>
                </a:tc>
                <a:tc>
                  <a:txBody>
                    <a:bodyPr/>
                    <a:lstStyle/>
                    <a:p>
                      <a:pPr algn="r" fontAlgn="b"/>
                      <a:r>
                        <a:rPr lang="en-US" sz="700" b="0" i="0" u="none" strike="noStrike">
                          <a:solidFill>
                            <a:srgbClr val="000000"/>
                          </a:solidFill>
                          <a:effectLst/>
                          <a:latin typeface="+mn-lt"/>
                        </a:rPr>
                        <a:t>14.0%</a:t>
                      </a:r>
                    </a:p>
                  </a:txBody>
                  <a:tcPr marL="7620" marR="7620" marT="7620" marB="0" anchor="ctr"/>
                </a:tc>
                <a:tc>
                  <a:txBody>
                    <a:bodyPr/>
                    <a:lstStyle/>
                    <a:p>
                      <a:pPr algn="r" fontAlgn="b"/>
                      <a:r>
                        <a:rPr lang="en-US" sz="700" b="0" i="0" u="none" strike="noStrike">
                          <a:solidFill>
                            <a:srgbClr val="000000"/>
                          </a:solidFill>
                          <a:effectLst/>
                          <a:latin typeface="+mn-lt"/>
                        </a:rPr>
                        <a:t>13.0%</a:t>
                      </a:r>
                    </a:p>
                  </a:txBody>
                  <a:tcPr marL="7620" marR="7620" marT="7620" marB="0" anchor="ctr"/>
                </a:tc>
                <a:tc>
                  <a:txBody>
                    <a:bodyPr/>
                    <a:lstStyle/>
                    <a:p>
                      <a:pPr algn="r" fontAlgn="b"/>
                      <a:r>
                        <a:rPr lang="en-US" sz="700" b="0" i="0" u="none" strike="noStrike">
                          <a:solidFill>
                            <a:srgbClr val="000000"/>
                          </a:solidFill>
                          <a:effectLst/>
                          <a:latin typeface="+mn-lt"/>
                        </a:rPr>
                        <a:t>15.0%</a:t>
                      </a:r>
                    </a:p>
                  </a:txBody>
                  <a:tcPr marL="7620" marR="7620" marT="7620" marB="0" anchor="ctr"/>
                </a:tc>
                <a:tc>
                  <a:txBody>
                    <a:bodyPr/>
                    <a:lstStyle/>
                    <a:p>
                      <a:pPr algn="r" fontAlgn="b"/>
                      <a:r>
                        <a:rPr lang="en-US" sz="700" b="0" i="0" u="none" strike="noStrike" dirty="0">
                          <a:solidFill>
                            <a:srgbClr val="000000"/>
                          </a:solidFill>
                          <a:effectLst/>
                          <a:latin typeface="+mn-lt"/>
                        </a:rPr>
                        <a:t>9,492</a:t>
                      </a:r>
                    </a:p>
                  </a:txBody>
                  <a:tcPr marL="7620" marR="7620" marT="7620" marB="0" anchor="ctr"/>
                </a:tc>
                <a:extLst>
                  <a:ext uri="{0D108BD9-81ED-4DB2-BD59-A6C34878D82A}">
                    <a16:rowId xmlns:a16="http://schemas.microsoft.com/office/drawing/2014/main" val="3066635507"/>
                  </a:ext>
                </a:extLst>
              </a:tr>
              <a:tr h="166683">
                <a:tc>
                  <a:txBody>
                    <a:bodyPr/>
                    <a:lstStyle/>
                    <a:p>
                      <a:r>
                        <a:rPr lang="en-US" sz="700"/>
                        <a:t>Washington</a:t>
                      </a:r>
                    </a:p>
                  </a:txBody>
                  <a:tcPr marL="36906" marR="36906" marT="18453" marB="18453" anchor="ctr"/>
                </a:tc>
                <a:tc>
                  <a:txBody>
                    <a:bodyPr/>
                    <a:lstStyle/>
                    <a:p>
                      <a:pPr algn="r" fontAlgn="b"/>
                      <a:r>
                        <a:rPr lang="en-US" sz="700" b="0" i="0" u="none" strike="noStrike">
                          <a:solidFill>
                            <a:srgbClr val="000000"/>
                          </a:solidFill>
                          <a:effectLst/>
                          <a:latin typeface="+mn-lt"/>
                        </a:rPr>
                        <a:t>12.6%</a:t>
                      </a:r>
                    </a:p>
                  </a:txBody>
                  <a:tcPr marL="7620" marR="7620" marT="7620" marB="0" anchor="ctr"/>
                </a:tc>
                <a:tc>
                  <a:txBody>
                    <a:bodyPr/>
                    <a:lstStyle/>
                    <a:p>
                      <a:pPr algn="r" fontAlgn="b"/>
                      <a:r>
                        <a:rPr lang="en-US" sz="700" b="0" i="0" u="none" strike="noStrike">
                          <a:solidFill>
                            <a:srgbClr val="000000"/>
                          </a:solidFill>
                          <a:effectLst/>
                          <a:latin typeface="+mn-lt"/>
                        </a:rPr>
                        <a:t>11.8%</a:t>
                      </a:r>
                    </a:p>
                  </a:txBody>
                  <a:tcPr marL="7620" marR="7620" marT="7620" marB="0" anchor="ctr"/>
                </a:tc>
                <a:tc>
                  <a:txBody>
                    <a:bodyPr/>
                    <a:lstStyle/>
                    <a:p>
                      <a:pPr algn="r" fontAlgn="b"/>
                      <a:r>
                        <a:rPr lang="en-US" sz="700" b="0" i="0" u="none" strike="noStrike">
                          <a:solidFill>
                            <a:srgbClr val="000000"/>
                          </a:solidFill>
                          <a:effectLst/>
                          <a:latin typeface="+mn-lt"/>
                        </a:rPr>
                        <a:t>13.4%</a:t>
                      </a:r>
                    </a:p>
                  </a:txBody>
                  <a:tcPr marL="7620" marR="7620" marT="7620" marB="0" anchor="ctr"/>
                </a:tc>
                <a:tc>
                  <a:txBody>
                    <a:bodyPr/>
                    <a:lstStyle/>
                    <a:p>
                      <a:pPr algn="r" fontAlgn="b"/>
                      <a:r>
                        <a:rPr lang="en-US" sz="700" b="0" i="0" u="none" strike="noStrike" dirty="0">
                          <a:solidFill>
                            <a:srgbClr val="000000"/>
                          </a:solidFill>
                          <a:effectLst/>
                          <a:latin typeface="+mn-lt"/>
                        </a:rPr>
                        <a:t>12,234</a:t>
                      </a:r>
                    </a:p>
                  </a:txBody>
                  <a:tcPr marL="7620" marR="7620" marT="7620" marB="0" anchor="ctr"/>
                </a:tc>
                <a:extLst>
                  <a:ext uri="{0D108BD9-81ED-4DB2-BD59-A6C34878D82A}">
                    <a16:rowId xmlns:a16="http://schemas.microsoft.com/office/drawing/2014/main" val="251495337"/>
                  </a:ext>
                </a:extLst>
              </a:tr>
              <a:tr h="166683">
                <a:tc>
                  <a:txBody>
                    <a:bodyPr/>
                    <a:lstStyle/>
                    <a:p>
                      <a:r>
                        <a:rPr lang="en-US" sz="700"/>
                        <a:t>West Virginia</a:t>
                      </a:r>
                    </a:p>
                  </a:txBody>
                  <a:tcPr marL="36906" marR="36906" marT="18453" marB="18453" anchor="ctr"/>
                </a:tc>
                <a:tc>
                  <a:txBody>
                    <a:bodyPr/>
                    <a:lstStyle/>
                    <a:p>
                      <a:pPr algn="r" fontAlgn="b"/>
                      <a:r>
                        <a:rPr lang="en-US" sz="700" b="0" i="0" u="none" strike="noStrike">
                          <a:solidFill>
                            <a:srgbClr val="000000"/>
                          </a:solidFill>
                          <a:effectLst/>
                          <a:latin typeface="+mn-lt"/>
                        </a:rPr>
                        <a:t>23.8%</a:t>
                      </a:r>
                    </a:p>
                  </a:txBody>
                  <a:tcPr marL="7620" marR="7620" marT="7620" marB="0" anchor="ctr"/>
                </a:tc>
                <a:tc>
                  <a:txBody>
                    <a:bodyPr/>
                    <a:lstStyle/>
                    <a:p>
                      <a:pPr algn="r" fontAlgn="b"/>
                      <a:r>
                        <a:rPr lang="en-US" sz="700" b="0" i="0" u="none" strike="noStrike">
                          <a:solidFill>
                            <a:srgbClr val="000000"/>
                          </a:solidFill>
                          <a:effectLst/>
                          <a:latin typeface="+mn-lt"/>
                        </a:rPr>
                        <a:t>22.2%</a:t>
                      </a:r>
                    </a:p>
                  </a:txBody>
                  <a:tcPr marL="7620" marR="7620" marT="7620" marB="0" anchor="ctr"/>
                </a:tc>
                <a:tc>
                  <a:txBody>
                    <a:bodyPr/>
                    <a:lstStyle/>
                    <a:p>
                      <a:pPr algn="r" fontAlgn="b"/>
                      <a:r>
                        <a:rPr lang="en-US" sz="700" b="0" i="0" u="none" strike="noStrike">
                          <a:solidFill>
                            <a:srgbClr val="000000"/>
                          </a:solidFill>
                          <a:effectLst/>
                          <a:latin typeface="+mn-lt"/>
                        </a:rPr>
                        <a:t>25.4%</a:t>
                      </a:r>
                    </a:p>
                  </a:txBody>
                  <a:tcPr marL="7620" marR="7620" marT="7620" marB="0" anchor="ctr"/>
                </a:tc>
                <a:tc>
                  <a:txBody>
                    <a:bodyPr/>
                    <a:lstStyle/>
                    <a:p>
                      <a:pPr algn="r" fontAlgn="b"/>
                      <a:r>
                        <a:rPr lang="en-US" sz="700" b="0" i="0" u="none" strike="noStrike" dirty="0">
                          <a:solidFill>
                            <a:srgbClr val="000000"/>
                          </a:solidFill>
                          <a:effectLst/>
                          <a:latin typeface="+mn-lt"/>
                        </a:rPr>
                        <a:t>5,193</a:t>
                      </a:r>
                    </a:p>
                  </a:txBody>
                  <a:tcPr marL="7620" marR="7620" marT="7620" marB="0" anchor="ctr"/>
                </a:tc>
                <a:extLst>
                  <a:ext uri="{0D108BD9-81ED-4DB2-BD59-A6C34878D82A}">
                    <a16:rowId xmlns:a16="http://schemas.microsoft.com/office/drawing/2014/main" val="1412277489"/>
                  </a:ext>
                </a:extLst>
              </a:tr>
              <a:tr h="166683">
                <a:tc>
                  <a:txBody>
                    <a:bodyPr/>
                    <a:lstStyle/>
                    <a:p>
                      <a:r>
                        <a:rPr lang="en-US" sz="700"/>
                        <a:t>Wisconsin</a:t>
                      </a:r>
                    </a:p>
                  </a:txBody>
                  <a:tcPr marL="36906" marR="36906" marT="18453" marB="18453" anchor="ctr"/>
                </a:tc>
                <a:tc>
                  <a:txBody>
                    <a:bodyPr/>
                    <a:lstStyle/>
                    <a:p>
                      <a:pPr algn="r" fontAlgn="b"/>
                      <a:r>
                        <a:rPr lang="en-US" sz="700" b="0" i="0" u="none" strike="noStrike">
                          <a:solidFill>
                            <a:srgbClr val="000000"/>
                          </a:solidFill>
                          <a:effectLst/>
                          <a:latin typeface="+mn-lt"/>
                        </a:rPr>
                        <a:t>15.4%</a:t>
                      </a:r>
                    </a:p>
                  </a:txBody>
                  <a:tcPr marL="7620" marR="7620" marT="7620" marB="0" anchor="ctr"/>
                </a:tc>
                <a:tc>
                  <a:txBody>
                    <a:bodyPr/>
                    <a:lstStyle/>
                    <a:p>
                      <a:pPr algn="r" fontAlgn="b"/>
                      <a:r>
                        <a:rPr lang="en-US" sz="700" b="0" i="0" u="none" strike="noStrike">
                          <a:solidFill>
                            <a:srgbClr val="000000"/>
                          </a:solidFill>
                          <a:effectLst/>
                          <a:latin typeface="+mn-lt"/>
                        </a:rPr>
                        <a:t>14.0%</a:t>
                      </a:r>
                    </a:p>
                  </a:txBody>
                  <a:tcPr marL="7620" marR="7620" marT="7620" marB="0" anchor="ctr"/>
                </a:tc>
                <a:tc>
                  <a:txBody>
                    <a:bodyPr/>
                    <a:lstStyle/>
                    <a:p>
                      <a:pPr algn="r" fontAlgn="b"/>
                      <a:r>
                        <a:rPr lang="en-US" sz="700" b="0" i="0" u="none" strike="noStrike">
                          <a:solidFill>
                            <a:srgbClr val="000000"/>
                          </a:solidFill>
                          <a:effectLst/>
                          <a:latin typeface="+mn-lt"/>
                        </a:rPr>
                        <a:t>16.8%</a:t>
                      </a:r>
                    </a:p>
                  </a:txBody>
                  <a:tcPr marL="7620" marR="7620" marT="7620" marB="0" anchor="ctr"/>
                </a:tc>
                <a:tc>
                  <a:txBody>
                    <a:bodyPr/>
                    <a:lstStyle/>
                    <a:p>
                      <a:pPr algn="r" fontAlgn="b"/>
                      <a:r>
                        <a:rPr lang="en-US" sz="700" b="0" i="0" u="none" strike="noStrike" dirty="0">
                          <a:solidFill>
                            <a:srgbClr val="000000"/>
                          </a:solidFill>
                          <a:effectLst/>
                          <a:latin typeface="+mn-lt"/>
                        </a:rPr>
                        <a:t>4,739</a:t>
                      </a:r>
                    </a:p>
                  </a:txBody>
                  <a:tcPr marL="7620" marR="7620" marT="7620" marB="0" anchor="ctr"/>
                </a:tc>
                <a:extLst>
                  <a:ext uri="{0D108BD9-81ED-4DB2-BD59-A6C34878D82A}">
                    <a16:rowId xmlns:a16="http://schemas.microsoft.com/office/drawing/2014/main" val="3417684416"/>
                  </a:ext>
                </a:extLst>
              </a:tr>
              <a:tr h="166683">
                <a:tc>
                  <a:txBody>
                    <a:bodyPr/>
                    <a:lstStyle/>
                    <a:p>
                      <a:r>
                        <a:rPr lang="en-US" sz="700"/>
                        <a:t>Wyoming</a:t>
                      </a:r>
                    </a:p>
                  </a:txBody>
                  <a:tcPr marL="36906" marR="36906" marT="18453" marB="18453" anchor="ctr"/>
                </a:tc>
                <a:tc>
                  <a:txBody>
                    <a:bodyPr/>
                    <a:lstStyle/>
                    <a:p>
                      <a:pPr algn="r" fontAlgn="b"/>
                      <a:r>
                        <a:rPr lang="en-US" sz="700" b="0" i="0" u="none" strike="noStrike">
                          <a:solidFill>
                            <a:srgbClr val="000000"/>
                          </a:solidFill>
                          <a:effectLst/>
                          <a:latin typeface="+mn-lt"/>
                        </a:rPr>
                        <a:t>18.4%</a:t>
                      </a:r>
                    </a:p>
                  </a:txBody>
                  <a:tcPr marL="7620" marR="7620" marT="7620" marB="0" anchor="ctr"/>
                </a:tc>
                <a:tc>
                  <a:txBody>
                    <a:bodyPr/>
                    <a:lstStyle/>
                    <a:p>
                      <a:pPr algn="r" fontAlgn="b"/>
                      <a:r>
                        <a:rPr lang="en-US" sz="700" b="0" i="0" u="none" strike="noStrike">
                          <a:solidFill>
                            <a:srgbClr val="000000"/>
                          </a:solidFill>
                          <a:effectLst/>
                          <a:latin typeface="+mn-lt"/>
                        </a:rPr>
                        <a:t>16.7%</a:t>
                      </a:r>
                    </a:p>
                  </a:txBody>
                  <a:tcPr marL="7620" marR="7620" marT="7620" marB="0" anchor="ctr"/>
                </a:tc>
                <a:tc>
                  <a:txBody>
                    <a:bodyPr/>
                    <a:lstStyle/>
                    <a:p>
                      <a:pPr algn="r" fontAlgn="b"/>
                      <a:r>
                        <a:rPr lang="en-US" sz="700" b="0" i="0" u="none" strike="noStrike">
                          <a:solidFill>
                            <a:srgbClr val="000000"/>
                          </a:solidFill>
                          <a:effectLst/>
                          <a:latin typeface="+mn-lt"/>
                        </a:rPr>
                        <a:t>20.1%</a:t>
                      </a:r>
                    </a:p>
                  </a:txBody>
                  <a:tcPr marL="7620" marR="7620" marT="7620" marB="0" anchor="ctr"/>
                </a:tc>
                <a:tc>
                  <a:txBody>
                    <a:bodyPr/>
                    <a:lstStyle/>
                    <a:p>
                      <a:pPr algn="r" fontAlgn="b"/>
                      <a:r>
                        <a:rPr lang="en-US" sz="700" b="0" i="0" u="none" strike="noStrike" dirty="0">
                          <a:solidFill>
                            <a:srgbClr val="000000"/>
                          </a:solidFill>
                          <a:effectLst/>
                          <a:latin typeface="+mn-lt"/>
                        </a:rPr>
                        <a:t>4,506</a:t>
                      </a:r>
                    </a:p>
                  </a:txBody>
                  <a:tcPr marL="7620" marR="7620" marT="7620" marB="0" anchor="ctr"/>
                </a:tc>
                <a:extLst>
                  <a:ext uri="{0D108BD9-81ED-4DB2-BD59-A6C34878D82A}">
                    <a16:rowId xmlns:a16="http://schemas.microsoft.com/office/drawing/2014/main" val="2714201860"/>
                  </a:ext>
                </a:extLst>
              </a:tr>
            </a:tbl>
          </a:graphicData>
        </a:graphic>
      </p:graphicFrame>
    </p:spTree>
    <p:extLst>
      <p:ext uri="{BB962C8B-B14F-4D97-AF65-F5344CB8AC3E}">
        <p14:creationId xmlns:p14="http://schemas.microsoft.com/office/powerpoint/2010/main" val="16898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380734" y="3737473"/>
            <a:ext cx="3634733" cy="2531101"/>
          </a:xfrm>
          <a:prstGeom prst="rect">
            <a:avLst/>
          </a:prstGeom>
        </p:spPr>
      </p:pic>
      <p:sp>
        <p:nvSpPr>
          <p:cNvPr id="9" name="TextBox 8"/>
          <p:cNvSpPr txBox="1"/>
          <p:nvPr/>
        </p:nvSpPr>
        <p:spPr>
          <a:xfrm>
            <a:off x="617837" y="1290541"/>
            <a:ext cx="8402750" cy="369332"/>
          </a:xfrm>
          <a:prstGeom prst="rect">
            <a:avLst/>
          </a:prstGeom>
          <a:noFill/>
        </p:spPr>
        <p:txBody>
          <a:bodyPr wrap="none" rtlCol="0">
            <a:spAutoFit/>
          </a:bodyPr>
          <a:lstStyle/>
          <a:p>
            <a:r>
              <a:rPr lang="en-US" dirty="0"/>
              <a:t>Based on </a:t>
            </a:r>
            <a:r>
              <a:rPr lang="en-US" dirty="0" err="1"/>
              <a:t>OSHData</a:t>
            </a:r>
            <a:r>
              <a:rPr lang="en-US" dirty="0"/>
              <a:t> Dataset: </a:t>
            </a:r>
            <a:r>
              <a:rPr lang="en-US" dirty="0">
                <a:hlinkClick r:id="rId3"/>
              </a:rPr>
              <a:t>Behavioral Risk Factor Data: Tobacco Use (2011 to present)</a:t>
            </a:r>
            <a:endParaRPr lang="en-US" dirty="0"/>
          </a:p>
        </p:txBody>
      </p:sp>
      <p:sp>
        <p:nvSpPr>
          <p:cNvPr id="10" name="Rectangle 9"/>
          <p:cNvSpPr/>
          <p:nvPr/>
        </p:nvSpPr>
        <p:spPr>
          <a:xfrm>
            <a:off x="617837" y="1897352"/>
            <a:ext cx="7965990" cy="1107996"/>
          </a:xfrm>
          <a:prstGeom prst="rect">
            <a:avLst/>
          </a:prstGeom>
        </p:spPr>
        <p:txBody>
          <a:bodyPr wrap="square">
            <a:spAutoFit/>
          </a:bodyPr>
          <a:lstStyle/>
          <a:p>
            <a:r>
              <a:rPr lang="en-US" sz="1100"/>
              <a:t>2011-2019. </a:t>
            </a:r>
            <a:r>
              <a:rPr lang="en-US" sz="1100" dirty="0"/>
              <a:t>Centers for Disease Control and Prevention (CDC). State Tobacco Activities Tracking and Evaluation (STATE) System. BRFSS Survey Data. The BRFSS is a continuous, state-based surveillance system that collects information about modifiable risk factors for chronic diseases and other leading causes of death. The data for the STATE System were extracted from the annual BRFSS surveys from participating states. Tobacco topics included are </a:t>
            </a:r>
            <a:r>
              <a:rPr lang="en-US" sz="1100" dirty="0">
                <a:ea typeface="Calibri" panose="020F0502020204030204" pitchFamily="34" charset="0"/>
                <a:cs typeface="Calibri" panose="020F0502020204030204" pitchFamily="34" charset="0"/>
              </a:rPr>
              <a:t>cigarette and e-cigarette use prevalence by demographics, cigarette and e-cigarette use frequency, and quit attempts</a:t>
            </a:r>
            <a:r>
              <a:rPr lang="en-US" sz="1100" dirty="0"/>
              <a:t>. NOTE: these data are not to be compared with BRFSS data collected 2010 and prior, as the methodologies were changed. Please refer to the FAQs / Methodology sections for more details.</a:t>
            </a:r>
          </a:p>
        </p:txBody>
      </p:sp>
      <p:sp>
        <p:nvSpPr>
          <p:cNvPr id="11" name="Rectangle 10"/>
          <p:cNvSpPr/>
          <p:nvPr/>
        </p:nvSpPr>
        <p:spPr>
          <a:xfrm>
            <a:off x="617837" y="3102106"/>
            <a:ext cx="6520249" cy="538609"/>
          </a:xfrm>
          <a:prstGeom prst="rect">
            <a:avLst/>
          </a:prstGeom>
        </p:spPr>
        <p:txBody>
          <a:bodyPr wrap="square">
            <a:spAutoFit/>
          </a:bodyPr>
          <a:lstStyle/>
          <a:p>
            <a:r>
              <a:rPr lang="en-US" sz="1100" dirty="0">
                <a:hlinkClick r:id="rId3"/>
              </a:rPr>
              <a:t>https://chronicdata.cdc.gov/Survey-Data/Behavioral-Risk-Factor-Data-Tobacco-Use-2011-to-pr/wsas-xwh5</a:t>
            </a:r>
            <a:endParaRPr lang="en-US" sz="1100" dirty="0"/>
          </a:p>
          <a:p>
            <a:endParaRPr lang="en-US" dirty="0"/>
          </a:p>
        </p:txBody>
      </p:sp>
    </p:spTree>
    <p:extLst>
      <p:ext uri="{BB962C8B-B14F-4D97-AF65-F5344CB8AC3E}">
        <p14:creationId xmlns:p14="http://schemas.microsoft.com/office/powerpoint/2010/main" val="129527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4DE2-F7B6-DB67-52BB-235456BD91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4AAACF-B99E-94BA-7E79-79576F45EF8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DFD05AA-BA02-651A-19DC-DE03FBF3BA5E}"/>
              </a:ext>
            </a:extLst>
          </p:cNvPr>
          <p:cNvSpPr>
            <a:spLocks noGrp="1"/>
          </p:cNvSpPr>
          <p:nvPr>
            <p:ph type="sldNum" sz="quarter" idx="12"/>
          </p:nvPr>
        </p:nvSpPr>
        <p:spPr/>
        <p:txBody>
          <a:bodyPr/>
          <a:lstStyle/>
          <a:p>
            <a:fld id="{B8A82412-32CE-44C9-A48F-09182CDFB011}" type="slidenum">
              <a:rPr lang="en-US" smtClean="0"/>
              <a:t>6</a:t>
            </a:fld>
            <a:endParaRPr lang="en-US"/>
          </a:p>
        </p:txBody>
      </p:sp>
    </p:spTree>
    <p:extLst>
      <p:ext uri="{BB962C8B-B14F-4D97-AF65-F5344CB8AC3E}">
        <p14:creationId xmlns:p14="http://schemas.microsoft.com/office/powerpoint/2010/main" val="309184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Current Cigarette Use Among Youth*</a:t>
            </a:r>
          </a:p>
        </p:txBody>
      </p:sp>
      <p:sp>
        <p:nvSpPr>
          <p:cNvPr id="5" name="Slide Number Placeholder 4"/>
          <p:cNvSpPr>
            <a:spLocks noGrp="1"/>
          </p:cNvSpPr>
          <p:nvPr>
            <p:ph type="sldNum" sz="quarter" idx="12"/>
          </p:nvPr>
        </p:nvSpPr>
        <p:spPr/>
        <p:txBody>
          <a:bodyPr/>
          <a:lstStyle/>
          <a:p>
            <a:fld id="{B8A82412-32CE-44C9-A48F-09182CDFB011}" type="slidenum">
              <a:rPr lang="en-US" smtClean="0"/>
              <a:t>7</a:t>
            </a:fld>
            <a:endParaRPr lang="en-US" dirty="0"/>
          </a:p>
        </p:txBody>
      </p:sp>
      <p:sp>
        <p:nvSpPr>
          <p:cNvPr id="11" name="Rectangle 10"/>
          <p:cNvSpPr/>
          <p:nvPr/>
        </p:nvSpPr>
        <p:spPr>
          <a:xfrm>
            <a:off x="506626" y="6087294"/>
            <a:ext cx="8420100" cy="246221"/>
          </a:xfrm>
          <a:prstGeom prst="rect">
            <a:avLst/>
          </a:prstGeom>
        </p:spPr>
        <p:txBody>
          <a:bodyPr wrap="square">
            <a:spAutoFit/>
          </a:bodyPr>
          <a:lstStyle/>
          <a:p>
            <a:r>
              <a:rPr lang="en-US" sz="1000" dirty="0"/>
              <a:t>*Not all states have data reported.</a:t>
            </a:r>
          </a:p>
        </p:txBody>
      </p:sp>
      <p:sp>
        <p:nvSpPr>
          <p:cNvPr id="3" name="Rectangle 2"/>
          <p:cNvSpPr/>
          <p:nvPr/>
        </p:nvSpPr>
        <p:spPr>
          <a:xfrm>
            <a:off x="506626" y="6519237"/>
            <a:ext cx="7105136" cy="400110"/>
          </a:xfrm>
          <a:prstGeom prst="rect">
            <a:avLst/>
          </a:prstGeom>
        </p:spPr>
        <p:txBody>
          <a:bodyPr wrap="square">
            <a:spAutoFit/>
          </a:bodyPr>
          <a:lstStyle/>
          <a:p>
            <a:r>
              <a:rPr lang="en-US" sz="1000" dirty="0">
                <a:solidFill>
                  <a:schemeClr val="bg1"/>
                </a:solidFill>
              </a:rPr>
              <a:t>Centers for Disease Control and Prevention (CDC). State Tobacco Activities Tracking and Evaluation (STATE) System.  Updated 12/2018</a:t>
            </a:r>
          </a:p>
          <a:p>
            <a:endParaRPr lang="en-US" sz="1000" dirty="0">
              <a:solidFill>
                <a:schemeClr val="bg1"/>
              </a:solidFill>
            </a:endParaRPr>
          </a:p>
        </p:txBody>
      </p:sp>
      <p:pic>
        <p:nvPicPr>
          <p:cNvPr id="4" name="Picture 3"/>
          <p:cNvPicPr>
            <a:picLocks noChangeAspect="1"/>
          </p:cNvPicPr>
          <p:nvPr/>
        </p:nvPicPr>
        <p:blipFill>
          <a:blip r:embed="rId2"/>
          <a:stretch>
            <a:fillRect/>
          </a:stretch>
        </p:blipFill>
        <p:spPr>
          <a:xfrm>
            <a:off x="443386" y="2120076"/>
            <a:ext cx="8435069" cy="3422080"/>
          </a:xfrm>
          <a:prstGeom prst="rect">
            <a:avLst/>
          </a:prstGeom>
        </p:spPr>
      </p:pic>
    </p:spTree>
    <p:extLst>
      <p:ext uri="{BB962C8B-B14F-4D97-AF65-F5344CB8AC3E}">
        <p14:creationId xmlns:p14="http://schemas.microsoft.com/office/powerpoint/2010/main" val="303663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00100" y="187750"/>
            <a:ext cx="7543800" cy="1450757"/>
          </a:xfrm>
        </p:spPr>
        <p:txBody>
          <a:bodyPr>
            <a:normAutofit/>
          </a:bodyPr>
          <a:lstStyle/>
          <a:p>
            <a:r>
              <a:rPr lang="en-US" sz="4000" dirty="0"/>
              <a:t>Current Cigarette Use Among Youth*</a:t>
            </a:r>
          </a:p>
        </p:txBody>
      </p:sp>
      <p:sp>
        <p:nvSpPr>
          <p:cNvPr id="9" name="Rectangle 8"/>
          <p:cNvSpPr/>
          <p:nvPr/>
        </p:nvSpPr>
        <p:spPr>
          <a:xfrm>
            <a:off x="685799" y="6084803"/>
            <a:ext cx="8328026" cy="246221"/>
          </a:xfrm>
          <a:prstGeom prst="rect">
            <a:avLst/>
          </a:prstGeom>
        </p:spPr>
        <p:txBody>
          <a:bodyPr wrap="square">
            <a:spAutoFit/>
          </a:bodyPr>
          <a:lstStyle/>
          <a:p>
            <a:r>
              <a:rPr lang="en-US" sz="1000" dirty="0"/>
              <a:t>*Not all states have data reported.</a:t>
            </a:r>
          </a:p>
        </p:txBody>
      </p:sp>
      <p:sp>
        <p:nvSpPr>
          <p:cNvPr id="2" name="Rectangle 1"/>
          <p:cNvSpPr/>
          <p:nvPr/>
        </p:nvSpPr>
        <p:spPr>
          <a:xfrm>
            <a:off x="685799" y="6458163"/>
            <a:ext cx="7083511" cy="400110"/>
          </a:xfrm>
          <a:prstGeom prst="rect">
            <a:avLst/>
          </a:prstGeom>
        </p:spPr>
        <p:txBody>
          <a:bodyPr wrap="square">
            <a:spAutoFit/>
          </a:bodyPr>
          <a:lstStyle/>
          <a:p>
            <a:r>
              <a:rPr lang="en-US" sz="1000" dirty="0">
                <a:solidFill>
                  <a:schemeClr val="bg1"/>
                </a:solidFill>
              </a:rPr>
              <a:t>Centers for Disease Control and Prevention (CDC). State Tobacco Activities Tracking and Evaluation (STATE) System.  Updated 12/2018</a:t>
            </a:r>
          </a:p>
          <a:p>
            <a:endParaRPr lang="en-US" sz="1000" dirty="0">
              <a:solidFill>
                <a:schemeClr val="bg1"/>
              </a:solidFill>
            </a:endParaRPr>
          </a:p>
        </p:txBody>
      </p:sp>
      <p:sp>
        <p:nvSpPr>
          <p:cNvPr id="3" name="Slide Number Placeholder 2"/>
          <p:cNvSpPr>
            <a:spLocks noGrp="1"/>
          </p:cNvSpPr>
          <p:nvPr>
            <p:ph type="sldNum" sz="quarter" idx="12"/>
          </p:nvPr>
        </p:nvSpPr>
        <p:spPr/>
        <p:txBody>
          <a:bodyPr/>
          <a:lstStyle/>
          <a:p>
            <a:fld id="{B8A82412-32CE-44C9-A48F-09182CDFB011}" type="slidenum">
              <a:rPr lang="en-US" smtClean="0"/>
              <a:t>8</a:t>
            </a:fld>
            <a:endParaRPr lang="en-US" dirty="0"/>
          </a:p>
        </p:txBody>
      </p:sp>
      <p:graphicFrame>
        <p:nvGraphicFramePr>
          <p:cNvPr id="10" name="Table 9"/>
          <p:cNvGraphicFramePr>
            <a:graphicFrameLocks noGrp="1"/>
          </p:cNvGraphicFramePr>
          <p:nvPr/>
        </p:nvGraphicFramePr>
        <p:xfrm>
          <a:off x="685799" y="1904087"/>
          <a:ext cx="3886200" cy="4169251"/>
        </p:xfrm>
        <a:graphic>
          <a:graphicData uri="http://schemas.openxmlformats.org/drawingml/2006/table">
            <a:tbl>
              <a:tblPr firstRow="1" bandRow="1">
                <a:tableStyleId>{C083E6E3-FA7D-4D7B-A595-EF9225AFEA82}</a:tableStyleId>
              </a:tblPr>
              <a:tblGrid>
                <a:gridCol w="971550">
                  <a:extLst>
                    <a:ext uri="{9D8B030D-6E8A-4147-A177-3AD203B41FA5}">
                      <a16:colId xmlns:a16="http://schemas.microsoft.com/office/drawing/2014/main" val="4092115350"/>
                    </a:ext>
                  </a:extLst>
                </a:gridCol>
                <a:gridCol w="487972">
                  <a:extLst>
                    <a:ext uri="{9D8B030D-6E8A-4147-A177-3AD203B41FA5}">
                      <a16:colId xmlns:a16="http://schemas.microsoft.com/office/drawing/2014/main" val="4162994512"/>
                    </a:ext>
                  </a:extLst>
                </a:gridCol>
                <a:gridCol w="940778">
                  <a:extLst>
                    <a:ext uri="{9D8B030D-6E8A-4147-A177-3AD203B41FA5}">
                      <a16:colId xmlns:a16="http://schemas.microsoft.com/office/drawing/2014/main" val="730533939"/>
                    </a:ext>
                  </a:extLst>
                </a:gridCol>
                <a:gridCol w="967153">
                  <a:extLst>
                    <a:ext uri="{9D8B030D-6E8A-4147-A177-3AD203B41FA5}">
                      <a16:colId xmlns:a16="http://schemas.microsoft.com/office/drawing/2014/main" val="1660536458"/>
                    </a:ext>
                  </a:extLst>
                </a:gridCol>
                <a:gridCol w="518747">
                  <a:extLst>
                    <a:ext uri="{9D8B030D-6E8A-4147-A177-3AD203B41FA5}">
                      <a16:colId xmlns:a16="http://schemas.microsoft.com/office/drawing/2014/main" val="2370480851"/>
                    </a:ext>
                  </a:extLst>
                </a:gridCol>
              </a:tblGrid>
              <a:tr h="235699">
                <a:tc>
                  <a:txBody>
                    <a:bodyPr/>
                    <a:lstStyle/>
                    <a:p>
                      <a:r>
                        <a:rPr lang="en-US" sz="700">
                          <a:effectLst/>
                        </a:rPr>
                        <a:t>Location</a:t>
                      </a:r>
                    </a:p>
                  </a:txBody>
                  <a:tcPr marL="33804" marR="33804" marT="16902" marB="16902" anchor="ctr"/>
                </a:tc>
                <a:tc>
                  <a:txBody>
                    <a:bodyPr/>
                    <a:lstStyle/>
                    <a:p>
                      <a:r>
                        <a:rPr lang="en-US" sz="700">
                          <a:effectLst/>
                        </a:rPr>
                        <a:t>Data Value</a:t>
                      </a:r>
                    </a:p>
                  </a:txBody>
                  <a:tcPr marL="33804" marR="33804" marT="16902" marB="16902" anchor="ctr"/>
                </a:tc>
                <a:tc>
                  <a:txBody>
                    <a:bodyPr/>
                    <a:lstStyle/>
                    <a:p>
                      <a:r>
                        <a:rPr lang="en-US" sz="700">
                          <a:effectLst/>
                        </a:rPr>
                        <a:t>Low Confidence Limit</a:t>
                      </a:r>
                    </a:p>
                  </a:txBody>
                  <a:tcPr marL="33804" marR="33804" marT="16902" marB="16902" anchor="ctr"/>
                </a:tc>
                <a:tc>
                  <a:txBody>
                    <a:bodyPr/>
                    <a:lstStyle/>
                    <a:p>
                      <a:r>
                        <a:rPr lang="en-US" sz="700">
                          <a:effectLst/>
                        </a:rPr>
                        <a:t>High Confidence Limit</a:t>
                      </a:r>
                    </a:p>
                  </a:txBody>
                  <a:tcPr marL="33804" marR="33804" marT="16902" marB="16902" anchor="ctr"/>
                </a:tc>
                <a:tc>
                  <a:txBody>
                    <a:bodyPr/>
                    <a:lstStyle/>
                    <a:p>
                      <a:r>
                        <a:rPr lang="en-US" sz="700">
                          <a:effectLst/>
                        </a:rPr>
                        <a:t>Sample Size</a:t>
                      </a:r>
                    </a:p>
                  </a:txBody>
                  <a:tcPr marL="33804" marR="33804" marT="16902" marB="16902" anchor="ctr"/>
                </a:tc>
                <a:extLst>
                  <a:ext uri="{0D108BD9-81ED-4DB2-BD59-A6C34878D82A}">
                    <a16:rowId xmlns:a16="http://schemas.microsoft.com/office/drawing/2014/main" val="4253688948"/>
                  </a:ext>
                </a:extLst>
              </a:tr>
              <a:tr h="133967">
                <a:tc>
                  <a:txBody>
                    <a:bodyPr/>
                    <a:lstStyle/>
                    <a:p>
                      <a:r>
                        <a:rPr lang="en-US" sz="700"/>
                        <a:t>Alabama</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extLst>
                  <a:ext uri="{0D108BD9-81ED-4DB2-BD59-A6C34878D82A}">
                    <a16:rowId xmlns:a16="http://schemas.microsoft.com/office/drawing/2014/main" val="3897546431"/>
                  </a:ext>
                </a:extLst>
              </a:tr>
              <a:tr h="133967">
                <a:tc>
                  <a:txBody>
                    <a:bodyPr/>
                    <a:lstStyle/>
                    <a:p>
                      <a:r>
                        <a:rPr lang="en-US" sz="700"/>
                        <a:t>Alaska</a:t>
                      </a:r>
                    </a:p>
                  </a:txBody>
                  <a:tcPr marL="33804" marR="33804" marT="16902" marB="16902" anchor="ctr"/>
                </a:tc>
                <a:tc>
                  <a:txBody>
                    <a:bodyPr/>
                    <a:lstStyle/>
                    <a:p>
                      <a:r>
                        <a:rPr lang="en-US" sz="700"/>
                        <a:t>10.9%</a:t>
                      </a:r>
                    </a:p>
                  </a:txBody>
                  <a:tcPr marL="33804" marR="33804" marT="16902" marB="16902" anchor="ctr"/>
                </a:tc>
                <a:tc>
                  <a:txBody>
                    <a:bodyPr/>
                    <a:lstStyle/>
                    <a:p>
                      <a:r>
                        <a:rPr lang="en-US" sz="700"/>
                        <a:t>8.8%</a:t>
                      </a:r>
                    </a:p>
                  </a:txBody>
                  <a:tcPr marL="33804" marR="33804" marT="16902" marB="16902" anchor="ctr"/>
                </a:tc>
                <a:tc>
                  <a:txBody>
                    <a:bodyPr/>
                    <a:lstStyle/>
                    <a:p>
                      <a:r>
                        <a:rPr lang="en-US" sz="700"/>
                        <a:t>13.4%</a:t>
                      </a:r>
                    </a:p>
                  </a:txBody>
                  <a:tcPr marL="33804" marR="33804" marT="16902" marB="16902" anchor="ctr"/>
                </a:tc>
                <a:tc>
                  <a:txBody>
                    <a:bodyPr/>
                    <a:lstStyle/>
                    <a:p>
                      <a:r>
                        <a:rPr lang="en-US" sz="700"/>
                        <a:t>1,287</a:t>
                      </a:r>
                    </a:p>
                  </a:txBody>
                  <a:tcPr marL="33804" marR="33804" marT="16902" marB="16902" anchor="ctr"/>
                </a:tc>
                <a:extLst>
                  <a:ext uri="{0D108BD9-81ED-4DB2-BD59-A6C34878D82A}">
                    <a16:rowId xmlns:a16="http://schemas.microsoft.com/office/drawing/2014/main" val="622797814"/>
                  </a:ext>
                </a:extLst>
              </a:tr>
              <a:tr h="133967">
                <a:tc>
                  <a:txBody>
                    <a:bodyPr/>
                    <a:lstStyle/>
                    <a:p>
                      <a:r>
                        <a:rPr lang="en-US" sz="700"/>
                        <a:t>Arizona</a:t>
                      </a:r>
                    </a:p>
                  </a:txBody>
                  <a:tcPr marL="33804" marR="33804" marT="16902" marB="16902" anchor="ctr"/>
                </a:tc>
                <a:tc>
                  <a:txBody>
                    <a:bodyPr/>
                    <a:lstStyle/>
                    <a:p>
                      <a:r>
                        <a:rPr lang="en-US" sz="700"/>
                        <a:t>7.1%</a:t>
                      </a:r>
                    </a:p>
                  </a:txBody>
                  <a:tcPr marL="33804" marR="33804" marT="16902" marB="16902" anchor="ctr"/>
                </a:tc>
                <a:tc>
                  <a:txBody>
                    <a:bodyPr/>
                    <a:lstStyle/>
                    <a:p>
                      <a:r>
                        <a:rPr lang="en-US" sz="700"/>
                        <a:t>5.2%</a:t>
                      </a:r>
                    </a:p>
                  </a:txBody>
                  <a:tcPr marL="33804" marR="33804" marT="16902" marB="16902" anchor="ctr"/>
                </a:tc>
                <a:tc>
                  <a:txBody>
                    <a:bodyPr/>
                    <a:lstStyle/>
                    <a:p>
                      <a:r>
                        <a:rPr lang="en-US" sz="700"/>
                        <a:t>9.6%</a:t>
                      </a:r>
                    </a:p>
                  </a:txBody>
                  <a:tcPr marL="33804" marR="33804" marT="16902" marB="16902" anchor="ctr"/>
                </a:tc>
                <a:tc>
                  <a:txBody>
                    <a:bodyPr/>
                    <a:lstStyle/>
                    <a:p>
                      <a:r>
                        <a:rPr lang="en-US" sz="700"/>
                        <a:t>2,030</a:t>
                      </a:r>
                    </a:p>
                  </a:txBody>
                  <a:tcPr marL="33804" marR="33804" marT="16902" marB="16902" anchor="ctr"/>
                </a:tc>
                <a:extLst>
                  <a:ext uri="{0D108BD9-81ED-4DB2-BD59-A6C34878D82A}">
                    <a16:rowId xmlns:a16="http://schemas.microsoft.com/office/drawing/2014/main" val="4071924133"/>
                  </a:ext>
                </a:extLst>
              </a:tr>
              <a:tr h="133967">
                <a:tc>
                  <a:txBody>
                    <a:bodyPr/>
                    <a:lstStyle/>
                    <a:p>
                      <a:r>
                        <a:rPr lang="en-US" sz="700"/>
                        <a:t>Arkansas</a:t>
                      </a:r>
                    </a:p>
                  </a:txBody>
                  <a:tcPr marL="33804" marR="33804" marT="16902" marB="16902" anchor="ctr"/>
                </a:tc>
                <a:tc>
                  <a:txBody>
                    <a:bodyPr/>
                    <a:lstStyle/>
                    <a:p>
                      <a:r>
                        <a:rPr lang="en-US" sz="700"/>
                        <a:t>13.7%</a:t>
                      </a:r>
                    </a:p>
                  </a:txBody>
                  <a:tcPr marL="33804" marR="33804" marT="16902" marB="16902" anchor="ctr"/>
                </a:tc>
                <a:tc>
                  <a:txBody>
                    <a:bodyPr/>
                    <a:lstStyle/>
                    <a:p>
                      <a:r>
                        <a:rPr lang="en-US" sz="700" dirty="0"/>
                        <a:t>10.8%</a:t>
                      </a:r>
                    </a:p>
                  </a:txBody>
                  <a:tcPr marL="33804" marR="33804" marT="16902" marB="16902" anchor="ctr"/>
                </a:tc>
                <a:tc>
                  <a:txBody>
                    <a:bodyPr/>
                    <a:lstStyle/>
                    <a:p>
                      <a:r>
                        <a:rPr lang="en-US" sz="700"/>
                        <a:t>17.2%</a:t>
                      </a:r>
                    </a:p>
                  </a:txBody>
                  <a:tcPr marL="33804" marR="33804" marT="16902" marB="16902" anchor="ctr"/>
                </a:tc>
                <a:tc>
                  <a:txBody>
                    <a:bodyPr/>
                    <a:lstStyle/>
                    <a:p>
                      <a:r>
                        <a:rPr lang="en-US" sz="700"/>
                        <a:t>1,535</a:t>
                      </a:r>
                    </a:p>
                  </a:txBody>
                  <a:tcPr marL="33804" marR="33804" marT="16902" marB="16902" anchor="ctr"/>
                </a:tc>
                <a:extLst>
                  <a:ext uri="{0D108BD9-81ED-4DB2-BD59-A6C34878D82A}">
                    <a16:rowId xmlns:a16="http://schemas.microsoft.com/office/drawing/2014/main" val="1051719227"/>
                  </a:ext>
                </a:extLst>
              </a:tr>
              <a:tr h="133967">
                <a:tc>
                  <a:txBody>
                    <a:bodyPr/>
                    <a:lstStyle/>
                    <a:p>
                      <a:r>
                        <a:rPr lang="en-US" sz="700"/>
                        <a:t>California</a:t>
                      </a:r>
                    </a:p>
                  </a:txBody>
                  <a:tcPr marL="33804" marR="33804" marT="16902" marB="16902" anchor="ctr"/>
                </a:tc>
                <a:tc>
                  <a:txBody>
                    <a:bodyPr/>
                    <a:lstStyle/>
                    <a:p>
                      <a:r>
                        <a:rPr lang="en-US" sz="700"/>
                        <a:t>5.4%</a:t>
                      </a:r>
                    </a:p>
                  </a:txBody>
                  <a:tcPr marL="33804" marR="33804" marT="16902" marB="16902" anchor="ctr"/>
                </a:tc>
                <a:tc>
                  <a:txBody>
                    <a:bodyPr/>
                    <a:lstStyle/>
                    <a:p>
                      <a:r>
                        <a:rPr lang="en-US" sz="700"/>
                        <a:t>4.3%</a:t>
                      </a:r>
                    </a:p>
                  </a:txBody>
                  <a:tcPr marL="33804" marR="33804" marT="16902" marB="16902" anchor="ctr"/>
                </a:tc>
                <a:tc>
                  <a:txBody>
                    <a:bodyPr/>
                    <a:lstStyle/>
                    <a:p>
                      <a:r>
                        <a:rPr lang="en-US" sz="700"/>
                        <a:t>6.9%</a:t>
                      </a:r>
                    </a:p>
                  </a:txBody>
                  <a:tcPr marL="33804" marR="33804" marT="16902" marB="16902" anchor="ctr"/>
                </a:tc>
                <a:tc>
                  <a:txBody>
                    <a:bodyPr/>
                    <a:lstStyle/>
                    <a:p>
                      <a:r>
                        <a:rPr lang="en-US" sz="700"/>
                        <a:t>1,718</a:t>
                      </a:r>
                    </a:p>
                  </a:txBody>
                  <a:tcPr marL="33804" marR="33804" marT="16902" marB="16902" anchor="ctr"/>
                </a:tc>
                <a:extLst>
                  <a:ext uri="{0D108BD9-81ED-4DB2-BD59-A6C34878D82A}">
                    <a16:rowId xmlns:a16="http://schemas.microsoft.com/office/drawing/2014/main" val="1358669434"/>
                  </a:ext>
                </a:extLst>
              </a:tr>
              <a:tr h="133967">
                <a:tc>
                  <a:txBody>
                    <a:bodyPr/>
                    <a:lstStyle/>
                    <a:p>
                      <a:r>
                        <a:rPr lang="en-US" sz="700"/>
                        <a:t>Colorado</a:t>
                      </a:r>
                    </a:p>
                  </a:txBody>
                  <a:tcPr marL="33804" marR="33804" marT="16902" marB="16902" anchor="ctr"/>
                </a:tc>
                <a:tc>
                  <a:txBody>
                    <a:bodyPr/>
                    <a:lstStyle/>
                    <a:p>
                      <a:r>
                        <a:rPr lang="en-US" sz="700"/>
                        <a:t>7.0%</a:t>
                      </a:r>
                    </a:p>
                  </a:txBody>
                  <a:tcPr marL="33804" marR="33804" marT="16902" marB="16902" anchor="ctr"/>
                </a:tc>
                <a:tc>
                  <a:txBody>
                    <a:bodyPr/>
                    <a:lstStyle/>
                    <a:p>
                      <a:r>
                        <a:rPr lang="en-US" sz="700"/>
                        <a:t>5.3%</a:t>
                      </a:r>
                    </a:p>
                  </a:txBody>
                  <a:tcPr marL="33804" marR="33804" marT="16902" marB="16902" anchor="ctr"/>
                </a:tc>
                <a:tc>
                  <a:txBody>
                    <a:bodyPr/>
                    <a:lstStyle/>
                    <a:p>
                      <a:r>
                        <a:rPr lang="en-US" sz="700"/>
                        <a:t>9.2%</a:t>
                      </a:r>
                    </a:p>
                  </a:txBody>
                  <a:tcPr marL="33804" marR="33804" marT="16902" marB="16902" anchor="ctr"/>
                </a:tc>
                <a:tc>
                  <a:txBody>
                    <a:bodyPr/>
                    <a:lstStyle/>
                    <a:p>
                      <a:r>
                        <a:rPr lang="en-US" sz="700"/>
                        <a:t>1,489</a:t>
                      </a:r>
                    </a:p>
                  </a:txBody>
                  <a:tcPr marL="33804" marR="33804" marT="16902" marB="16902" anchor="ctr"/>
                </a:tc>
                <a:extLst>
                  <a:ext uri="{0D108BD9-81ED-4DB2-BD59-A6C34878D82A}">
                    <a16:rowId xmlns:a16="http://schemas.microsoft.com/office/drawing/2014/main" val="2538803761"/>
                  </a:ext>
                </a:extLst>
              </a:tr>
              <a:tr h="133967">
                <a:tc>
                  <a:txBody>
                    <a:bodyPr/>
                    <a:lstStyle/>
                    <a:p>
                      <a:r>
                        <a:rPr lang="en-US" sz="700"/>
                        <a:t>Connecticut</a:t>
                      </a:r>
                    </a:p>
                  </a:txBody>
                  <a:tcPr marL="33804" marR="33804" marT="16902" marB="16902" anchor="ctr"/>
                </a:tc>
                <a:tc>
                  <a:txBody>
                    <a:bodyPr/>
                    <a:lstStyle/>
                    <a:p>
                      <a:r>
                        <a:rPr lang="en-US" sz="700"/>
                        <a:t>7.9%</a:t>
                      </a:r>
                    </a:p>
                  </a:txBody>
                  <a:tcPr marL="33804" marR="33804" marT="16902" marB="16902" anchor="ctr"/>
                </a:tc>
                <a:tc>
                  <a:txBody>
                    <a:bodyPr/>
                    <a:lstStyle/>
                    <a:p>
                      <a:r>
                        <a:rPr lang="en-US" sz="700"/>
                        <a:t>6.4%</a:t>
                      </a:r>
                    </a:p>
                  </a:txBody>
                  <a:tcPr marL="33804" marR="33804" marT="16902" marB="16902" anchor="ctr"/>
                </a:tc>
                <a:tc>
                  <a:txBody>
                    <a:bodyPr/>
                    <a:lstStyle/>
                    <a:p>
                      <a:r>
                        <a:rPr lang="en-US" sz="700"/>
                        <a:t>9.7%</a:t>
                      </a:r>
                    </a:p>
                  </a:txBody>
                  <a:tcPr marL="33804" marR="33804" marT="16902" marB="16902" anchor="ctr"/>
                </a:tc>
                <a:tc>
                  <a:txBody>
                    <a:bodyPr/>
                    <a:lstStyle/>
                    <a:p>
                      <a:r>
                        <a:rPr lang="en-US" sz="700"/>
                        <a:t>2,404</a:t>
                      </a:r>
                    </a:p>
                  </a:txBody>
                  <a:tcPr marL="33804" marR="33804" marT="16902" marB="16902" anchor="ctr"/>
                </a:tc>
                <a:extLst>
                  <a:ext uri="{0D108BD9-81ED-4DB2-BD59-A6C34878D82A}">
                    <a16:rowId xmlns:a16="http://schemas.microsoft.com/office/drawing/2014/main" val="269058138"/>
                  </a:ext>
                </a:extLst>
              </a:tr>
              <a:tr h="133967">
                <a:tc>
                  <a:txBody>
                    <a:bodyPr/>
                    <a:lstStyle/>
                    <a:p>
                      <a:r>
                        <a:rPr lang="en-US" sz="700"/>
                        <a:t>Delaware</a:t>
                      </a:r>
                    </a:p>
                  </a:txBody>
                  <a:tcPr marL="33804" marR="33804" marT="16902" marB="16902" anchor="ctr"/>
                </a:tc>
                <a:tc>
                  <a:txBody>
                    <a:bodyPr/>
                    <a:lstStyle/>
                    <a:p>
                      <a:r>
                        <a:rPr lang="en-US" sz="700"/>
                        <a:t>6.2%</a:t>
                      </a:r>
                    </a:p>
                  </a:txBody>
                  <a:tcPr marL="33804" marR="33804" marT="16902" marB="16902" anchor="ctr"/>
                </a:tc>
                <a:tc>
                  <a:txBody>
                    <a:bodyPr/>
                    <a:lstStyle/>
                    <a:p>
                      <a:r>
                        <a:rPr lang="en-US" sz="700"/>
                        <a:t>4.9%</a:t>
                      </a:r>
                    </a:p>
                  </a:txBody>
                  <a:tcPr marL="33804" marR="33804" marT="16902" marB="16902" anchor="ctr"/>
                </a:tc>
                <a:tc>
                  <a:txBody>
                    <a:bodyPr/>
                    <a:lstStyle/>
                    <a:p>
                      <a:r>
                        <a:rPr lang="en-US" sz="700"/>
                        <a:t>7.7%</a:t>
                      </a:r>
                    </a:p>
                  </a:txBody>
                  <a:tcPr marL="33804" marR="33804" marT="16902" marB="16902" anchor="ctr"/>
                </a:tc>
                <a:tc>
                  <a:txBody>
                    <a:bodyPr/>
                    <a:lstStyle/>
                    <a:p>
                      <a:r>
                        <a:rPr lang="en-US" sz="700"/>
                        <a:t>2,820</a:t>
                      </a:r>
                    </a:p>
                  </a:txBody>
                  <a:tcPr marL="33804" marR="33804" marT="16902" marB="16902" anchor="ctr"/>
                </a:tc>
                <a:extLst>
                  <a:ext uri="{0D108BD9-81ED-4DB2-BD59-A6C34878D82A}">
                    <a16:rowId xmlns:a16="http://schemas.microsoft.com/office/drawing/2014/main" val="542726700"/>
                  </a:ext>
                </a:extLst>
              </a:tr>
              <a:tr h="133967">
                <a:tc>
                  <a:txBody>
                    <a:bodyPr/>
                    <a:lstStyle/>
                    <a:p>
                      <a:r>
                        <a:rPr lang="en-US" sz="700"/>
                        <a:t>District of Columbia</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extLst>
                  <a:ext uri="{0D108BD9-81ED-4DB2-BD59-A6C34878D82A}">
                    <a16:rowId xmlns:a16="http://schemas.microsoft.com/office/drawing/2014/main" val="4096569441"/>
                  </a:ext>
                </a:extLst>
              </a:tr>
              <a:tr h="133967">
                <a:tc>
                  <a:txBody>
                    <a:bodyPr/>
                    <a:lstStyle/>
                    <a:p>
                      <a:r>
                        <a:rPr lang="en-US" sz="700"/>
                        <a:t>Florida</a:t>
                      </a:r>
                    </a:p>
                  </a:txBody>
                  <a:tcPr marL="33804" marR="33804" marT="16902" marB="16902" anchor="ctr"/>
                </a:tc>
                <a:tc>
                  <a:txBody>
                    <a:bodyPr/>
                    <a:lstStyle/>
                    <a:p>
                      <a:r>
                        <a:rPr lang="en-US" sz="700"/>
                        <a:t>5.7%</a:t>
                      </a:r>
                    </a:p>
                  </a:txBody>
                  <a:tcPr marL="33804" marR="33804" marT="16902" marB="16902" anchor="ctr"/>
                </a:tc>
                <a:tc>
                  <a:txBody>
                    <a:bodyPr/>
                    <a:lstStyle/>
                    <a:p>
                      <a:r>
                        <a:rPr lang="en-US" sz="700"/>
                        <a:t>4.9%</a:t>
                      </a:r>
                    </a:p>
                  </a:txBody>
                  <a:tcPr marL="33804" marR="33804" marT="16902" marB="16902" anchor="ctr"/>
                </a:tc>
                <a:tc>
                  <a:txBody>
                    <a:bodyPr/>
                    <a:lstStyle/>
                    <a:p>
                      <a:r>
                        <a:rPr lang="en-US" sz="700"/>
                        <a:t>6.7%</a:t>
                      </a:r>
                    </a:p>
                  </a:txBody>
                  <a:tcPr marL="33804" marR="33804" marT="16902" marB="16902" anchor="ctr"/>
                </a:tc>
                <a:tc>
                  <a:txBody>
                    <a:bodyPr/>
                    <a:lstStyle/>
                    <a:p>
                      <a:r>
                        <a:rPr lang="en-US" sz="700"/>
                        <a:t>5,920</a:t>
                      </a:r>
                    </a:p>
                  </a:txBody>
                  <a:tcPr marL="33804" marR="33804" marT="16902" marB="16902" anchor="ctr"/>
                </a:tc>
                <a:extLst>
                  <a:ext uri="{0D108BD9-81ED-4DB2-BD59-A6C34878D82A}">
                    <a16:rowId xmlns:a16="http://schemas.microsoft.com/office/drawing/2014/main" val="824736376"/>
                  </a:ext>
                </a:extLst>
              </a:tr>
              <a:tr h="133967">
                <a:tc>
                  <a:txBody>
                    <a:bodyPr/>
                    <a:lstStyle/>
                    <a:p>
                      <a:r>
                        <a:rPr lang="en-US" sz="700"/>
                        <a:t>Georgia</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extLst>
                  <a:ext uri="{0D108BD9-81ED-4DB2-BD59-A6C34878D82A}">
                    <a16:rowId xmlns:a16="http://schemas.microsoft.com/office/drawing/2014/main" val="1335272795"/>
                  </a:ext>
                </a:extLst>
              </a:tr>
              <a:tr h="133967">
                <a:tc>
                  <a:txBody>
                    <a:bodyPr/>
                    <a:lstStyle/>
                    <a:p>
                      <a:r>
                        <a:rPr lang="en-US" sz="700"/>
                        <a:t>Guam</a:t>
                      </a:r>
                    </a:p>
                  </a:txBody>
                  <a:tcPr marL="33804" marR="33804" marT="16902" marB="16902" anchor="ctr"/>
                </a:tc>
                <a:tc>
                  <a:txBody>
                    <a:bodyPr/>
                    <a:lstStyle/>
                    <a:p>
                      <a:r>
                        <a:rPr lang="en-US" sz="700"/>
                        <a:t>13.2%</a:t>
                      </a:r>
                    </a:p>
                  </a:txBody>
                  <a:tcPr marL="33804" marR="33804" marT="16902" marB="16902" anchor="ctr"/>
                </a:tc>
                <a:tc>
                  <a:txBody>
                    <a:bodyPr/>
                    <a:lstStyle/>
                    <a:p>
                      <a:r>
                        <a:rPr lang="en-US" sz="700"/>
                        <a:t>10.5%</a:t>
                      </a:r>
                    </a:p>
                  </a:txBody>
                  <a:tcPr marL="33804" marR="33804" marT="16902" marB="16902" anchor="ctr"/>
                </a:tc>
                <a:tc>
                  <a:txBody>
                    <a:bodyPr/>
                    <a:lstStyle/>
                    <a:p>
                      <a:r>
                        <a:rPr lang="en-US" sz="700"/>
                        <a:t>16.6%</a:t>
                      </a:r>
                    </a:p>
                  </a:txBody>
                  <a:tcPr marL="33804" marR="33804" marT="16902" marB="16902" anchor="ctr"/>
                </a:tc>
                <a:tc>
                  <a:txBody>
                    <a:bodyPr/>
                    <a:lstStyle/>
                    <a:p>
                      <a:r>
                        <a:rPr lang="en-US" sz="700"/>
                        <a:t>1,079</a:t>
                      </a:r>
                    </a:p>
                  </a:txBody>
                  <a:tcPr marL="33804" marR="33804" marT="16902" marB="16902" anchor="ctr"/>
                </a:tc>
                <a:extLst>
                  <a:ext uri="{0D108BD9-81ED-4DB2-BD59-A6C34878D82A}">
                    <a16:rowId xmlns:a16="http://schemas.microsoft.com/office/drawing/2014/main" val="782129906"/>
                  </a:ext>
                </a:extLst>
              </a:tr>
              <a:tr h="133967">
                <a:tc>
                  <a:txBody>
                    <a:bodyPr/>
                    <a:lstStyle/>
                    <a:p>
                      <a:r>
                        <a:rPr lang="en-US" sz="700"/>
                        <a:t>Hawaii</a:t>
                      </a:r>
                    </a:p>
                  </a:txBody>
                  <a:tcPr marL="33804" marR="33804" marT="16902" marB="16902" anchor="ctr"/>
                </a:tc>
                <a:tc>
                  <a:txBody>
                    <a:bodyPr/>
                    <a:lstStyle/>
                    <a:p>
                      <a:r>
                        <a:rPr lang="en-US" sz="700"/>
                        <a:t>8.1%</a:t>
                      </a:r>
                    </a:p>
                  </a:txBody>
                  <a:tcPr marL="33804" marR="33804" marT="16902" marB="16902" anchor="ctr"/>
                </a:tc>
                <a:tc>
                  <a:txBody>
                    <a:bodyPr/>
                    <a:lstStyle/>
                    <a:p>
                      <a:r>
                        <a:rPr lang="en-US" sz="700"/>
                        <a:t>6.9%</a:t>
                      </a:r>
                    </a:p>
                  </a:txBody>
                  <a:tcPr marL="33804" marR="33804" marT="16902" marB="16902" anchor="ctr"/>
                </a:tc>
                <a:tc>
                  <a:txBody>
                    <a:bodyPr/>
                    <a:lstStyle/>
                    <a:p>
                      <a:r>
                        <a:rPr lang="en-US" sz="700"/>
                        <a:t>9.5%</a:t>
                      </a:r>
                    </a:p>
                  </a:txBody>
                  <a:tcPr marL="33804" marR="33804" marT="16902" marB="16902" anchor="ctr"/>
                </a:tc>
                <a:tc>
                  <a:txBody>
                    <a:bodyPr/>
                    <a:lstStyle/>
                    <a:p>
                      <a:r>
                        <a:rPr lang="en-US" sz="700"/>
                        <a:t>5,895</a:t>
                      </a:r>
                    </a:p>
                  </a:txBody>
                  <a:tcPr marL="33804" marR="33804" marT="16902" marB="16902" anchor="ctr"/>
                </a:tc>
                <a:extLst>
                  <a:ext uri="{0D108BD9-81ED-4DB2-BD59-A6C34878D82A}">
                    <a16:rowId xmlns:a16="http://schemas.microsoft.com/office/drawing/2014/main" val="1783721227"/>
                  </a:ext>
                </a:extLst>
              </a:tr>
              <a:tr h="133967">
                <a:tc>
                  <a:txBody>
                    <a:bodyPr/>
                    <a:lstStyle/>
                    <a:p>
                      <a:r>
                        <a:rPr lang="en-US" sz="700"/>
                        <a:t>Idaho</a:t>
                      </a:r>
                    </a:p>
                  </a:txBody>
                  <a:tcPr marL="33804" marR="33804" marT="16902" marB="16902" anchor="ctr"/>
                </a:tc>
                <a:tc>
                  <a:txBody>
                    <a:bodyPr/>
                    <a:lstStyle/>
                    <a:p>
                      <a:r>
                        <a:rPr lang="en-US" sz="700"/>
                        <a:t>9.1%</a:t>
                      </a:r>
                    </a:p>
                  </a:txBody>
                  <a:tcPr marL="33804" marR="33804" marT="16902" marB="16902" anchor="ctr"/>
                </a:tc>
                <a:tc>
                  <a:txBody>
                    <a:bodyPr/>
                    <a:lstStyle/>
                    <a:p>
                      <a:r>
                        <a:rPr lang="en-US" sz="700"/>
                        <a:t>7.3%</a:t>
                      </a:r>
                    </a:p>
                  </a:txBody>
                  <a:tcPr marL="33804" marR="33804" marT="16902" marB="16902" anchor="ctr"/>
                </a:tc>
                <a:tc>
                  <a:txBody>
                    <a:bodyPr/>
                    <a:lstStyle/>
                    <a:p>
                      <a:r>
                        <a:rPr lang="en-US" sz="700"/>
                        <a:t>11.3%</a:t>
                      </a:r>
                    </a:p>
                  </a:txBody>
                  <a:tcPr marL="33804" marR="33804" marT="16902" marB="16902" anchor="ctr"/>
                </a:tc>
                <a:tc>
                  <a:txBody>
                    <a:bodyPr/>
                    <a:lstStyle/>
                    <a:p>
                      <a:r>
                        <a:rPr lang="en-US" sz="700"/>
                        <a:t>1,774</a:t>
                      </a:r>
                    </a:p>
                  </a:txBody>
                  <a:tcPr marL="33804" marR="33804" marT="16902" marB="16902" anchor="ctr"/>
                </a:tc>
                <a:extLst>
                  <a:ext uri="{0D108BD9-81ED-4DB2-BD59-A6C34878D82A}">
                    <a16:rowId xmlns:a16="http://schemas.microsoft.com/office/drawing/2014/main" val="450901459"/>
                  </a:ext>
                </a:extLst>
              </a:tr>
              <a:tr h="133967">
                <a:tc>
                  <a:txBody>
                    <a:bodyPr/>
                    <a:lstStyle/>
                    <a:p>
                      <a:r>
                        <a:rPr lang="en-US" sz="700"/>
                        <a:t>Illinois</a:t>
                      </a:r>
                    </a:p>
                  </a:txBody>
                  <a:tcPr marL="33804" marR="33804" marT="16902" marB="16902" anchor="ctr"/>
                </a:tc>
                <a:tc>
                  <a:txBody>
                    <a:bodyPr/>
                    <a:lstStyle/>
                    <a:p>
                      <a:r>
                        <a:rPr lang="en-US" sz="700"/>
                        <a:t>7.6%</a:t>
                      </a:r>
                    </a:p>
                  </a:txBody>
                  <a:tcPr marL="33804" marR="33804" marT="16902" marB="16902" anchor="ctr"/>
                </a:tc>
                <a:tc>
                  <a:txBody>
                    <a:bodyPr/>
                    <a:lstStyle/>
                    <a:p>
                      <a:r>
                        <a:rPr lang="en-US" sz="700"/>
                        <a:t>6%</a:t>
                      </a:r>
                    </a:p>
                  </a:txBody>
                  <a:tcPr marL="33804" marR="33804" marT="16902" marB="16902" anchor="ctr"/>
                </a:tc>
                <a:tc>
                  <a:txBody>
                    <a:bodyPr/>
                    <a:lstStyle/>
                    <a:p>
                      <a:r>
                        <a:rPr lang="en-US" sz="700"/>
                        <a:t>9.7%</a:t>
                      </a:r>
                    </a:p>
                  </a:txBody>
                  <a:tcPr marL="33804" marR="33804" marT="16902" marB="16902" anchor="ctr"/>
                </a:tc>
                <a:tc>
                  <a:txBody>
                    <a:bodyPr/>
                    <a:lstStyle/>
                    <a:p>
                      <a:r>
                        <a:rPr lang="en-US" sz="700"/>
                        <a:t>4,649</a:t>
                      </a:r>
                    </a:p>
                  </a:txBody>
                  <a:tcPr marL="33804" marR="33804" marT="16902" marB="16902" anchor="ctr"/>
                </a:tc>
                <a:extLst>
                  <a:ext uri="{0D108BD9-81ED-4DB2-BD59-A6C34878D82A}">
                    <a16:rowId xmlns:a16="http://schemas.microsoft.com/office/drawing/2014/main" val="1402453048"/>
                  </a:ext>
                </a:extLst>
              </a:tr>
              <a:tr h="133967">
                <a:tc>
                  <a:txBody>
                    <a:bodyPr/>
                    <a:lstStyle/>
                    <a:p>
                      <a:r>
                        <a:rPr lang="en-US" sz="700"/>
                        <a:t>Indiana</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extLst>
                  <a:ext uri="{0D108BD9-81ED-4DB2-BD59-A6C34878D82A}">
                    <a16:rowId xmlns:a16="http://schemas.microsoft.com/office/drawing/2014/main" val="310777213"/>
                  </a:ext>
                </a:extLst>
              </a:tr>
              <a:tr h="133967">
                <a:tc>
                  <a:txBody>
                    <a:bodyPr/>
                    <a:lstStyle/>
                    <a:p>
                      <a:r>
                        <a:rPr lang="en-US" sz="700"/>
                        <a:t>Iowa</a:t>
                      </a:r>
                    </a:p>
                  </a:txBody>
                  <a:tcPr marL="33804" marR="33804" marT="16902" marB="16902" anchor="ctr"/>
                </a:tc>
                <a:tc>
                  <a:txBody>
                    <a:bodyPr/>
                    <a:lstStyle/>
                    <a:p>
                      <a:r>
                        <a:rPr lang="en-US" sz="700"/>
                        <a:t>9.9%</a:t>
                      </a:r>
                    </a:p>
                  </a:txBody>
                  <a:tcPr marL="33804" marR="33804" marT="16902" marB="16902" anchor="ctr"/>
                </a:tc>
                <a:tc>
                  <a:txBody>
                    <a:bodyPr/>
                    <a:lstStyle/>
                    <a:p>
                      <a:r>
                        <a:rPr lang="en-US" sz="700"/>
                        <a:t>7.4%</a:t>
                      </a:r>
                    </a:p>
                  </a:txBody>
                  <a:tcPr marL="33804" marR="33804" marT="16902" marB="16902" anchor="ctr"/>
                </a:tc>
                <a:tc>
                  <a:txBody>
                    <a:bodyPr/>
                    <a:lstStyle/>
                    <a:p>
                      <a:r>
                        <a:rPr lang="en-US" sz="700"/>
                        <a:t>13.2%</a:t>
                      </a:r>
                    </a:p>
                  </a:txBody>
                  <a:tcPr marL="33804" marR="33804" marT="16902" marB="16902" anchor="ctr"/>
                </a:tc>
                <a:tc>
                  <a:txBody>
                    <a:bodyPr/>
                    <a:lstStyle/>
                    <a:p>
                      <a:r>
                        <a:rPr lang="en-US" sz="700"/>
                        <a:t>1,624</a:t>
                      </a:r>
                    </a:p>
                  </a:txBody>
                  <a:tcPr marL="33804" marR="33804" marT="16902" marB="16902" anchor="ctr"/>
                </a:tc>
                <a:extLst>
                  <a:ext uri="{0D108BD9-81ED-4DB2-BD59-A6C34878D82A}">
                    <a16:rowId xmlns:a16="http://schemas.microsoft.com/office/drawing/2014/main" val="235517322"/>
                  </a:ext>
                </a:extLst>
              </a:tr>
              <a:tr h="133967">
                <a:tc>
                  <a:txBody>
                    <a:bodyPr/>
                    <a:lstStyle/>
                    <a:p>
                      <a:r>
                        <a:rPr lang="en-US" sz="700"/>
                        <a:t>Kansas</a:t>
                      </a:r>
                    </a:p>
                  </a:txBody>
                  <a:tcPr marL="33804" marR="33804" marT="16902" marB="16902" anchor="ctr"/>
                </a:tc>
                <a:tc>
                  <a:txBody>
                    <a:bodyPr/>
                    <a:lstStyle/>
                    <a:p>
                      <a:r>
                        <a:rPr lang="en-US" sz="700"/>
                        <a:t>7.2%</a:t>
                      </a:r>
                    </a:p>
                  </a:txBody>
                  <a:tcPr marL="33804" marR="33804" marT="16902" marB="16902" anchor="ctr"/>
                </a:tc>
                <a:tc>
                  <a:txBody>
                    <a:bodyPr/>
                    <a:lstStyle/>
                    <a:p>
                      <a:r>
                        <a:rPr lang="en-US" sz="700"/>
                        <a:t>5.6%</a:t>
                      </a:r>
                    </a:p>
                  </a:txBody>
                  <a:tcPr marL="33804" marR="33804" marT="16902" marB="16902" anchor="ctr"/>
                </a:tc>
                <a:tc>
                  <a:txBody>
                    <a:bodyPr/>
                    <a:lstStyle/>
                    <a:p>
                      <a:r>
                        <a:rPr lang="en-US" sz="700"/>
                        <a:t>9.1%</a:t>
                      </a:r>
                    </a:p>
                  </a:txBody>
                  <a:tcPr marL="33804" marR="33804" marT="16902" marB="16902" anchor="ctr"/>
                </a:tc>
                <a:tc>
                  <a:txBody>
                    <a:bodyPr/>
                    <a:lstStyle/>
                    <a:p>
                      <a:r>
                        <a:rPr lang="en-US" sz="700"/>
                        <a:t>2,336</a:t>
                      </a:r>
                    </a:p>
                  </a:txBody>
                  <a:tcPr marL="33804" marR="33804" marT="16902" marB="16902" anchor="ctr"/>
                </a:tc>
                <a:extLst>
                  <a:ext uri="{0D108BD9-81ED-4DB2-BD59-A6C34878D82A}">
                    <a16:rowId xmlns:a16="http://schemas.microsoft.com/office/drawing/2014/main" val="1961594386"/>
                  </a:ext>
                </a:extLst>
              </a:tr>
              <a:tr h="133967">
                <a:tc>
                  <a:txBody>
                    <a:bodyPr/>
                    <a:lstStyle/>
                    <a:p>
                      <a:r>
                        <a:rPr lang="en-US" sz="700"/>
                        <a:t>Kentucky</a:t>
                      </a:r>
                    </a:p>
                  </a:txBody>
                  <a:tcPr marL="33804" marR="33804" marT="16902" marB="16902" anchor="ctr"/>
                </a:tc>
                <a:tc>
                  <a:txBody>
                    <a:bodyPr/>
                    <a:lstStyle/>
                    <a:p>
                      <a:r>
                        <a:rPr lang="en-US" sz="700"/>
                        <a:t>14.3%</a:t>
                      </a:r>
                    </a:p>
                  </a:txBody>
                  <a:tcPr marL="33804" marR="33804" marT="16902" marB="16902" anchor="ctr"/>
                </a:tc>
                <a:tc>
                  <a:txBody>
                    <a:bodyPr/>
                    <a:lstStyle/>
                    <a:p>
                      <a:r>
                        <a:rPr lang="en-US" sz="700"/>
                        <a:t>11.3%</a:t>
                      </a:r>
                    </a:p>
                  </a:txBody>
                  <a:tcPr marL="33804" marR="33804" marT="16902" marB="16902" anchor="ctr"/>
                </a:tc>
                <a:tc>
                  <a:txBody>
                    <a:bodyPr/>
                    <a:lstStyle/>
                    <a:p>
                      <a:r>
                        <a:rPr lang="en-US" sz="700"/>
                        <a:t>17.9%</a:t>
                      </a:r>
                    </a:p>
                  </a:txBody>
                  <a:tcPr marL="33804" marR="33804" marT="16902" marB="16902" anchor="ctr"/>
                </a:tc>
                <a:tc>
                  <a:txBody>
                    <a:bodyPr/>
                    <a:lstStyle/>
                    <a:p>
                      <a:r>
                        <a:rPr lang="en-US" sz="700"/>
                        <a:t>1,898</a:t>
                      </a:r>
                    </a:p>
                  </a:txBody>
                  <a:tcPr marL="33804" marR="33804" marT="16902" marB="16902" anchor="ctr"/>
                </a:tc>
                <a:extLst>
                  <a:ext uri="{0D108BD9-81ED-4DB2-BD59-A6C34878D82A}">
                    <a16:rowId xmlns:a16="http://schemas.microsoft.com/office/drawing/2014/main" val="3896734217"/>
                  </a:ext>
                </a:extLst>
              </a:tr>
              <a:tr h="133967">
                <a:tc>
                  <a:txBody>
                    <a:bodyPr/>
                    <a:lstStyle/>
                    <a:p>
                      <a:r>
                        <a:rPr lang="en-US" sz="700"/>
                        <a:t>Louisiana</a:t>
                      </a:r>
                    </a:p>
                  </a:txBody>
                  <a:tcPr marL="33804" marR="33804" marT="16902" marB="16902" anchor="ctr"/>
                </a:tc>
                <a:tc>
                  <a:txBody>
                    <a:bodyPr/>
                    <a:lstStyle/>
                    <a:p>
                      <a:r>
                        <a:rPr lang="en-US" sz="700"/>
                        <a:t>12.3%</a:t>
                      </a:r>
                    </a:p>
                  </a:txBody>
                  <a:tcPr marL="33804" marR="33804" marT="16902" marB="16902" anchor="ctr"/>
                </a:tc>
                <a:tc>
                  <a:txBody>
                    <a:bodyPr/>
                    <a:lstStyle/>
                    <a:p>
                      <a:r>
                        <a:rPr lang="en-US" sz="700"/>
                        <a:t>9.2%</a:t>
                      </a:r>
                    </a:p>
                  </a:txBody>
                  <a:tcPr marL="33804" marR="33804" marT="16902" marB="16902" anchor="ctr"/>
                </a:tc>
                <a:tc>
                  <a:txBody>
                    <a:bodyPr/>
                    <a:lstStyle/>
                    <a:p>
                      <a:r>
                        <a:rPr lang="en-US" sz="700"/>
                        <a:t>16.3%</a:t>
                      </a:r>
                    </a:p>
                  </a:txBody>
                  <a:tcPr marL="33804" marR="33804" marT="16902" marB="16902" anchor="ctr"/>
                </a:tc>
                <a:tc>
                  <a:txBody>
                    <a:bodyPr/>
                    <a:lstStyle/>
                    <a:p>
                      <a:r>
                        <a:rPr lang="en-US" sz="700"/>
                        <a:t>1,107</a:t>
                      </a:r>
                    </a:p>
                  </a:txBody>
                  <a:tcPr marL="33804" marR="33804" marT="16902" marB="16902" anchor="ctr"/>
                </a:tc>
                <a:extLst>
                  <a:ext uri="{0D108BD9-81ED-4DB2-BD59-A6C34878D82A}">
                    <a16:rowId xmlns:a16="http://schemas.microsoft.com/office/drawing/2014/main" val="3120902209"/>
                  </a:ext>
                </a:extLst>
              </a:tr>
              <a:tr h="133967">
                <a:tc>
                  <a:txBody>
                    <a:bodyPr/>
                    <a:lstStyle/>
                    <a:p>
                      <a:r>
                        <a:rPr lang="en-US" sz="700"/>
                        <a:t>Maine</a:t>
                      </a:r>
                    </a:p>
                  </a:txBody>
                  <a:tcPr marL="33804" marR="33804" marT="16902" marB="16902" anchor="ctr"/>
                </a:tc>
                <a:tc>
                  <a:txBody>
                    <a:bodyPr/>
                    <a:lstStyle/>
                    <a:p>
                      <a:r>
                        <a:rPr lang="en-US" sz="700"/>
                        <a:t>8.7%</a:t>
                      </a:r>
                    </a:p>
                  </a:txBody>
                  <a:tcPr marL="33804" marR="33804" marT="16902" marB="16902" anchor="ctr"/>
                </a:tc>
                <a:tc>
                  <a:txBody>
                    <a:bodyPr/>
                    <a:lstStyle/>
                    <a:p>
                      <a:r>
                        <a:rPr lang="en-US" sz="700"/>
                        <a:t>7.6%</a:t>
                      </a:r>
                    </a:p>
                  </a:txBody>
                  <a:tcPr marL="33804" marR="33804" marT="16902" marB="16902" anchor="ctr"/>
                </a:tc>
                <a:tc>
                  <a:txBody>
                    <a:bodyPr/>
                    <a:lstStyle/>
                    <a:p>
                      <a:r>
                        <a:rPr lang="en-US" sz="700"/>
                        <a:t>9.9%</a:t>
                      </a:r>
                    </a:p>
                  </a:txBody>
                  <a:tcPr marL="33804" marR="33804" marT="16902" marB="16902" anchor="ctr"/>
                </a:tc>
                <a:tc>
                  <a:txBody>
                    <a:bodyPr/>
                    <a:lstStyle/>
                    <a:p>
                      <a:r>
                        <a:rPr lang="en-US" sz="700"/>
                        <a:t>9,100</a:t>
                      </a:r>
                    </a:p>
                  </a:txBody>
                  <a:tcPr marL="33804" marR="33804" marT="16902" marB="16902" anchor="ctr"/>
                </a:tc>
                <a:extLst>
                  <a:ext uri="{0D108BD9-81ED-4DB2-BD59-A6C34878D82A}">
                    <a16:rowId xmlns:a16="http://schemas.microsoft.com/office/drawing/2014/main" val="1196816584"/>
                  </a:ext>
                </a:extLst>
              </a:tr>
              <a:tr h="133967">
                <a:tc>
                  <a:txBody>
                    <a:bodyPr/>
                    <a:lstStyle/>
                    <a:p>
                      <a:r>
                        <a:rPr lang="en-US" sz="700"/>
                        <a:t>Maryland</a:t>
                      </a:r>
                    </a:p>
                  </a:txBody>
                  <a:tcPr marL="33804" marR="33804" marT="16902" marB="16902" anchor="ctr"/>
                </a:tc>
                <a:tc>
                  <a:txBody>
                    <a:bodyPr/>
                    <a:lstStyle/>
                    <a:p>
                      <a:r>
                        <a:rPr lang="en-US" sz="700"/>
                        <a:t>8.2%</a:t>
                      </a:r>
                    </a:p>
                  </a:txBody>
                  <a:tcPr marL="33804" marR="33804" marT="16902" marB="16902" anchor="ctr"/>
                </a:tc>
                <a:tc>
                  <a:txBody>
                    <a:bodyPr/>
                    <a:lstStyle/>
                    <a:p>
                      <a:r>
                        <a:rPr lang="en-US" sz="700"/>
                        <a:t>7.8%</a:t>
                      </a:r>
                    </a:p>
                  </a:txBody>
                  <a:tcPr marL="33804" marR="33804" marT="16902" marB="16902" anchor="ctr"/>
                </a:tc>
                <a:tc>
                  <a:txBody>
                    <a:bodyPr/>
                    <a:lstStyle/>
                    <a:p>
                      <a:r>
                        <a:rPr lang="en-US" sz="700"/>
                        <a:t>8.6%</a:t>
                      </a:r>
                    </a:p>
                  </a:txBody>
                  <a:tcPr marL="33804" marR="33804" marT="16902" marB="16902" anchor="ctr"/>
                </a:tc>
                <a:tc>
                  <a:txBody>
                    <a:bodyPr/>
                    <a:lstStyle/>
                    <a:p>
                      <a:r>
                        <a:rPr lang="en-US" sz="700"/>
                        <a:t>50,735</a:t>
                      </a:r>
                    </a:p>
                  </a:txBody>
                  <a:tcPr marL="33804" marR="33804" marT="16902" marB="16902" anchor="ctr"/>
                </a:tc>
                <a:extLst>
                  <a:ext uri="{0D108BD9-81ED-4DB2-BD59-A6C34878D82A}">
                    <a16:rowId xmlns:a16="http://schemas.microsoft.com/office/drawing/2014/main" val="1400438004"/>
                  </a:ext>
                </a:extLst>
              </a:tr>
              <a:tr h="133967">
                <a:tc>
                  <a:txBody>
                    <a:bodyPr/>
                    <a:lstStyle/>
                    <a:p>
                      <a:r>
                        <a:rPr lang="en-US" sz="700"/>
                        <a:t>Massachusetts</a:t>
                      </a:r>
                    </a:p>
                  </a:txBody>
                  <a:tcPr marL="33804" marR="33804" marT="16902" marB="16902" anchor="ctr"/>
                </a:tc>
                <a:tc>
                  <a:txBody>
                    <a:bodyPr/>
                    <a:lstStyle/>
                    <a:p>
                      <a:r>
                        <a:rPr lang="en-US" sz="700"/>
                        <a:t>6.4%</a:t>
                      </a:r>
                    </a:p>
                  </a:txBody>
                  <a:tcPr marL="33804" marR="33804" marT="16902" marB="16902" anchor="ctr"/>
                </a:tc>
                <a:tc>
                  <a:txBody>
                    <a:bodyPr/>
                    <a:lstStyle/>
                    <a:p>
                      <a:r>
                        <a:rPr lang="en-US" sz="700"/>
                        <a:t>5%</a:t>
                      </a:r>
                    </a:p>
                  </a:txBody>
                  <a:tcPr marL="33804" marR="33804" marT="16902" marB="16902" anchor="ctr"/>
                </a:tc>
                <a:tc>
                  <a:txBody>
                    <a:bodyPr/>
                    <a:lstStyle/>
                    <a:p>
                      <a:r>
                        <a:rPr lang="en-US" sz="700"/>
                        <a:t>8%</a:t>
                      </a:r>
                    </a:p>
                  </a:txBody>
                  <a:tcPr marL="33804" marR="33804" marT="16902" marB="16902" anchor="ctr"/>
                </a:tc>
                <a:tc>
                  <a:txBody>
                    <a:bodyPr/>
                    <a:lstStyle/>
                    <a:p>
                      <a:r>
                        <a:rPr lang="en-US" sz="700"/>
                        <a:t>3,211</a:t>
                      </a:r>
                    </a:p>
                  </a:txBody>
                  <a:tcPr marL="33804" marR="33804" marT="16902" marB="16902" anchor="ctr"/>
                </a:tc>
                <a:extLst>
                  <a:ext uri="{0D108BD9-81ED-4DB2-BD59-A6C34878D82A}">
                    <a16:rowId xmlns:a16="http://schemas.microsoft.com/office/drawing/2014/main" val="3393725973"/>
                  </a:ext>
                </a:extLst>
              </a:tr>
              <a:tr h="133967">
                <a:tc>
                  <a:txBody>
                    <a:bodyPr/>
                    <a:lstStyle/>
                    <a:p>
                      <a:r>
                        <a:rPr lang="en-US" sz="700"/>
                        <a:t>Michigan</a:t>
                      </a:r>
                    </a:p>
                  </a:txBody>
                  <a:tcPr marL="33804" marR="33804" marT="16902" marB="16902" anchor="ctr"/>
                </a:tc>
                <a:tc>
                  <a:txBody>
                    <a:bodyPr/>
                    <a:lstStyle/>
                    <a:p>
                      <a:r>
                        <a:rPr lang="en-US" sz="700"/>
                        <a:t>10.5%</a:t>
                      </a:r>
                    </a:p>
                  </a:txBody>
                  <a:tcPr marL="33804" marR="33804" marT="16902" marB="16902" anchor="ctr"/>
                </a:tc>
                <a:tc>
                  <a:txBody>
                    <a:bodyPr/>
                    <a:lstStyle/>
                    <a:p>
                      <a:r>
                        <a:rPr lang="en-US" sz="700"/>
                        <a:t>6.3%</a:t>
                      </a:r>
                    </a:p>
                  </a:txBody>
                  <a:tcPr marL="33804" marR="33804" marT="16902" marB="16902" anchor="ctr"/>
                </a:tc>
                <a:tc>
                  <a:txBody>
                    <a:bodyPr/>
                    <a:lstStyle/>
                    <a:p>
                      <a:r>
                        <a:rPr lang="en-US" sz="700"/>
                        <a:t>16.9%</a:t>
                      </a:r>
                    </a:p>
                  </a:txBody>
                  <a:tcPr marL="33804" marR="33804" marT="16902" marB="16902" anchor="ctr"/>
                </a:tc>
                <a:tc>
                  <a:txBody>
                    <a:bodyPr/>
                    <a:lstStyle/>
                    <a:p>
                      <a:r>
                        <a:rPr lang="en-US" sz="700"/>
                        <a:t>1,574</a:t>
                      </a:r>
                    </a:p>
                  </a:txBody>
                  <a:tcPr marL="33804" marR="33804" marT="16902" marB="16902" anchor="ctr"/>
                </a:tc>
                <a:extLst>
                  <a:ext uri="{0D108BD9-81ED-4DB2-BD59-A6C34878D82A}">
                    <a16:rowId xmlns:a16="http://schemas.microsoft.com/office/drawing/2014/main" val="2956826139"/>
                  </a:ext>
                </a:extLst>
              </a:tr>
              <a:tr h="133967">
                <a:tc>
                  <a:txBody>
                    <a:bodyPr/>
                    <a:lstStyle/>
                    <a:p>
                      <a:r>
                        <a:rPr lang="en-US" sz="700"/>
                        <a:t>Minnesota</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extLst>
                  <a:ext uri="{0D108BD9-81ED-4DB2-BD59-A6C34878D82A}">
                    <a16:rowId xmlns:a16="http://schemas.microsoft.com/office/drawing/2014/main" val="2757728103"/>
                  </a:ext>
                </a:extLst>
              </a:tr>
              <a:tr h="133967">
                <a:tc>
                  <a:txBody>
                    <a:bodyPr/>
                    <a:lstStyle/>
                    <a:p>
                      <a:r>
                        <a:rPr lang="en-US" sz="700"/>
                        <a:t>Mississippi</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tc>
                  <a:txBody>
                    <a:bodyPr/>
                    <a:lstStyle/>
                    <a:p>
                      <a:r>
                        <a:rPr lang="en-US" sz="700"/>
                        <a:t>N/A</a:t>
                      </a:r>
                    </a:p>
                  </a:txBody>
                  <a:tcPr marL="33804" marR="33804" marT="16902" marB="16902" anchor="ctr"/>
                </a:tc>
                <a:extLst>
                  <a:ext uri="{0D108BD9-81ED-4DB2-BD59-A6C34878D82A}">
                    <a16:rowId xmlns:a16="http://schemas.microsoft.com/office/drawing/2014/main" val="1184871928"/>
                  </a:ext>
                </a:extLst>
              </a:tr>
              <a:tr h="133967">
                <a:tc>
                  <a:txBody>
                    <a:bodyPr/>
                    <a:lstStyle/>
                    <a:p>
                      <a:r>
                        <a:rPr lang="en-US" sz="700"/>
                        <a:t>Missouri</a:t>
                      </a:r>
                    </a:p>
                  </a:txBody>
                  <a:tcPr marL="33804" marR="33804" marT="16902" marB="16902" anchor="ctr"/>
                </a:tc>
                <a:tc>
                  <a:txBody>
                    <a:bodyPr/>
                    <a:lstStyle/>
                    <a:p>
                      <a:r>
                        <a:rPr lang="en-US" sz="700"/>
                        <a:t>9.2%</a:t>
                      </a:r>
                    </a:p>
                  </a:txBody>
                  <a:tcPr marL="33804" marR="33804" marT="16902" marB="16902" anchor="ctr"/>
                </a:tc>
                <a:tc>
                  <a:txBody>
                    <a:bodyPr/>
                    <a:lstStyle/>
                    <a:p>
                      <a:r>
                        <a:rPr lang="en-US" sz="700"/>
                        <a:t>7.3%</a:t>
                      </a:r>
                    </a:p>
                  </a:txBody>
                  <a:tcPr marL="33804" marR="33804" marT="16902" marB="16902" anchor="ctr"/>
                </a:tc>
                <a:tc>
                  <a:txBody>
                    <a:bodyPr/>
                    <a:lstStyle/>
                    <a:p>
                      <a:r>
                        <a:rPr lang="en-US" sz="700"/>
                        <a:t>11.4%</a:t>
                      </a:r>
                    </a:p>
                  </a:txBody>
                  <a:tcPr marL="33804" marR="33804" marT="16902" marB="16902" anchor="ctr"/>
                </a:tc>
                <a:tc>
                  <a:txBody>
                    <a:bodyPr/>
                    <a:lstStyle/>
                    <a:p>
                      <a:r>
                        <a:rPr lang="en-US" sz="700"/>
                        <a:t>1,791</a:t>
                      </a:r>
                    </a:p>
                  </a:txBody>
                  <a:tcPr marL="33804" marR="33804" marT="16902" marB="16902" anchor="ctr"/>
                </a:tc>
                <a:extLst>
                  <a:ext uri="{0D108BD9-81ED-4DB2-BD59-A6C34878D82A}">
                    <a16:rowId xmlns:a16="http://schemas.microsoft.com/office/drawing/2014/main" val="3760152808"/>
                  </a:ext>
                </a:extLst>
              </a:tr>
              <a:tr h="133967">
                <a:tc>
                  <a:txBody>
                    <a:bodyPr/>
                    <a:lstStyle/>
                    <a:p>
                      <a:r>
                        <a:rPr lang="en-US" sz="700"/>
                        <a:t>Montana</a:t>
                      </a:r>
                    </a:p>
                  </a:txBody>
                  <a:tcPr marL="33804" marR="33804" marT="16902" marB="16902" anchor="ctr"/>
                </a:tc>
                <a:tc>
                  <a:txBody>
                    <a:bodyPr/>
                    <a:lstStyle/>
                    <a:p>
                      <a:r>
                        <a:rPr lang="en-US" sz="700"/>
                        <a:t>12.1%</a:t>
                      </a:r>
                    </a:p>
                  </a:txBody>
                  <a:tcPr marL="33804" marR="33804" marT="16902" marB="16902" anchor="ctr"/>
                </a:tc>
                <a:tc>
                  <a:txBody>
                    <a:bodyPr/>
                    <a:lstStyle/>
                    <a:p>
                      <a:r>
                        <a:rPr lang="en-US" sz="700"/>
                        <a:t>10.8%</a:t>
                      </a:r>
                    </a:p>
                  </a:txBody>
                  <a:tcPr marL="33804" marR="33804" marT="16902" marB="16902" anchor="ctr"/>
                </a:tc>
                <a:tc>
                  <a:txBody>
                    <a:bodyPr/>
                    <a:lstStyle/>
                    <a:p>
                      <a:r>
                        <a:rPr lang="en-US" sz="700"/>
                        <a:t>13.4%</a:t>
                      </a:r>
                    </a:p>
                  </a:txBody>
                  <a:tcPr marL="33804" marR="33804" marT="16902" marB="16902" anchor="ctr"/>
                </a:tc>
                <a:tc>
                  <a:txBody>
                    <a:bodyPr/>
                    <a:lstStyle/>
                    <a:p>
                      <a:r>
                        <a:rPr lang="en-US" sz="700" dirty="0"/>
                        <a:t>4,642</a:t>
                      </a:r>
                    </a:p>
                  </a:txBody>
                  <a:tcPr marL="33804" marR="33804" marT="16902" marB="16902" anchor="ctr"/>
                </a:tc>
                <a:extLst>
                  <a:ext uri="{0D108BD9-81ED-4DB2-BD59-A6C34878D82A}">
                    <a16:rowId xmlns:a16="http://schemas.microsoft.com/office/drawing/2014/main" val="2832073143"/>
                  </a:ext>
                </a:extLst>
              </a:tr>
            </a:tbl>
          </a:graphicData>
        </a:graphic>
      </p:graphicFrame>
      <p:graphicFrame>
        <p:nvGraphicFramePr>
          <p:cNvPr id="11" name="Table 10"/>
          <p:cNvGraphicFramePr>
            <a:graphicFrameLocks noGrp="1"/>
          </p:cNvGraphicFramePr>
          <p:nvPr/>
        </p:nvGraphicFramePr>
        <p:xfrm>
          <a:off x="4922966" y="1911013"/>
          <a:ext cx="3886200" cy="4169661"/>
        </p:xfrm>
        <a:graphic>
          <a:graphicData uri="http://schemas.openxmlformats.org/drawingml/2006/table">
            <a:tbl>
              <a:tblPr firstRow="1" bandRow="1">
                <a:tableStyleId>{C083E6E3-FA7D-4D7B-A595-EF9225AFEA82}</a:tableStyleId>
              </a:tblPr>
              <a:tblGrid>
                <a:gridCol w="777240">
                  <a:extLst>
                    <a:ext uri="{9D8B030D-6E8A-4147-A177-3AD203B41FA5}">
                      <a16:colId xmlns:a16="http://schemas.microsoft.com/office/drawing/2014/main" val="1957321313"/>
                    </a:ext>
                  </a:extLst>
                </a:gridCol>
                <a:gridCol w="777240">
                  <a:extLst>
                    <a:ext uri="{9D8B030D-6E8A-4147-A177-3AD203B41FA5}">
                      <a16:colId xmlns:a16="http://schemas.microsoft.com/office/drawing/2014/main" val="3445587160"/>
                    </a:ext>
                  </a:extLst>
                </a:gridCol>
                <a:gridCol w="777240">
                  <a:extLst>
                    <a:ext uri="{9D8B030D-6E8A-4147-A177-3AD203B41FA5}">
                      <a16:colId xmlns:a16="http://schemas.microsoft.com/office/drawing/2014/main" val="2686883488"/>
                    </a:ext>
                  </a:extLst>
                </a:gridCol>
                <a:gridCol w="777240">
                  <a:extLst>
                    <a:ext uri="{9D8B030D-6E8A-4147-A177-3AD203B41FA5}">
                      <a16:colId xmlns:a16="http://schemas.microsoft.com/office/drawing/2014/main" val="3809979834"/>
                    </a:ext>
                  </a:extLst>
                </a:gridCol>
                <a:gridCol w="777240">
                  <a:extLst>
                    <a:ext uri="{9D8B030D-6E8A-4147-A177-3AD203B41FA5}">
                      <a16:colId xmlns:a16="http://schemas.microsoft.com/office/drawing/2014/main" val="1975867892"/>
                    </a:ext>
                  </a:extLst>
                </a:gridCol>
              </a:tblGrid>
              <a:tr h="153015">
                <a:tc>
                  <a:txBody>
                    <a:bodyPr/>
                    <a:lstStyle/>
                    <a:p>
                      <a:r>
                        <a:rPr lang="en-US" sz="700"/>
                        <a:t>Nebraska</a:t>
                      </a:r>
                    </a:p>
                  </a:txBody>
                  <a:tcPr marL="36906" marR="36906" marT="18453" marB="18453" anchor="ctr"/>
                </a:tc>
                <a:tc>
                  <a:txBody>
                    <a:bodyPr/>
                    <a:lstStyle/>
                    <a:p>
                      <a:r>
                        <a:rPr lang="en-US" sz="700"/>
                        <a:t>7.4%</a:t>
                      </a:r>
                    </a:p>
                  </a:txBody>
                  <a:tcPr marL="36906" marR="36906" marT="18453" marB="18453" anchor="ctr"/>
                </a:tc>
                <a:tc>
                  <a:txBody>
                    <a:bodyPr/>
                    <a:lstStyle/>
                    <a:p>
                      <a:r>
                        <a:rPr lang="en-US" sz="700"/>
                        <a:t>5.7%</a:t>
                      </a:r>
                    </a:p>
                  </a:txBody>
                  <a:tcPr marL="36906" marR="36906" marT="18453" marB="18453" anchor="ctr"/>
                </a:tc>
                <a:tc>
                  <a:txBody>
                    <a:bodyPr/>
                    <a:lstStyle/>
                    <a:p>
                      <a:r>
                        <a:rPr lang="en-US" sz="700"/>
                        <a:t>9.6%</a:t>
                      </a:r>
                    </a:p>
                  </a:txBody>
                  <a:tcPr marL="36906" marR="36906" marT="18453" marB="18453" anchor="ctr"/>
                </a:tc>
                <a:tc>
                  <a:txBody>
                    <a:bodyPr/>
                    <a:lstStyle/>
                    <a:p>
                      <a:r>
                        <a:rPr lang="en-US" sz="700"/>
                        <a:t>1,367</a:t>
                      </a:r>
                    </a:p>
                  </a:txBody>
                  <a:tcPr marL="36906" marR="36906" marT="18453" marB="18453" anchor="ctr"/>
                </a:tc>
                <a:extLst>
                  <a:ext uri="{0D108BD9-81ED-4DB2-BD59-A6C34878D82A}">
                    <a16:rowId xmlns:a16="http://schemas.microsoft.com/office/drawing/2014/main" val="1187649694"/>
                  </a:ext>
                </a:extLst>
              </a:tr>
              <a:tr h="153015">
                <a:tc>
                  <a:txBody>
                    <a:bodyPr/>
                    <a:lstStyle/>
                    <a:p>
                      <a:r>
                        <a:rPr lang="en-US" sz="700"/>
                        <a:t>Nevada</a:t>
                      </a:r>
                    </a:p>
                  </a:txBody>
                  <a:tcPr marL="36906" marR="36906" marT="18453" marB="18453" anchor="ctr"/>
                </a:tc>
                <a:tc>
                  <a:txBody>
                    <a:bodyPr/>
                    <a:lstStyle/>
                    <a:p>
                      <a:r>
                        <a:rPr lang="en-US" sz="700"/>
                        <a:t>6.7%</a:t>
                      </a:r>
                    </a:p>
                  </a:txBody>
                  <a:tcPr marL="36906" marR="36906" marT="18453" marB="18453" anchor="ctr"/>
                </a:tc>
                <a:tc>
                  <a:txBody>
                    <a:bodyPr/>
                    <a:lstStyle/>
                    <a:p>
                      <a:r>
                        <a:rPr lang="en-US" sz="700"/>
                        <a:t>5.1%</a:t>
                      </a:r>
                    </a:p>
                  </a:txBody>
                  <a:tcPr marL="36906" marR="36906" marT="18453" marB="18453" anchor="ctr"/>
                </a:tc>
                <a:tc>
                  <a:txBody>
                    <a:bodyPr/>
                    <a:lstStyle/>
                    <a:p>
                      <a:r>
                        <a:rPr lang="en-US" sz="700"/>
                        <a:t>8.8%</a:t>
                      </a:r>
                    </a:p>
                  </a:txBody>
                  <a:tcPr marL="36906" marR="36906" marT="18453" marB="18453" anchor="ctr"/>
                </a:tc>
                <a:tc>
                  <a:txBody>
                    <a:bodyPr/>
                    <a:lstStyle/>
                    <a:p>
                      <a:r>
                        <a:rPr lang="en-US" sz="700"/>
                        <a:t>1,612</a:t>
                      </a:r>
                    </a:p>
                  </a:txBody>
                  <a:tcPr marL="36906" marR="36906" marT="18453" marB="18453" anchor="ctr"/>
                </a:tc>
                <a:extLst>
                  <a:ext uri="{0D108BD9-81ED-4DB2-BD59-A6C34878D82A}">
                    <a16:rowId xmlns:a16="http://schemas.microsoft.com/office/drawing/2014/main" val="3828592409"/>
                  </a:ext>
                </a:extLst>
              </a:tr>
              <a:tr h="267777">
                <a:tc>
                  <a:txBody>
                    <a:bodyPr/>
                    <a:lstStyle/>
                    <a:p>
                      <a:r>
                        <a:rPr lang="en-US" sz="700"/>
                        <a:t>New Hampshire</a:t>
                      </a:r>
                    </a:p>
                  </a:txBody>
                  <a:tcPr marL="36906" marR="36906" marT="18453" marB="18453" anchor="ctr"/>
                </a:tc>
                <a:tc>
                  <a:txBody>
                    <a:bodyPr/>
                    <a:lstStyle/>
                    <a:p>
                      <a:r>
                        <a:rPr lang="en-US" sz="700"/>
                        <a:t>7.8%</a:t>
                      </a:r>
                    </a:p>
                  </a:txBody>
                  <a:tcPr marL="36906" marR="36906" marT="18453" marB="18453" anchor="ctr"/>
                </a:tc>
                <a:tc>
                  <a:txBody>
                    <a:bodyPr/>
                    <a:lstStyle/>
                    <a:p>
                      <a:r>
                        <a:rPr lang="en-US" sz="700"/>
                        <a:t>7.1%</a:t>
                      </a:r>
                    </a:p>
                  </a:txBody>
                  <a:tcPr marL="36906" marR="36906" marT="18453" marB="18453" anchor="ctr"/>
                </a:tc>
                <a:tc>
                  <a:txBody>
                    <a:bodyPr/>
                    <a:lstStyle/>
                    <a:p>
                      <a:r>
                        <a:rPr lang="en-US" sz="700"/>
                        <a:t>8.6%</a:t>
                      </a:r>
                    </a:p>
                  </a:txBody>
                  <a:tcPr marL="36906" marR="36906" marT="18453" marB="18453" anchor="ctr"/>
                </a:tc>
                <a:tc>
                  <a:txBody>
                    <a:bodyPr/>
                    <a:lstStyle/>
                    <a:p>
                      <a:r>
                        <a:rPr lang="en-US" sz="700"/>
                        <a:t>11,910</a:t>
                      </a:r>
                    </a:p>
                  </a:txBody>
                  <a:tcPr marL="36906" marR="36906" marT="18453" marB="18453" anchor="ctr"/>
                </a:tc>
                <a:extLst>
                  <a:ext uri="{0D108BD9-81ED-4DB2-BD59-A6C34878D82A}">
                    <a16:rowId xmlns:a16="http://schemas.microsoft.com/office/drawing/2014/main" val="344368484"/>
                  </a:ext>
                </a:extLst>
              </a:tr>
              <a:tr h="153015">
                <a:tc>
                  <a:txBody>
                    <a:bodyPr/>
                    <a:lstStyle/>
                    <a:p>
                      <a:r>
                        <a:rPr lang="en-US" sz="700"/>
                        <a:t>New Jersey</a:t>
                      </a:r>
                    </a:p>
                  </a:txBody>
                  <a:tcPr marL="36906" marR="36906" marT="18453" marB="18453" anchor="ctr"/>
                </a:tc>
                <a:tc>
                  <a:txBody>
                    <a:bodyPr/>
                    <a:lstStyle/>
                    <a:p>
                      <a:r>
                        <a:rPr lang="en-US" sz="700"/>
                        <a:t>N/A</a:t>
                      </a:r>
                    </a:p>
                  </a:txBody>
                  <a:tcPr marL="36906" marR="36906" marT="18453" marB="18453" anchor="ctr"/>
                </a:tc>
                <a:tc>
                  <a:txBody>
                    <a:bodyPr/>
                    <a:lstStyle/>
                    <a:p>
                      <a:r>
                        <a:rPr lang="en-US" sz="700"/>
                        <a:t>N/A%</a:t>
                      </a:r>
                    </a:p>
                  </a:txBody>
                  <a:tcPr marL="36906" marR="36906" marT="18453" marB="18453" anchor="ctr"/>
                </a:tc>
                <a:tc>
                  <a:txBody>
                    <a:bodyPr/>
                    <a:lstStyle/>
                    <a:p>
                      <a:r>
                        <a:rPr lang="en-US" sz="700"/>
                        <a:t>N/A%</a:t>
                      </a:r>
                    </a:p>
                  </a:txBody>
                  <a:tcPr marL="36906" marR="36906" marT="18453" marB="18453" anchor="ctr"/>
                </a:tc>
                <a:tc>
                  <a:txBody>
                    <a:bodyPr/>
                    <a:lstStyle/>
                    <a:p>
                      <a:r>
                        <a:rPr lang="en-US" sz="700"/>
                        <a:t>N/A</a:t>
                      </a:r>
                    </a:p>
                  </a:txBody>
                  <a:tcPr marL="36906" marR="36906" marT="18453" marB="18453" anchor="ctr"/>
                </a:tc>
                <a:extLst>
                  <a:ext uri="{0D108BD9-81ED-4DB2-BD59-A6C34878D82A}">
                    <a16:rowId xmlns:a16="http://schemas.microsoft.com/office/drawing/2014/main" val="589381689"/>
                  </a:ext>
                </a:extLst>
              </a:tr>
              <a:tr h="153015">
                <a:tc>
                  <a:txBody>
                    <a:bodyPr/>
                    <a:lstStyle/>
                    <a:p>
                      <a:r>
                        <a:rPr lang="en-US" sz="700"/>
                        <a:t>New Mexico</a:t>
                      </a:r>
                    </a:p>
                  </a:txBody>
                  <a:tcPr marL="36906" marR="36906" marT="18453" marB="18453" anchor="ctr"/>
                </a:tc>
                <a:tc>
                  <a:txBody>
                    <a:bodyPr/>
                    <a:lstStyle/>
                    <a:p>
                      <a:r>
                        <a:rPr lang="en-US" sz="700"/>
                        <a:t>10.6%</a:t>
                      </a:r>
                    </a:p>
                  </a:txBody>
                  <a:tcPr marL="36906" marR="36906" marT="18453" marB="18453" anchor="ctr"/>
                </a:tc>
                <a:tc>
                  <a:txBody>
                    <a:bodyPr/>
                    <a:lstStyle/>
                    <a:p>
                      <a:r>
                        <a:rPr lang="en-US" sz="700"/>
                        <a:t>8.6%</a:t>
                      </a:r>
                    </a:p>
                  </a:txBody>
                  <a:tcPr marL="36906" marR="36906" marT="18453" marB="18453" anchor="ctr"/>
                </a:tc>
                <a:tc>
                  <a:txBody>
                    <a:bodyPr/>
                    <a:lstStyle/>
                    <a:p>
                      <a:r>
                        <a:rPr lang="en-US" sz="700"/>
                        <a:t>12.9%</a:t>
                      </a:r>
                    </a:p>
                  </a:txBody>
                  <a:tcPr marL="36906" marR="36906" marT="18453" marB="18453" anchor="ctr"/>
                </a:tc>
                <a:tc>
                  <a:txBody>
                    <a:bodyPr/>
                    <a:lstStyle/>
                    <a:p>
                      <a:r>
                        <a:rPr lang="en-US" sz="700"/>
                        <a:t>5,553</a:t>
                      </a:r>
                    </a:p>
                  </a:txBody>
                  <a:tcPr marL="36906" marR="36906" marT="18453" marB="18453" anchor="ctr"/>
                </a:tc>
                <a:extLst>
                  <a:ext uri="{0D108BD9-81ED-4DB2-BD59-A6C34878D82A}">
                    <a16:rowId xmlns:a16="http://schemas.microsoft.com/office/drawing/2014/main" val="2167586843"/>
                  </a:ext>
                </a:extLst>
              </a:tr>
              <a:tr h="153015">
                <a:tc>
                  <a:txBody>
                    <a:bodyPr/>
                    <a:lstStyle/>
                    <a:p>
                      <a:r>
                        <a:rPr lang="en-US" sz="700"/>
                        <a:t>New York</a:t>
                      </a:r>
                    </a:p>
                  </a:txBody>
                  <a:tcPr marL="36906" marR="36906" marT="18453" marB="18453" anchor="ctr"/>
                </a:tc>
                <a:tc>
                  <a:txBody>
                    <a:bodyPr/>
                    <a:lstStyle/>
                    <a:p>
                      <a:r>
                        <a:rPr lang="en-US" sz="700"/>
                        <a:t>5.5%</a:t>
                      </a:r>
                    </a:p>
                  </a:txBody>
                  <a:tcPr marL="36906" marR="36906" marT="18453" marB="18453" anchor="ctr"/>
                </a:tc>
                <a:tc>
                  <a:txBody>
                    <a:bodyPr/>
                    <a:lstStyle/>
                    <a:p>
                      <a:r>
                        <a:rPr lang="en-US" sz="700"/>
                        <a:t>4.5%</a:t>
                      </a:r>
                    </a:p>
                  </a:txBody>
                  <a:tcPr marL="36906" marR="36906" marT="18453" marB="18453" anchor="ctr"/>
                </a:tc>
                <a:tc>
                  <a:txBody>
                    <a:bodyPr/>
                    <a:lstStyle/>
                    <a:p>
                      <a:r>
                        <a:rPr lang="en-US" sz="700"/>
                        <a:t>6.6%</a:t>
                      </a:r>
                    </a:p>
                  </a:txBody>
                  <a:tcPr marL="36906" marR="36906" marT="18453" marB="18453" anchor="ctr"/>
                </a:tc>
                <a:tc>
                  <a:txBody>
                    <a:bodyPr/>
                    <a:lstStyle/>
                    <a:p>
                      <a:r>
                        <a:rPr lang="en-US" sz="700"/>
                        <a:t>10,944</a:t>
                      </a:r>
                    </a:p>
                  </a:txBody>
                  <a:tcPr marL="36906" marR="36906" marT="18453" marB="18453" anchor="ctr"/>
                </a:tc>
                <a:extLst>
                  <a:ext uri="{0D108BD9-81ED-4DB2-BD59-A6C34878D82A}">
                    <a16:rowId xmlns:a16="http://schemas.microsoft.com/office/drawing/2014/main" val="1408937011"/>
                  </a:ext>
                </a:extLst>
              </a:tr>
              <a:tr h="267777">
                <a:tc>
                  <a:txBody>
                    <a:bodyPr/>
                    <a:lstStyle/>
                    <a:p>
                      <a:r>
                        <a:rPr lang="en-US" sz="700"/>
                        <a:t>North Carolina</a:t>
                      </a:r>
                    </a:p>
                  </a:txBody>
                  <a:tcPr marL="36906" marR="36906" marT="18453" marB="18453" anchor="ctr"/>
                </a:tc>
                <a:tc>
                  <a:txBody>
                    <a:bodyPr/>
                    <a:lstStyle/>
                    <a:p>
                      <a:r>
                        <a:rPr lang="en-US" sz="700"/>
                        <a:t>12.1%</a:t>
                      </a:r>
                    </a:p>
                  </a:txBody>
                  <a:tcPr marL="36906" marR="36906" marT="18453" marB="18453" anchor="ctr"/>
                </a:tc>
                <a:tc>
                  <a:txBody>
                    <a:bodyPr/>
                    <a:lstStyle/>
                    <a:p>
                      <a:r>
                        <a:rPr lang="en-US" sz="700"/>
                        <a:t>10.2%</a:t>
                      </a:r>
                    </a:p>
                  </a:txBody>
                  <a:tcPr marL="36906" marR="36906" marT="18453" marB="18453" anchor="ctr"/>
                </a:tc>
                <a:tc>
                  <a:txBody>
                    <a:bodyPr/>
                    <a:lstStyle/>
                    <a:p>
                      <a:r>
                        <a:rPr lang="en-US" sz="700" dirty="0"/>
                        <a:t>14.3%</a:t>
                      </a:r>
                    </a:p>
                  </a:txBody>
                  <a:tcPr marL="36906" marR="36906" marT="18453" marB="18453" anchor="ctr"/>
                </a:tc>
                <a:tc>
                  <a:txBody>
                    <a:bodyPr/>
                    <a:lstStyle/>
                    <a:p>
                      <a:r>
                        <a:rPr lang="en-US" sz="700"/>
                        <a:t>3,130</a:t>
                      </a:r>
                    </a:p>
                  </a:txBody>
                  <a:tcPr marL="36906" marR="36906" marT="18453" marB="18453" anchor="ctr"/>
                </a:tc>
                <a:extLst>
                  <a:ext uri="{0D108BD9-81ED-4DB2-BD59-A6C34878D82A}">
                    <a16:rowId xmlns:a16="http://schemas.microsoft.com/office/drawing/2014/main" val="60745510"/>
                  </a:ext>
                </a:extLst>
              </a:tr>
              <a:tr h="153015">
                <a:tc>
                  <a:txBody>
                    <a:bodyPr/>
                    <a:lstStyle/>
                    <a:p>
                      <a:r>
                        <a:rPr lang="en-US" sz="700"/>
                        <a:t>North Dakota</a:t>
                      </a:r>
                    </a:p>
                  </a:txBody>
                  <a:tcPr marL="36906" marR="36906" marT="18453" marB="18453" anchor="ctr"/>
                </a:tc>
                <a:tc>
                  <a:txBody>
                    <a:bodyPr/>
                    <a:lstStyle/>
                    <a:p>
                      <a:r>
                        <a:rPr lang="en-US" sz="700"/>
                        <a:t>12.6%</a:t>
                      </a:r>
                    </a:p>
                  </a:txBody>
                  <a:tcPr marL="36906" marR="36906" marT="18453" marB="18453" anchor="ctr"/>
                </a:tc>
                <a:tc>
                  <a:txBody>
                    <a:bodyPr/>
                    <a:lstStyle/>
                    <a:p>
                      <a:r>
                        <a:rPr lang="en-US" sz="700"/>
                        <a:t>10.5%</a:t>
                      </a:r>
                    </a:p>
                  </a:txBody>
                  <a:tcPr marL="36906" marR="36906" marT="18453" marB="18453" anchor="ctr"/>
                </a:tc>
                <a:tc>
                  <a:txBody>
                    <a:bodyPr/>
                    <a:lstStyle/>
                    <a:p>
                      <a:r>
                        <a:rPr lang="en-US" sz="700"/>
                        <a:t>15.1%</a:t>
                      </a:r>
                    </a:p>
                  </a:txBody>
                  <a:tcPr marL="36906" marR="36906" marT="18453" marB="18453" anchor="ctr"/>
                </a:tc>
                <a:tc>
                  <a:txBody>
                    <a:bodyPr/>
                    <a:lstStyle/>
                    <a:p>
                      <a:r>
                        <a:rPr lang="en-US" sz="700"/>
                        <a:t>2,114</a:t>
                      </a:r>
                    </a:p>
                  </a:txBody>
                  <a:tcPr marL="36906" marR="36906" marT="18453" marB="18453" anchor="ctr"/>
                </a:tc>
                <a:extLst>
                  <a:ext uri="{0D108BD9-81ED-4DB2-BD59-A6C34878D82A}">
                    <a16:rowId xmlns:a16="http://schemas.microsoft.com/office/drawing/2014/main" val="309752432"/>
                  </a:ext>
                </a:extLst>
              </a:tr>
              <a:tr h="153015">
                <a:tc>
                  <a:txBody>
                    <a:bodyPr/>
                    <a:lstStyle/>
                    <a:p>
                      <a:r>
                        <a:rPr lang="en-US" sz="700"/>
                        <a:t>Ohio</a:t>
                      </a:r>
                    </a:p>
                  </a:txBody>
                  <a:tcPr marL="36906" marR="36906" marT="18453" marB="18453" anchor="ctr"/>
                </a:tc>
                <a:tc>
                  <a:txBody>
                    <a:bodyPr/>
                    <a:lstStyle/>
                    <a:p>
                      <a:r>
                        <a:rPr lang="en-US" sz="700"/>
                        <a:t>N/A</a:t>
                      </a:r>
                    </a:p>
                  </a:txBody>
                  <a:tcPr marL="36906" marR="36906" marT="18453" marB="18453" anchor="ctr"/>
                </a:tc>
                <a:tc>
                  <a:txBody>
                    <a:bodyPr/>
                    <a:lstStyle/>
                    <a:p>
                      <a:r>
                        <a:rPr lang="en-US" sz="700"/>
                        <a:t>N/A%</a:t>
                      </a:r>
                    </a:p>
                  </a:txBody>
                  <a:tcPr marL="36906" marR="36906" marT="18453" marB="18453" anchor="ctr"/>
                </a:tc>
                <a:tc>
                  <a:txBody>
                    <a:bodyPr/>
                    <a:lstStyle/>
                    <a:p>
                      <a:r>
                        <a:rPr lang="en-US" sz="700"/>
                        <a:t>N/A%</a:t>
                      </a:r>
                    </a:p>
                  </a:txBody>
                  <a:tcPr marL="36906" marR="36906" marT="18453" marB="18453" anchor="ctr"/>
                </a:tc>
                <a:tc>
                  <a:txBody>
                    <a:bodyPr/>
                    <a:lstStyle/>
                    <a:p>
                      <a:r>
                        <a:rPr lang="en-US" sz="700"/>
                        <a:t>N/A</a:t>
                      </a:r>
                    </a:p>
                  </a:txBody>
                  <a:tcPr marL="36906" marR="36906" marT="18453" marB="18453" anchor="ctr"/>
                </a:tc>
                <a:extLst>
                  <a:ext uri="{0D108BD9-81ED-4DB2-BD59-A6C34878D82A}">
                    <a16:rowId xmlns:a16="http://schemas.microsoft.com/office/drawing/2014/main" val="748325822"/>
                  </a:ext>
                </a:extLst>
              </a:tr>
              <a:tr h="153015">
                <a:tc>
                  <a:txBody>
                    <a:bodyPr/>
                    <a:lstStyle/>
                    <a:p>
                      <a:r>
                        <a:rPr lang="en-US" sz="700"/>
                        <a:t>Oklahoma</a:t>
                      </a:r>
                    </a:p>
                  </a:txBody>
                  <a:tcPr marL="36906" marR="36906" marT="18453" marB="18453" anchor="ctr"/>
                </a:tc>
                <a:tc>
                  <a:txBody>
                    <a:bodyPr/>
                    <a:lstStyle/>
                    <a:p>
                      <a:r>
                        <a:rPr lang="en-US" sz="700"/>
                        <a:t>12.5%</a:t>
                      </a:r>
                    </a:p>
                  </a:txBody>
                  <a:tcPr marL="36906" marR="36906" marT="18453" marB="18453" anchor="ctr"/>
                </a:tc>
                <a:tc>
                  <a:txBody>
                    <a:bodyPr/>
                    <a:lstStyle/>
                    <a:p>
                      <a:r>
                        <a:rPr lang="en-US" sz="700"/>
                        <a:t>10%</a:t>
                      </a:r>
                    </a:p>
                  </a:txBody>
                  <a:tcPr marL="36906" marR="36906" marT="18453" marB="18453" anchor="ctr"/>
                </a:tc>
                <a:tc>
                  <a:txBody>
                    <a:bodyPr/>
                    <a:lstStyle/>
                    <a:p>
                      <a:r>
                        <a:rPr lang="en-US" sz="700"/>
                        <a:t>15.4%</a:t>
                      </a:r>
                    </a:p>
                  </a:txBody>
                  <a:tcPr marL="36906" marR="36906" marT="18453" marB="18453" anchor="ctr"/>
                </a:tc>
                <a:tc>
                  <a:txBody>
                    <a:bodyPr/>
                    <a:lstStyle/>
                    <a:p>
                      <a:r>
                        <a:rPr lang="en-US" sz="700"/>
                        <a:t>1,580</a:t>
                      </a:r>
                    </a:p>
                  </a:txBody>
                  <a:tcPr marL="36906" marR="36906" marT="18453" marB="18453" anchor="ctr"/>
                </a:tc>
                <a:extLst>
                  <a:ext uri="{0D108BD9-81ED-4DB2-BD59-A6C34878D82A}">
                    <a16:rowId xmlns:a16="http://schemas.microsoft.com/office/drawing/2014/main" val="172085326"/>
                  </a:ext>
                </a:extLst>
              </a:tr>
              <a:tr h="153015">
                <a:tc>
                  <a:txBody>
                    <a:bodyPr/>
                    <a:lstStyle/>
                    <a:p>
                      <a:r>
                        <a:rPr lang="en-US" sz="700"/>
                        <a:t>Oregon</a:t>
                      </a:r>
                    </a:p>
                  </a:txBody>
                  <a:tcPr marL="36906" marR="36906" marT="18453" marB="18453" anchor="ctr"/>
                </a:tc>
                <a:tc>
                  <a:txBody>
                    <a:bodyPr/>
                    <a:lstStyle/>
                    <a:p>
                      <a:r>
                        <a:rPr lang="en-US" sz="700"/>
                        <a:t>N/A</a:t>
                      </a:r>
                    </a:p>
                  </a:txBody>
                  <a:tcPr marL="36906" marR="36906" marT="18453" marB="18453" anchor="ctr"/>
                </a:tc>
                <a:tc>
                  <a:txBody>
                    <a:bodyPr/>
                    <a:lstStyle/>
                    <a:p>
                      <a:r>
                        <a:rPr lang="en-US" sz="700"/>
                        <a:t>N/A%</a:t>
                      </a:r>
                    </a:p>
                  </a:txBody>
                  <a:tcPr marL="36906" marR="36906" marT="18453" marB="18453" anchor="ctr"/>
                </a:tc>
                <a:tc>
                  <a:txBody>
                    <a:bodyPr/>
                    <a:lstStyle/>
                    <a:p>
                      <a:r>
                        <a:rPr lang="en-US" sz="700"/>
                        <a:t>N/A%</a:t>
                      </a:r>
                    </a:p>
                  </a:txBody>
                  <a:tcPr marL="36906" marR="36906" marT="18453" marB="18453" anchor="ctr"/>
                </a:tc>
                <a:tc>
                  <a:txBody>
                    <a:bodyPr/>
                    <a:lstStyle/>
                    <a:p>
                      <a:r>
                        <a:rPr lang="en-US" sz="700"/>
                        <a:t>N/A</a:t>
                      </a:r>
                    </a:p>
                  </a:txBody>
                  <a:tcPr marL="36906" marR="36906" marT="18453" marB="18453" anchor="ctr"/>
                </a:tc>
                <a:extLst>
                  <a:ext uri="{0D108BD9-81ED-4DB2-BD59-A6C34878D82A}">
                    <a16:rowId xmlns:a16="http://schemas.microsoft.com/office/drawing/2014/main" val="1298717251"/>
                  </a:ext>
                </a:extLst>
              </a:tr>
              <a:tr h="153015">
                <a:tc>
                  <a:txBody>
                    <a:bodyPr/>
                    <a:lstStyle/>
                    <a:p>
                      <a:r>
                        <a:rPr lang="en-US" sz="700"/>
                        <a:t>Pennsylvania</a:t>
                      </a:r>
                    </a:p>
                  </a:txBody>
                  <a:tcPr marL="36906" marR="36906" marT="18453" marB="18453" anchor="ctr"/>
                </a:tc>
                <a:tc>
                  <a:txBody>
                    <a:bodyPr/>
                    <a:lstStyle/>
                    <a:p>
                      <a:r>
                        <a:rPr lang="en-US" sz="700"/>
                        <a:t>8.7%</a:t>
                      </a:r>
                    </a:p>
                  </a:txBody>
                  <a:tcPr marL="36906" marR="36906" marT="18453" marB="18453" anchor="ctr"/>
                </a:tc>
                <a:tc>
                  <a:txBody>
                    <a:bodyPr/>
                    <a:lstStyle/>
                    <a:p>
                      <a:r>
                        <a:rPr lang="en-US" sz="700"/>
                        <a:t>7.5%</a:t>
                      </a:r>
                    </a:p>
                  </a:txBody>
                  <a:tcPr marL="36906" marR="36906" marT="18453" marB="18453" anchor="ctr"/>
                </a:tc>
                <a:tc>
                  <a:txBody>
                    <a:bodyPr/>
                    <a:lstStyle/>
                    <a:p>
                      <a:r>
                        <a:rPr lang="en-US" sz="700"/>
                        <a:t>10.2%</a:t>
                      </a:r>
                    </a:p>
                  </a:txBody>
                  <a:tcPr marL="36906" marR="36906" marT="18453" marB="18453" anchor="ctr"/>
                </a:tc>
                <a:tc>
                  <a:txBody>
                    <a:bodyPr/>
                    <a:lstStyle/>
                    <a:p>
                      <a:r>
                        <a:rPr lang="en-US" sz="700"/>
                        <a:t>3,599</a:t>
                      </a:r>
                    </a:p>
                  </a:txBody>
                  <a:tcPr marL="36906" marR="36906" marT="18453" marB="18453" anchor="ctr"/>
                </a:tc>
                <a:extLst>
                  <a:ext uri="{0D108BD9-81ED-4DB2-BD59-A6C34878D82A}">
                    <a16:rowId xmlns:a16="http://schemas.microsoft.com/office/drawing/2014/main" val="2921768892"/>
                  </a:ext>
                </a:extLst>
              </a:tr>
              <a:tr h="153015">
                <a:tc>
                  <a:txBody>
                    <a:bodyPr/>
                    <a:lstStyle/>
                    <a:p>
                      <a:r>
                        <a:rPr lang="en-US" sz="700"/>
                        <a:t>Puerto Rico</a:t>
                      </a:r>
                    </a:p>
                  </a:txBody>
                  <a:tcPr marL="36906" marR="36906" marT="18453" marB="18453" anchor="ctr"/>
                </a:tc>
                <a:tc>
                  <a:txBody>
                    <a:bodyPr/>
                    <a:lstStyle/>
                    <a:p>
                      <a:r>
                        <a:rPr lang="en-US" sz="700"/>
                        <a:t>3.5%</a:t>
                      </a:r>
                    </a:p>
                  </a:txBody>
                  <a:tcPr marL="36906" marR="36906" marT="18453" marB="18453" anchor="ctr"/>
                </a:tc>
                <a:tc>
                  <a:txBody>
                    <a:bodyPr/>
                    <a:lstStyle/>
                    <a:p>
                      <a:r>
                        <a:rPr lang="en-US" sz="700"/>
                        <a:t>2.6%</a:t>
                      </a:r>
                    </a:p>
                  </a:txBody>
                  <a:tcPr marL="36906" marR="36906" marT="18453" marB="18453" anchor="ctr"/>
                </a:tc>
                <a:tc>
                  <a:txBody>
                    <a:bodyPr/>
                    <a:lstStyle/>
                    <a:p>
                      <a:r>
                        <a:rPr lang="en-US" sz="700"/>
                        <a:t>4.7%</a:t>
                      </a:r>
                    </a:p>
                  </a:txBody>
                  <a:tcPr marL="36906" marR="36906" marT="18453" marB="18453" anchor="ctr"/>
                </a:tc>
                <a:tc>
                  <a:txBody>
                    <a:bodyPr/>
                    <a:lstStyle/>
                    <a:p>
                      <a:r>
                        <a:rPr lang="en-US" sz="700" dirty="0"/>
                        <a:t>1,572</a:t>
                      </a:r>
                    </a:p>
                  </a:txBody>
                  <a:tcPr marL="36906" marR="36906" marT="18453" marB="18453" anchor="ctr"/>
                </a:tc>
                <a:extLst>
                  <a:ext uri="{0D108BD9-81ED-4DB2-BD59-A6C34878D82A}">
                    <a16:rowId xmlns:a16="http://schemas.microsoft.com/office/drawing/2014/main" val="22534529"/>
                  </a:ext>
                </a:extLst>
              </a:tr>
              <a:tr h="153015">
                <a:tc>
                  <a:txBody>
                    <a:bodyPr/>
                    <a:lstStyle/>
                    <a:p>
                      <a:r>
                        <a:rPr lang="en-US" sz="700"/>
                        <a:t>Rhode Island</a:t>
                      </a:r>
                    </a:p>
                  </a:txBody>
                  <a:tcPr marL="36906" marR="36906" marT="18453" marB="18453" anchor="ctr"/>
                </a:tc>
                <a:tc>
                  <a:txBody>
                    <a:bodyPr/>
                    <a:lstStyle/>
                    <a:p>
                      <a:r>
                        <a:rPr lang="en-US" sz="700"/>
                        <a:t>6.1%</a:t>
                      </a:r>
                    </a:p>
                  </a:txBody>
                  <a:tcPr marL="36906" marR="36906" marT="18453" marB="18453" anchor="ctr"/>
                </a:tc>
                <a:tc>
                  <a:txBody>
                    <a:bodyPr/>
                    <a:lstStyle/>
                    <a:p>
                      <a:r>
                        <a:rPr lang="en-US" sz="700"/>
                        <a:t>4.3%</a:t>
                      </a:r>
                    </a:p>
                  </a:txBody>
                  <a:tcPr marL="36906" marR="36906" marT="18453" marB="18453" anchor="ctr"/>
                </a:tc>
                <a:tc>
                  <a:txBody>
                    <a:bodyPr/>
                    <a:lstStyle/>
                    <a:p>
                      <a:r>
                        <a:rPr lang="en-US" sz="700"/>
                        <a:t>8.7%</a:t>
                      </a:r>
                    </a:p>
                  </a:txBody>
                  <a:tcPr marL="36906" marR="36906" marT="18453" marB="18453" anchor="ctr"/>
                </a:tc>
                <a:tc>
                  <a:txBody>
                    <a:bodyPr/>
                    <a:lstStyle/>
                    <a:p>
                      <a:r>
                        <a:rPr lang="en-US" sz="700"/>
                        <a:t>2,120</a:t>
                      </a:r>
                    </a:p>
                  </a:txBody>
                  <a:tcPr marL="36906" marR="36906" marT="18453" marB="18453" anchor="ctr"/>
                </a:tc>
                <a:extLst>
                  <a:ext uri="{0D108BD9-81ED-4DB2-BD59-A6C34878D82A}">
                    <a16:rowId xmlns:a16="http://schemas.microsoft.com/office/drawing/2014/main" val="3385807460"/>
                  </a:ext>
                </a:extLst>
              </a:tr>
              <a:tr h="267777">
                <a:tc>
                  <a:txBody>
                    <a:bodyPr/>
                    <a:lstStyle/>
                    <a:p>
                      <a:r>
                        <a:rPr lang="en-US" sz="700"/>
                        <a:t>South Carolina</a:t>
                      </a:r>
                    </a:p>
                  </a:txBody>
                  <a:tcPr marL="36906" marR="36906" marT="18453" marB="18453" anchor="ctr"/>
                </a:tc>
                <a:tc>
                  <a:txBody>
                    <a:bodyPr/>
                    <a:lstStyle/>
                    <a:p>
                      <a:r>
                        <a:rPr lang="en-US" sz="700"/>
                        <a:t>10.0%</a:t>
                      </a:r>
                    </a:p>
                  </a:txBody>
                  <a:tcPr marL="36906" marR="36906" marT="18453" marB="18453" anchor="ctr"/>
                </a:tc>
                <a:tc>
                  <a:txBody>
                    <a:bodyPr/>
                    <a:lstStyle/>
                    <a:p>
                      <a:r>
                        <a:rPr lang="en-US" sz="700"/>
                        <a:t>8.7%</a:t>
                      </a:r>
                    </a:p>
                  </a:txBody>
                  <a:tcPr marL="36906" marR="36906" marT="18453" marB="18453" anchor="ctr"/>
                </a:tc>
                <a:tc>
                  <a:txBody>
                    <a:bodyPr/>
                    <a:lstStyle/>
                    <a:p>
                      <a:r>
                        <a:rPr lang="en-US" sz="700"/>
                        <a:t>11.6%</a:t>
                      </a:r>
                    </a:p>
                  </a:txBody>
                  <a:tcPr marL="36906" marR="36906" marT="18453" marB="18453" anchor="ctr"/>
                </a:tc>
                <a:tc>
                  <a:txBody>
                    <a:bodyPr/>
                    <a:lstStyle/>
                    <a:p>
                      <a:r>
                        <a:rPr lang="en-US" sz="700"/>
                        <a:t>1,385</a:t>
                      </a:r>
                    </a:p>
                  </a:txBody>
                  <a:tcPr marL="36906" marR="36906" marT="18453" marB="18453" anchor="ctr"/>
                </a:tc>
                <a:extLst>
                  <a:ext uri="{0D108BD9-81ED-4DB2-BD59-A6C34878D82A}">
                    <a16:rowId xmlns:a16="http://schemas.microsoft.com/office/drawing/2014/main" val="906833275"/>
                  </a:ext>
                </a:extLst>
              </a:tr>
              <a:tr h="153015">
                <a:tc>
                  <a:txBody>
                    <a:bodyPr/>
                    <a:lstStyle/>
                    <a:p>
                      <a:r>
                        <a:rPr lang="en-US" sz="700"/>
                        <a:t>South Dakota</a:t>
                      </a:r>
                    </a:p>
                  </a:txBody>
                  <a:tcPr marL="36906" marR="36906" marT="18453" marB="18453" anchor="ctr"/>
                </a:tc>
                <a:tc>
                  <a:txBody>
                    <a:bodyPr/>
                    <a:lstStyle/>
                    <a:p>
                      <a:r>
                        <a:rPr lang="en-US" sz="700"/>
                        <a:t>N/A</a:t>
                      </a:r>
                    </a:p>
                  </a:txBody>
                  <a:tcPr marL="36906" marR="36906" marT="18453" marB="18453" anchor="ctr"/>
                </a:tc>
                <a:tc>
                  <a:txBody>
                    <a:bodyPr/>
                    <a:lstStyle/>
                    <a:p>
                      <a:r>
                        <a:rPr lang="en-US" sz="700"/>
                        <a:t>N/A%</a:t>
                      </a:r>
                    </a:p>
                  </a:txBody>
                  <a:tcPr marL="36906" marR="36906" marT="18453" marB="18453" anchor="ctr"/>
                </a:tc>
                <a:tc>
                  <a:txBody>
                    <a:bodyPr/>
                    <a:lstStyle/>
                    <a:p>
                      <a:r>
                        <a:rPr lang="en-US" sz="700"/>
                        <a:t>N/A%</a:t>
                      </a:r>
                    </a:p>
                  </a:txBody>
                  <a:tcPr marL="36906" marR="36906" marT="18453" marB="18453" anchor="ctr"/>
                </a:tc>
                <a:tc>
                  <a:txBody>
                    <a:bodyPr/>
                    <a:lstStyle/>
                    <a:p>
                      <a:r>
                        <a:rPr lang="en-US" sz="700"/>
                        <a:t>N/A</a:t>
                      </a:r>
                    </a:p>
                  </a:txBody>
                  <a:tcPr marL="36906" marR="36906" marT="18453" marB="18453" anchor="ctr"/>
                </a:tc>
                <a:extLst>
                  <a:ext uri="{0D108BD9-81ED-4DB2-BD59-A6C34878D82A}">
                    <a16:rowId xmlns:a16="http://schemas.microsoft.com/office/drawing/2014/main" val="621817701"/>
                  </a:ext>
                </a:extLst>
              </a:tr>
              <a:tr h="153015">
                <a:tc>
                  <a:txBody>
                    <a:bodyPr/>
                    <a:lstStyle/>
                    <a:p>
                      <a:r>
                        <a:rPr lang="en-US" sz="700"/>
                        <a:t>Tennessee</a:t>
                      </a:r>
                    </a:p>
                  </a:txBody>
                  <a:tcPr marL="36906" marR="36906" marT="18453" marB="18453" anchor="ctr"/>
                </a:tc>
                <a:tc>
                  <a:txBody>
                    <a:bodyPr/>
                    <a:lstStyle/>
                    <a:p>
                      <a:r>
                        <a:rPr lang="en-US" sz="700"/>
                        <a:t>9.4%</a:t>
                      </a:r>
                    </a:p>
                  </a:txBody>
                  <a:tcPr marL="36906" marR="36906" marT="18453" marB="18453" anchor="ctr"/>
                </a:tc>
                <a:tc>
                  <a:txBody>
                    <a:bodyPr/>
                    <a:lstStyle/>
                    <a:p>
                      <a:r>
                        <a:rPr lang="en-US" sz="700"/>
                        <a:t>7.2%</a:t>
                      </a:r>
                    </a:p>
                  </a:txBody>
                  <a:tcPr marL="36906" marR="36906" marT="18453" marB="18453" anchor="ctr"/>
                </a:tc>
                <a:tc>
                  <a:txBody>
                    <a:bodyPr/>
                    <a:lstStyle/>
                    <a:p>
                      <a:r>
                        <a:rPr lang="en-US" sz="700"/>
                        <a:t>12.1%</a:t>
                      </a:r>
                    </a:p>
                  </a:txBody>
                  <a:tcPr marL="36906" marR="36906" marT="18453" marB="18453" anchor="ctr"/>
                </a:tc>
                <a:tc>
                  <a:txBody>
                    <a:bodyPr/>
                    <a:lstStyle/>
                    <a:p>
                      <a:r>
                        <a:rPr lang="en-US" sz="700"/>
                        <a:t>1,929</a:t>
                      </a:r>
                    </a:p>
                  </a:txBody>
                  <a:tcPr marL="36906" marR="36906" marT="18453" marB="18453" anchor="ctr"/>
                </a:tc>
                <a:extLst>
                  <a:ext uri="{0D108BD9-81ED-4DB2-BD59-A6C34878D82A}">
                    <a16:rowId xmlns:a16="http://schemas.microsoft.com/office/drawing/2014/main" val="67399800"/>
                  </a:ext>
                </a:extLst>
              </a:tr>
              <a:tr h="153015">
                <a:tc>
                  <a:txBody>
                    <a:bodyPr/>
                    <a:lstStyle/>
                    <a:p>
                      <a:r>
                        <a:rPr lang="en-US" sz="700"/>
                        <a:t>Texas</a:t>
                      </a:r>
                    </a:p>
                  </a:txBody>
                  <a:tcPr marL="36906" marR="36906" marT="18453" marB="18453" anchor="ctr"/>
                </a:tc>
                <a:tc>
                  <a:txBody>
                    <a:bodyPr/>
                    <a:lstStyle/>
                    <a:p>
                      <a:r>
                        <a:rPr lang="en-US" sz="700"/>
                        <a:t>7.4%</a:t>
                      </a:r>
                    </a:p>
                  </a:txBody>
                  <a:tcPr marL="36906" marR="36906" marT="18453" marB="18453" anchor="ctr"/>
                </a:tc>
                <a:tc>
                  <a:txBody>
                    <a:bodyPr/>
                    <a:lstStyle/>
                    <a:p>
                      <a:r>
                        <a:rPr lang="en-US" sz="700"/>
                        <a:t>6.2%</a:t>
                      </a:r>
                    </a:p>
                  </a:txBody>
                  <a:tcPr marL="36906" marR="36906" marT="18453" marB="18453" anchor="ctr"/>
                </a:tc>
                <a:tc>
                  <a:txBody>
                    <a:bodyPr/>
                    <a:lstStyle/>
                    <a:p>
                      <a:r>
                        <a:rPr lang="en-US" sz="700"/>
                        <a:t>8.7%</a:t>
                      </a:r>
                    </a:p>
                  </a:txBody>
                  <a:tcPr marL="36906" marR="36906" marT="18453" marB="18453" anchor="ctr"/>
                </a:tc>
                <a:tc>
                  <a:txBody>
                    <a:bodyPr/>
                    <a:lstStyle/>
                    <a:p>
                      <a:r>
                        <a:rPr lang="en-US" sz="700"/>
                        <a:t>2,007</a:t>
                      </a:r>
                    </a:p>
                  </a:txBody>
                  <a:tcPr marL="36906" marR="36906" marT="18453" marB="18453" anchor="ctr"/>
                </a:tc>
                <a:extLst>
                  <a:ext uri="{0D108BD9-81ED-4DB2-BD59-A6C34878D82A}">
                    <a16:rowId xmlns:a16="http://schemas.microsoft.com/office/drawing/2014/main" val="1101962645"/>
                  </a:ext>
                </a:extLst>
              </a:tr>
              <a:tr h="153015">
                <a:tc>
                  <a:txBody>
                    <a:bodyPr/>
                    <a:lstStyle/>
                    <a:p>
                      <a:r>
                        <a:rPr lang="en-US" sz="700"/>
                        <a:t>Utah</a:t>
                      </a:r>
                    </a:p>
                  </a:txBody>
                  <a:tcPr marL="36906" marR="36906" marT="18453" marB="18453" anchor="ctr"/>
                </a:tc>
                <a:tc>
                  <a:txBody>
                    <a:bodyPr/>
                    <a:lstStyle/>
                    <a:p>
                      <a:r>
                        <a:rPr lang="en-US" sz="700"/>
                        <a:t>3.8%</a:t>
                      </a:r>
                    </a:p>
                  </a:txBody>
                  <a:tcPr marL="36906" marR="36906" marT="18453" marB="18453" anchor="ctr"/>
                </a:tc>
                <a:tc>
                  <a:txBody>
                    <a:bodyPr/>
                    <a:lstStyle/>
                    <a:p>
                      <a:r>
                        <a:rPr lang="en-US" sz="700"/>
                        <a:t>2.8%</a:t>
                      </a:r>
                    </a:p>
                  </a:txBody>
                  <a:tcPr marL="36906" marR="36906" marT="18453" marB="18453" anchor="ctr"/>
                </a:tc>
                <a:tc>
                  <a:txBody>
                    <a:bodyPr/>
                    <a:lstStyle/>
                    <a:p>
                      <a:r>
                        <a:rPr lang="en-US" sz="700"/>
                        <a:t>5.1%</a:t>
                      </a:r>
                    </a:p>
                  </a:txBody>
                  <a:tcPr marL="36906" marR="36906" marT="18453" marB="18453" anchor="ctr"/>
                </a:tc>
                <a:tc>
                  <a:txBody>
                    <a:bodyPr/>
                    <a:lstStyle/>
                    <a:p>
                      <a:r>
                        <a:rPr lang="en-US" sz="700"/>
                        <a:t>1,781</a:t>
                      </a:r>
                    </a:p>
                  </a:txBody>
                  <a:tcPr marL="36906" marR="36906" marT="18453" marB="18453" anchor="ctr"/>
                </a:tc>
                <a:extLst>
                  <a:ext uri="{0D108BD9-81ED-4DB2-BD59-A6C34878D82A}">
                    <a16:rowId xmlns:a16="http://schemas.microsoft.com/office/drawing/2014/main" val="891570221"/>
                  </a:ext>
                </a:extLst>
              </a:tr>
              <a:tr h="153015">
                <a:tc>
                  <a:txBody>
                    <a:bodyPr/>
                    <a:lstStyle/>
                    <a:p>
                      <a:r>
                        <a:rPr lang="en-US" sz="700"/>
                        <a:t>Vermont</a:t>
                      </a:r>
                    </a:p>
                  </a:txBody>
                  <a:tcPr marL="36906" marR="36906" marT="18453" marB="18453" anchor="ctr"/>
                </a:tc>
                <a:tc>
                  <a:txBody>
                    <a:bodyPr/>
                    <a:lstStyle/>
                    <a:p>
                      <a:r>
                        <a:rPr lang="en-US" sz="700"/>
                        <a:t>9.3%</a:t>
                      </a:r>
                    </a:p>
                  </a:txBody>
                  <a:tcPr marL="36906" marR="36906" marT="18453" marB="18453" anchor="ctr"/>
                </a:tc>
                <a:tc>
                  <a:txBody>
                    <a:bodyPr/>
                    <a:lstStyle/>
                    <a:p>
                      <a:r>
                        <a:rPr lang="en-US" sz="700"/>
                        <a:t>8.9%</a:t>
                      </a:r>
                    </a:p>
                  </a:txBody>
                  <a:tcPr marL="36906" marR="36906" marT="18453" marB="18453" anchor="ctr"/>
                </a:tc>
                <a:tc>
                  <a:txBody>
                    <a:bodyPr/>
                    <a:lstStyle/>
                    <a:p>
                      <a:r>
                        <a:rPr lang="en-US" sz="700"/>
                        <a:t>9.7%</a:t>
                      </a:r>
                    </a:p>
                  </a:txBody>
                  <a:tcPr marL="36906" marR="36906" marT="18453" marB="18453" anchor="ctr"/>
                </a:tc>
                <a:tc>
                  <a:txBody>
                    <a:bodyPr/>
                    <a:lstStyle/>
                    <a:p>
                      <a:r>
                        <a:rPr lang="en-US" sz="700"/>
                        <a:t>20,194</a:t>
                      </a:r>
                    </a:p>
                  </a:txBody>
                  <a:tcPr marL="36906" marR="36906" marT="18453" marB="18453" anchor="ctr"/>
                </a:tc>
                <a:extLst>
                  <a:ext uri="{0D108BD9-81ED-4DB2-BD59-A6C34878D82A}">
                    <a16:rowId xmlns:a16="http://schemas.microsoft.com/office/drawing/2014/main" val="2947475615"/>
                  </a:ext>
                </a:extLst>
              </a:tr>
              <a:tr h="153015">
                <a:tc>
                  <a:txBody>
                    <a:bodyPr/>
                    <a:lstStyle/>
                    <a:p>
                      <a:r>
                        <a:rPr lang="en-US" sz="700"/>
                        <a:t>Virginia</a:t>
                      </a:r>
                    </a:p>
                  </a:txBody>
                  <a:tcPr marL="36906" marR="36906" marT="18453" marB="18453" anchor="ctr"/>
                </a:tc>
                <a:tc>
                  <a:txBody>
                    <a:bodyPr/>
                    <a:lstStyle/>
                    <a:p>
                      <a:r>
                        <a:rPr lang="en-US" sz="700"/>
                        <a:t>6.5%</a:t>
                      </a:r>
                    </a:p>
                  </a:txBody>
                  <a:tcPr marL="36906" marR="36906" marT="18453" marB="18453" anchor="ctr"/>
                </a:tc>
                <a:tc>
                  <a:txBody>
                    <a:bodyPr/>
                    <a:lstStyle/>
                    <a:p>
                      <a:r>
                        <a:rPr lang="en-US" sz="700"/>
                        <a:t>5.6%</a:t>
                      </a:r>
                    </a:p>
                  </a:txBody>
                  <a:tcPr marL="36906" marR="36906" marT="18453" marB="18453" anchor="ctr"/>
                </a:tc>
                <a:tc>
                  <a:txBody>
                    <a:bodyPr/>
                    <a:lstStyle/>
                    <a:p>
                      <a:r>
                        <a:rPr lang="en-US" sz="700"/>
                        <a:t>7.5%</a:t>
                      </a:r>
                    </a:p>
                  </a:txBody>
                  <a:tcPr marL="36906" marR="36906" marT="18453" marB="18453" anchor="ctr"/>
                </a:tc>
                <a:tc>
                  <a:txBody>
                    <a:bodyPr/>
                    <a:lstStyle/>
                    <a:p>
                      <a:r>
                        <a:rPr lang="en-US" sz="700"/>
                        <a:t>3,590</a:t>
                      </a:r>
                    </a:p>
                  </a:txBody>
                  <a:tcPr marL="36906" marR="36906" marT="18453" marB="18453" anchor="ctr"/>
                </a:tc>
                <a:extLst>
                  <a:ext uri="{0D108BD9-81ED-4DB2-BD59-A6C34878D82A}">
                    <a16:rowId xmlns:a16="http://schemas.microsoft.com/office/drawing/2014/main" val="2484381009"/>
                  </a:ext>
                </a:extLst>
              </a:tr>
              <a:tr h="153015">
                <a:tc>
                  <a:txBody>
                    <a:bodyPr/>
                    <a:lstStyle/>
                    <a:p>
                      <a:r>
                        <a:rPr lang="en-US" sz="700"/>
                        <a:t>Washington</a:t>
                      </a:r>
                    </a:p>
                  </a:txBody>
                  <a:tcPr marL="36906" marR="36906" marT="18453" marB="18453" anchor="ctr"/>
                </a:tc>
                <a:tc>
                  <a:txBody>
                    <a:bodyPr/>
                    <a:lstStyle/>
                    <a:p>
                      <a:r>
                        <a:rPr lang="en-US" sz="700"/>
                        <a:t>N/A</a:t>
                      </a:r>
                    </a:p>
                  </a:txBody>
                  <a:tcPr marL="36906" marR="36906" marT="18453" marB="18453" anchor="ctr"/>
                </a:tc>
                <a:tc>
                  <a:txBody>
                    <a:bodyPr/>
                    <a:lstStyle/>
                    <a:p>
                      <a:r>
                        <a:rPr lang="en-US" sz="700"/>
                        <a:t>N/A%</a:t>
                      </a:r>
                    </a:p>
                  </a:txBody>
                  <a:tcPr marL="36906" marR="36906" marT="18453" marB="18453" anchor="ctr"/>
                </a:tc>
                <a:tc>
                  <a:txBody>
                    <a:bodyPr/>
                    <a:lstStyle/>
                    <a:p>
                      <a:r>
                        <a:rPr lang="en-US" sz="700"/>
                        <a:t>N/A%</a:t>
                      </a:r>
                    </a:p>
                  </a:txBody>
                  <a:tcPr marL="36906" marR="36906" marT="18453" marB="18453" anchor="ctr"/>
                </a:tc>
                <a:tc>
                  <a:txBody>
                    <a:bodyPr/>
                    <a:lstStyle/>
                    <a:p>
                      <a:r>
                        <a:rPr lang="en-US" sz="700"/>
                        <a:t>N/A</a:t>
                      </a:r>
                    </a:p>
                  </a:txBody>
                  <a:tcPr marL="36906" marR="36906" marT="18453" marB="18453" anchor="ctr"/>
                </a:tc>
                <a:extLst>
                  <a:ext uri="{0D108BD9-81ED-4DB2-BD59-A6C34878D82A}">
                    <a16:rowId xmlns:a16="http://schemas.microsoft.com/office/drawing/2014/main" val="2131757135"/>
                  </a:ext>
                </a:extLst>
              </a:tr>
              <a:tr h="153015">
                <a:tc>
                  <a:txBody>
                    <a:bodyPr/>
                    <a:lstStyle/>
                    <a:p>
                      <a:r>
                        <a:rPr lang="en-US" sz="700"/>
                        <a:t>West Virginia</a:t>
                      </a:r>
                    </a:p>
                  </a:txBody>
                  <a:tcPr marL="36906" marR="36906" marT="18453" marB="18453" anchor="ctr"/>
                </a:tc>
                <a:tc>
                  <a:txBody>
                    <a:bodyPr/>
                    <a:lstStyle/>
                    <a:p>
                      <a:r>
                        <a:rPr lang="en-US" sz="700"/>
                        <a:t>14.4%</a:t>
                      </a:r>
                    </a:p>
                  </a:txBody>
                  <a:tcPr marL="36906" marR="36906" marT="18453" marB="18453" anchor="ctr"/>
                </a:tc>
                <a:tc>
                  <a:txBody>
                    <a:bodyPr/>
                    <a:lstStyle/>
                    <a:p>
                      <a:r>
                        <a:rPr lang="en-US" sz="700"/>
                        <a:t>11.4%</a:t>
                      </a:r>
                    </a:p>
                  </a:txBody>
                  <a:tcPr marL="36906" marR="36906" marT="18453" marB="18453" anchor="ctr"/>
                </a:tc>
                <a:tc>
                  <a:txBody>
                    <a:bodyPr/>
                    <a:lstStyle/>
                    <a:p>
                      <a:r>
                        <a:rPr lang="en-US" sz="700"/>
                        <a:t>18%</a:t>
                      </a:r>
                    </a:p>
                  </a:txBody>
                  <a:tcPr marL="36906" marR="36906" marT="18453" marB="18453" anchor="ctr"/>
                </a:tc>
                <a:tc>
                  <a:txBody>
                    <a:bodyPr/>
                    <a:lstStyle/>
                    <a:p>
                      <a:r>
                        <a:rPr lang="en-US" sz="700"/>
                        <a:t>1,496</a:t>
                      </a:r>
                    </a:p>
                  </a:txBody>
                  <a:tcPr marL="36906" marR="36906" marT="18453" marB="18453" anchor="ctr"/>
                </a:tc>
                <a:extLst>
                  <a:ext uri="{0D108BD9-81ED-4DB2-BD59-A6C34878D82A}">
                    <a16:rowId xmlns:a16="http://schemas.microsoft.com/office/drawing/2014/main" val="3151272802"/>
                  </a:ext>
                </a:extLst>
              </a:tr>
              <a:tr h="153015">
                <a:tc>
                  <a:txBody>
                    <a:bodyPr/>
                    <a:lstStyle/>
                    <a:p>
                      <a:r>
                        <a:rPr lang="en-US" sz="700"/>
                        <a:t>Wisconsin</a:t>
                      </a:r>
                    </a:p>
                  </a:txBody>
                  <a:tcPr marL="36906" marR="36906" marT="18453" marB="18453" anchor="ctr"/>
                </a:tc>
                <a:tc>
                  <a:txBody>
                    <a:bodyPr/>
                    <a:lstStyle/>
                    <a:p>
                      <a:r>
                        <a:rPr lang="en-US" sz="700"/>
                        <a:t>7.8%</a:t>
                      </a:r>
                    </a:p>
                  </a:txBody>
                  <a:tcPr marL="36906" marR="36906" marT="18453" marB="18453" anchor="ctr"/>
                </a:tc>
                <a:tc>
                  <a:txBody>
                    <a:bodyPr/>
                    <a:lstStyle/>
                    <a:p>
                      <a:r>
                        <a:rPr lang="en-US" sz="700"/>
                        <a:t>6.6%</a:t>
                      </a:r>
                    </a:p>
                  </a:txBody>
                  <a:tcPr marL="36906" marR="36906" marT="18453" marB="18453" anchor="ctr"/>
                </a:tc>
                <a:tc>
                  <a:txBody>
                    <a:bodyPr/>
                    <a:lstStyle/>
                    <a:p>
                      <a:r>
                        <a:rPr lang="en-US" sz="700"/>
                        <a:t>9.3%</a:t>
                      </a:r>
                    </a:p>
                  </a:txBody>
                  <a:tcPr marL="36906" marR="36906" marT="18453" marB="18453" anchor="ctr"/>
                </a:tc>
                <a:tc>
                  <a:txBody>
                    <a:bodyPr/>
                    <a:lstStyle/>
                    <a:p>
                      <a:r>
                        <a:rPr lang="en-US" sz="700"/>
                        <a:t>1,996</a:t>
                      </a:r>
                    </a:p>
                  </a:txBody>
                  <a:tcPr marL="36906" marR="36906" marT="18453" marB="18453" anchor="ctr"/>
                </a:tc>
                <a:extLst>
                  <a:ext uri="{0D108BD9-81ED-4DB2-BD59-A6C34878D82A}">
                    <a16:rowId xmlns:a16="http://schemas.microsoft.com/office/drawing/2014/main" val="363364274"/>
                  </a:ext>
                </a:extLst>
              </a:tr>
              <a:tr h="153015">
                <a:tc>
                  <a:txBody>
                    <a:bodyPr/>
                    <a:lstStyle/>
                    <a:p>
                      <a:r>
                        <a:rPr lang="en-US" sz="700"/>
                        <a:t>Wyoming</a:t>
                      </a:r>
                    </a:p>
                  </a:txBody>
                  <a:tcPr marL="36906" marR="36906" marT="18453" marB="18453" anchor="ctr"/>
                </a:tc>
                <a:tc>
                  <a:txBody>
                    <a:bodyPr/>
                    <a:lstStyle/>
                    <a:p>
                      <a:r>
                        <a:rPr lang="en-US" sz="700"/>
                        <a:t>N/A</a:t>
                      </a:r>
                    </a:p>
                  </a:txBody>
                  <a:tcPr marL="36906" marR="36906" marT="18453" marB="18453" anchor="ctr"/>
                </a:tc>
                <a:tc>
                  <a:txBody>
                    <a:bodyPr/>
                    <a:lstStyle/>
                    <a:p>
                      <a:r>
                        <a:rPr lang="en-US" sz="700"/>
                        <a:t>N/A%</a:t>
                      </a:r>
                    </a:p>
                  </a:txBody>
                  <a:tcPr marL="36906" marR="36906" marT="18453" marB="18453" anchor="ctr"/>
                </a:tc>
                <a:tc>
                  <a:txBody>
                    <a:bodyPr/>
                    <a:lstStyle/>
                    <a:p>
                      <a:r>
                        <a:rPr lang="en-US" sz="700"/>
                        <a:t>N/A%</a:t>
                      </a:r>
                    </a:p>
                  </a:txBody>
                  <a:tcPr marL="36906" marR="36906" marT="18453" marB="18453" anchor="ctr"/>
                </a:tc>
                <a:tc>
                  <a:txBody>
                    <a:bodyPr/>
                    <a:lstStyle/>
                    <a:p>
                      <a:r>
                        <a:rPr lang="en-US" sz="700" dirty="0"/>
                        <a:t>N/A</a:t>
                      </a:r>
                    </a:p>
                  </a:txBody>
                  <a:tcPr marL="36906" marR="36906" marT="18453" marB="18453" anchor="ctr"/>
                </a:tc>
                <a:extLst>
                  <a:ext uri="{0D108BD9-81ED-4DB2-BD59-A6C34878D82A}">
                    <a16:rowId xmlns:a16="http://schemas.microsoft.com/office/drawing/2014/main" val="618612637"/>
                  </a:ext>
                </a:extLst>
              </a:tr>
            </a:tbl>
          </a:graphicData>
        </a:graphic>
      </p:graphicFrame>
    </p:spTree>
    <p:extLst>
      <p:ext uri="{BB962C8B-B14F-4D97-AF65-F5344CB8AC3E}">
        <p14:creationId xmlns:p14="http://schemas.microsoft.com/office/powerpoint/2010/main" val="344153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702009" y="3641587"/>
            <a:ext cx="3560097" cy="2479127"/>
          </a:xfrm>
          <a:prstGeom prst="rect">
            <a:avLst/>
          </a:prstGeom>
        </p:spPr>
      </p:pic>
      <p:sp>
        <p:nvSpPr>
          <p:cNvPr id="20" name="TextBox 19"/>
          <p:cNvSpPr txBox="1"/>
          <p:nvPr/>
        </p:nvSpPr>
        <p:spPr>
          <a:xfrm>
            <a:off x="617837" y="1290541"/>
            <a:ext cx="7959167" cy="369332"/>
          </a:xfrm>
          <a:prstGeom prst="rect">
            <a:avLst/>
          </a:prstGeom>
          <a:noFill/>
        </p:spPr>
        <p:txBody>
          <a:bodyPr wrap="none" rtlCol="0">
            <a:spAutoFit/>
          </a:bodyPr>
          <a:lstStyle/>
          <a:p>
            <a:r>
              <a:rPr lang="en-US" dirty="0"/>
              <a:t>Based on </a:t>
            </a:r>
            <a:r>
              <a:rPr lang="en-US" dirty="0" err="1"/>
              <a:t>OSHData</a:t>
            </a:r>
            <a:r>
              <a:rPr lang="en-US" dirty="0"/>
              <a:t> dataset: </a:t>
            </a:r>
            <a:r>
              <a:rPr lang="en-US" dirty="0">
                <a:hlinkClick r:id="rId4"/>
              </a:rPr>
              <a:t>Youth Risk Behavioral Surveillance System (YRBSS) Data</a:t>
            </a:r>
            <a:endParaRPr lang="en-US" dirty="0"/>
          </a:p>
        </p:txBody>
      </p:sp>
      <p:sp>
        <p:nvSpPr>
          <p:cNvPr id="21" name="Rectangle 20"/>
          <p:cNvSpPr/>
          <p:nvPr/>
        </p:nvSpPr>
        <p:spPr>
          <a:xfrm>
            <a:off x="617837" y="1897352"/>
            <a:ext cx="7965990" cy="1277273"/>
          </a:xfrm>
          <a:prstGeom prst="rect">
            <a:avLst/>
          </a:prstGeom>
        </p:spPr>
        <p:txBody>
          <a:bodyPr wrap="square">
            <a:spAutoFit/>
          </a:bodyPr>
          <a:lstStyle/>
          <a:p>
            <a:r>
              <a:rPr lang="en-US" sz="1100" dirty="0"/>
              <a:t>1993, 1995, 1997, 1999, 2001, 2003, 2005, 2007, 2009, 2011, 2013, 2015, 2017. Centers for Disease Control and Prevention (CDC). State Tobacco Activities Tracking and Evaluation (STATE) System. YRBSS Data. The YRBS is conducted biennially and collects data on a variety of youth risk behaviors including tobacco use. The YRBS uses a two-stage cluster sample design to produce representative samples of students in high schools (grades 9-12). The YRBS uses SUDAAN to calculate asymmetric confidence intervals based on the logit transformation. The logit transformation constrains confidence interval limits to vary between a lower limit of 0% and an upper limit of 100%. The data for the STATE System were extracted from YRBSS surveys from participating states. Tobacco topics include cigarette and e-cigarette use prevalence, cigarette and e-cigarette use frequency, and smokeless tobacco products</a:t>
            </a:r>
            <a:endParaRPr lang="en-US" sz="1100" dirty="0">
              <a:effectLst/>
            </a:endParaRPr>
          </a:p>
        </p:txBody>
      </p:sp>
      <p:sp>
        <p:nvSpPr>
          <p:cNvPr id="22" name="Rectangle 21"/>
          <p:cNvSpPr/>
          <p:nvPr/>
        </p:nvSpPr>
        <p:spPr>
          <a:xfrm>
            <a:off x="617837" y="3174625"/>
            <a:ext cx="6520249" cy="538609"/>
          </a:xfrm>
          <a:prstGeom prst="rect">
            <a:avLst/>
          </a:prstGeom>
        </p:spPr>
        <p:txBody>
          <a:bodyPr wrap="square">
            <a:spAutoFit/>
          </a:bodyPr>
          <a:lstStyle/>
          <a:p>
            <a:r>
              <a:rPr lang="en-US" sz="1100" dirty="0">
                <a:hlinkClick r:id="rId4"/>
              </a:rPr>
              <a:t>https://chronicdata.cdc.gov/Survey-Data/Youth-Risk-Behavioral-Surveillance-System-YRBSS-Da/3596-ayf6</a:t>
            </a:r>
            <a:endParaRPr lang="en-US" sz="1100" dirty="0"/>
          </a:p>
          <a:p>
            <a:endParaRPr lang="en-US" dirty="0"/>
          </a:p>
        </p:txBody>
      </p:sp>
      <p:sp>
        <p:nvSpPr>
          <p:cNvPr id="2" name="Slide Number Placeholder 1"/>
          <p:cNvSpPr>
            <a:spLocks noGrp="1"/>
          </p:cNvSpPr>
          <p:nvPr>
            <p:ph type="sldNum" sz="quarter" idx="12"/>
          </p:nvPr>
        </p:nvSpPr>
        <p:spPr/>
        <p:txBody>
          <a:bodyPr/>
          <a:lstStyle/>
          <a:p>
            <a:fld id="{B8A82412-32CE-44C9-A48F-09182CDFB011}" type="slidenum">
              <a:rPr lang="en-US" smtClean="0"/>
              <a:t>9</a:t>
            </a:fld>
            <a:endParaRPr lang="en-US"/>
          </a:p>
        </p:txBody>
      </p:sp>
    </p:spTree>
    <p:extLst>
      <p:ext uri="{BB962C8B-B14F-4D97-AF65-F5344CB8AC3E}">
        <p14:creationId xmlns:p14="http://schemas.microsoft.com/office/powerpoint/2010/main" val="3684789921"/>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b13dd97-7bb8-4fef-b994-c93242b87804">A22TNDR37WPX-1650-582</_dlc_DocId>
    <_dlc_DocIdUrl xmlns="2b13dd97-7bb8-4fef-b994-c93242b87804">
      <Url>https://esp.cdc.gov/sites/nccdphp/DIV/OSH/OSHOD/policy/PE/_layouts/15/DocIdRedir.aspx?ID=A22TNDR37WPX-1650-582</Url>
      <Description>A22TNDR37WPX-1650-582</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830F5510D961540B6C4C2BF3866191A" ma:contentTypeVersion="0" ma:contentTypeDescription="Create a new document." ma:contentTypeScope="" ma:versionID="85ab1fd8df758ad8c6dd9a2957801cab">
  <xsd:schema xmlns:xsd="http://www.w3.org/2001/XMLSchema" xmlns:xs="http://www.w3.org/2001/XMLSchema" xmlns:p="http://schemas.microsoft.com/office/2006/metadata/properties" xmlns:ns2="2b13dd97-7bb8-4fef-b994-c93242b87804" targetNamespace="http://schemas.microsoft.com/office/2006/metadata/properties" ma:root="true" ma:fieldsID="4943cf95feec5fdaf0ec0bd4b051868c" ns2:_="">
    <xsd:import namespace="2b13dd97-7bb8-4fef-b994-c93242b8780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13dd97-7bb8-4fef-b994-c93242b8780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68480E-C528-40C5-A1C5-5CDD90312366}">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2b13dd97-7bb8-4fef-b994-c93242b87804"/>
    <ds:schemaRef ds:uri="http://www.w3.org/XML/1998/namespace"/>
    <ds:schemaRef ds:uri="http://purl.org/dc/dcmitype/"/>
  </ds:schemaRefs>
</ds:datastoreItem>
</file>

<file path=customXml/itemProps2.xml><?xml version="1.0" encoding="utf-8"?>
<ds:datastoreItem xmlns:ds="http://schemas.openxmlformats.org/officeDocument/2006/customXml" ds:itemID="{1A160306-31BA-42C0-954C-C6A78DADA2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13dd97-7bb8-4fef-b994-c93242b878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00BC9B-980E-4E07-B2B2-E7DDCFDCE42A}">
  <ds:schemaRefs>
    <ds:schemaRef ds:uri="http://schemas.microsoft.com/sharepoint/events"/>
  </ds:schemaRefs>
</ds:datastoreItem>
</file>

<file path=customXml/itemProps4.xml><?xml version="1.0" encoding="utf-8"?>
<ds:datastoreItem xmlns:ds="http://schemas.openxmlformats.org/officeDocument/2006/customXml" ds:itemID="{9E1ED2FB-4C7C-463D-95D7-14ECD362FA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TM02900743[[fn=Organic]]</Template>
  <TotalTime>188</TotalTime>
  <Words>3435</Words>
  <Application>Microsoft Office PowerPoint</Application>
  <PresentationFormat>On-screen Show (4:3)</PresentationFormat>
  <Paragraphs>1057</Paragraphs>
  <Slides>21</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Calibri</vt:lpstr>
      <vt:lpstr>Tw Cen MT</vt:lpstr>
      <vt:lpstr>Retrospect</vt:lpstr>
      <vt:lpstr>State Tobacco Activities Tracking and Evaluation (STATE) System  Current Cigarette Use Among Adults </vt:lpstr>
      <vt:lpstr>Current Cigarette Use Among Adults </vt:lpstr>
      <vt:lpstr>Current Cigarette Use Among Adults</vt:lpstr>
      <vt:lpstr>Current Cigarette Use Among Adults</vt:lpstr>
      <vt:lpstr>PowerPoint Presentation</vt:lpstr>
      <vt:lpstr>PowerPoint Presentation</vt:lpstr>
      <vt:lpstr>Current Cigarette Use Among Youth*</vt:lpstr>
      <vt:lpstr>Current Cigarette Use Among Youth*</vt:lpstr>
      <vt:lpstr>PowerPoint Presentation</vt:lpstr>
      <vt:lpstr>PowerPoint Presentation</vt:lpstr>
      <vt:lpstr>State Tobacco Activities Tracking and Evaluation (STATE) System  Excise Tax Rates on Packs of Cigarettes</vt:lpstr>
      <vt:lpstr>Excise Tax Rates on Packs of Cigarettes</vt:lpstr>
      <vt:lpstr>Excise Tax Rates on Packs of Cigarettes</vt:lpstr>
      <vt:lpstr>State of the States</vt:lpstr>
      <vt:lpstr>PowerPoint Presentation</vt:lpstr>
      <vt:lpstr>PowerPoint Presentation</vt:lpstr>
      <vt:lpstr>State Tobacco Activities Tracking and Evaluation (STATE) System  Smokefree Indoor Air – Bars, Private Worksites, and Restaurants</vt:lpstr>
      <vt:lpstr>Smokefree Indoor Air – Bars, Private Worksites, and Restaurants </vt:lpstr>
      <vt:lpstr>Smokefree Indoor Air – Bars, Private Worksites, and Restaurants</vt:lpstr>
      <vt:lpstr>State of the States</vt:lpstr>
      <vt:lpstr>Based on OSHData datasets: CDC STATE System Tobacco Legislation – Smokefree Indoor Air</vt:lpstr>
    </vt:vector>
  </TitlesOfParts>
  <Company>Centers for Disease Control and Prevention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MacNeil, Allison (CDC/ONDIEH/NCCDPHP)</dc:creator>
  <cp:lastModifiedBy>Lopes, Miguel H.</cp:lastModifiedBy>
  <cp:revision>20</cp:revision>
  <dcterms:created xsi:type="dcterms:W3CDTF">2015-09-24T11:46:08Z</dcterms:created>
  <dcterms:modified xsi:type="dcterms:W3CDTF">2023-06-01T18:05:08Z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cb8c8d24-9800-4a2e-86d2-a776315d9f6d</vt:lpwstr>
  </property>
  <property fmtid="{D5CDD505-2E9C-101B-9397-08002B2CF9AE}" pid="3" name="ContentTypeId">
    <vt:lpwstr>0x010100B830F5510D961540B6C4C2BF3866191A</vt:lpwstr>
  </property>
  <property fmtid="{D5CDD505-2E9C-101B-9397-08002B2CF9AE}" pid="4" name="MSIP_Label_7b94a7b8-f06c-4dfe-bdcc-9b548fd58c31_Enabled">
    <vt:lpwstr>true</vt:lpwstr>
  </property>
  <property fmtid="{D5CDD505-2E9C-101B-9397-08002B2CF9AE}" pid="5" name="MSIP_Label_7b94a7b8-f06c-4dfe-bdcc-9b548fd58c31_SetDate">
    <vt:lpwstr>2021-10-19T18:04:18Z</vt:lpwstr>
  </property>
  <property fmtid="{D5CDD505-2E9C-101B-9397-08002B2CF9AE}" pid="6" name="MSIP_Label_7b94a7b8-f06c-4dfe-bdcc-9b548fd58c31_Method">
    <vt:lpwstr>Privileged</vt:lpwstr>
  </property>
  <property fmtid="{D5CDD505-2E9C-101B-9397-08002B2CF9AE}" pid="7" name="MSIP_Label_7b94a7b8-f06c-4dfe-bdcc-9b548fd58c31_Name">
    <vt:lpwstr>7b94a7b8-f06c-4dfe-bdcc-9b548fd58c31</vt:lpwstr>
  </property>
  <property fmtid="{D5CDD505-2E9C-101B-9397-08002B2CF9AE}" pid="8" name="MSIP_Label_7b94a7b8-f06c-4dfe-bdcc-9b548fd58c31_SiteId">
    <vt:lpwstr>9ce70869-60db-44fd-abe8-d2767077fc8f</vt:lpwstr>
  </property>
  <property fmtid="{D5CDD505-2E9C-101B-9397-08002B2CF9AE}" pid="9" name="MSIP_Label_7b94a7b8-f06c-4dfe-bdcc-9b548fd58c31_ActionId">
    <vt:lpwstr>48f3305f-a64b-4915-8ebf-e533b2b49d20</vt:lpwstr>
  </property>
  <property fmtid="{D5CDD505-2E9C-101B-9397-08002B2CF9AE}" pid="10" name="MSIP_Label_7b94a7b8-f06c-4dfe-bdcc-9b548fd58c31_ContentBits">
    <vt:lpwstr>0</vt:lpwstr>
  </property>
</Properties>
</file>