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5" r:id="rId1"/>
  </p:sldMasterIdLst>
  <p:sldIdLst>
    <p:sldId id="256" r:id="rId2"/>
    <p:sldId id="257" r:id="rId3"/>
    <p:sldId id="267" r:id="rId4"/>
    <p:sldId id="268" r:id="rId5"/>
    <p:sldId id="265" r:id="rId6"/>
    <p:sldId id="258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C62968F-958B-47BC-A837-9C6B0EBD0BD7}" type="datetimeFigureOut">
              <a:rPr lang="es-VE" smtClean="0"/>
              <a:t>3/6/2024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813A47-A89B-4817-B8DD-10084B789304}" type="slidenum">
              <a:rPr lang="es-VE" smtClean="0"/>
              <a:t>‹Nº›</a:t>
            </a:fld>
            <a:endParaRPr lang="es-V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67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968F-958B-47BC-A837-9C6B0EBD0BD7}" type="datetimeFigureOut">
              <a:rPr lang="es-VE" smtClean="0"/>
              <a:t>3/6/2024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3A47-A89B-4817-B8DD-10084B7893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181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968F-958B-47BC-A837-9C6B0EBD0BD7}" type="datetimeFigureOut">
              <a:rPr lang="es-VE" smtClean="0"/>
              <a:t>3/6/2024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3A47-A89B-4817-B8DD-10084B7893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6606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968F-958B-47BC-A837-9C6B0EBD0BD7}" type="datetimeFigureOut">
              <a:rPr lang="es-VE" smtClean="0"/>
              <a:t>3/6/2024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3A47-A89B-4817-B8DD-10084B7893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0505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62968F-958B-47BC-A837-9C6B0EBD0BD7}" type="datetimeFigureOut">
              <a:rPr lang="es-VE" smtClean="0"/>
              <a:t>3/6/2024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813A47-A89B-4817-B8DD-10084B789304}" type="slidenum">
              <a:rPr lang="es-VE" smtClean="0"/>
              <a:t>‹Nº›</a:t>
            </a:fld>
            <a:endParaRPr lang="es-V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394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968F-958B-47BC-A837-9C6B0EBD0BD7}" type="datetimeFigureOut">
              <a:rPr lang="es-VE" smtClean="0"/>
              <a:t>3/6/2024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3A47-A89B-4817-B8DD-10084B7893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27125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968F-958B-47BC-A837-9C6B0EBD0BD7}" type="datetimeFigureOut">
              <a:rPr lang="es-VE" smtClean="0"/>
              <a:t>3/6/2024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3A47-A89B-4817-B8DD-10084B7893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72019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968F-958B-47BC-A837-9C6B0EBD0BD7}" type="datetimeFigureOut">
              <a:rPr lang="es-VE" smtClean="0"/>
              <a:t>3/6/2024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3A47-A89B-4817-B8DD-10084B7893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1278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968F-958B-47BC-A837-9C6B0EBD0BD7}" type="datetimeFigureOut">
              <a:rPr lang="es-VE" smtClean="0"/>
              <a:t>3/6/2024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3A47-A89B-4817-B8DD-10084B7893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2377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C62968F-958B-47BC-A837-9C6B0EBD0BD7}" type="datetimeFigureOut">
              <a:rPr lang="es-VE" smtClean="0"/>
              <a:t>3/6/2024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9813A47-A89B-4817-B8DD-10084B789304}" type="slidenum">
              <a:rPr lang="es-VE" smtClean="0"/>
              <a:t>‹Nº›</a:t>
            </a:fld>
            <a:endParaRPr lang="es-V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2350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C62968F-958B-47BC-A837-9C6B0EBD0BD7}" type="datetimeFigureOut">
              <a:rPr lang="es-VE" smtClean="0"/>
              <a:t>3/6/2024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9813A47-A89B-4817-B8DD-10084B78930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4185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C62968F-958B-47BC-A837-9C6B0EBD0BD7}" type="datetimeFigureOut">
              <a:rPr lang="es-VE" smtClean="0"/>
              <a:t>3/6/2024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813A47-A89B-4817-B8DD-10084B789304}" type="slidenum">
              <a:rPr lang="es-VE" smtClean="0"/>
              <a:t>‹Nº›</a:t>
            </a:fld>
            <a:endParaRPr lang="es-V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14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46D8436A-1D18-4556-BA59-714A3969E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523" y="397103"/>
            <a:ext cx="10329749" cy="5582093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902078A4-FFC8-4401-8DE5-4193BD01D1B0}"/>
              </a:ext>
            </a:extLst>
          </p:cNvPr>
          <p:cNvSpPr/>
          <p:nvPr/>
        </p:nvSpPr>
        <p:spPr>
          <a:xfrm>
            <a:off x="6052695" y="3235596"/>
            <a:ext cx="5332357" cy="273025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57470AA-2C22-4EB6-AE2D-5335E30C08E4}"/>
              </a:ext>
            </a:extLst>
          </p:cNvPr>
          <p:cNvSpPr/>
          <p:nvPr/>
        </p:nvSpPr>
        <p:spPr>
          <a:xfrm>
            <a:off x="1077636" y="3244200"/>
            <a:ext cx="4975059" cy="273025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5386FA7-8129-443F-9B27-C3D3167226ED}"/>
              </a:ext>
            </a:extLst>
          </p:cNvPr>
          <p:cNvSpPr/>
          <p:nvPr/>
        </p:nvSpPr>
        <p:spPr>
          <a:xfrm>
            <a:off x="6064305" y="397101"/>
            <a:ext cx="5332357" cy="28470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EB0AA13-DC17-4063-B762-E0F2426D8393}"/>
              </a:ext>
            </a:extLst>
          </p:cNvPr>
          <p:cNvSpPr/>
          <p:nvPr/>
        </p:nvSpPr>
        <p:spPr>
          <a:xfrm>
            <a:off x="1077636" y="397102"/>
            <a:ext cx="4986670" cy="28470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2600F8-CDEA-42E3-B6FA-F7C420574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s-VE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Modelo espiral</a:t>
            </a:r>
          </a:p>
        </p:txBody>
      </p:sp>
      <p:sp>
        <p:nvSpPr>
          <p:cNvPr id="29" name="Subtítulo 28">
            <a:extLst>
              <a:ext uri="{FF2B5EF4-FFF2-40B4-BE49-F238E27FC236}">
                <a16:creationId xmlns:a16="http://schemas.microsoft.com/office/drawing/2014/main" id="{EE216426-41A9-47E8-8FFC-F1DFD47A3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6460897"/>
            <a:ext cx="8045373" cy="260578"/>
          </a:xfrm>
        </p:spPr>
        <p:txBody>
          <a:bodyPr>
            <a:normAutofit fontScale="62500" lnSpcReduction="20000"/>
          </a:bodyPr>
          <a:lstStyle/>
          <a:p>
            <a:endParaRPr lang="es-VE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C6DD2FD-1B3D-4073-A987-7484A3DA9E26}"/>
              </a:ext>
            </a:extLst>
          </p:cNvPr>
          <p:cNvSpPr/>
          <p:nvPr/>
        </p:nvSpPr>
        <p:spPr>
          <a:xfrm>
            <a:off x="3381153" y="878804"/>
            <a:ext cx="4986670" cy="479898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7E548298-0963-4AF9-863D-BE1FCC62BAAC}"/>
              </a:ext>
            </a:extLst>
          </p:cNvPr>
          <p:cNvSpPr txBox="1">
            <a:spLocks/>
          </p:cNvSpPr>
          <p:nvPr/>
        </p:nvSpPr>
        <p:spPr>
          <a:xfrm>
            <a:off x="4792337" y="3822853"/>
            <a:ext cx="6604603" cy="22485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VE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REALIZADO POR: </a:t>
            </a:r>
          </a:p>
          <a:p>
            <a:pPr algn="r"/>
            <a:r>
              <a:rPr lang="es-VE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JAVIER GARCIA </a:t>
            </a:r>
          </a:p>
          <a:p>
            <a:pPr algn="r"/>
            <a:r>
              <a:rPr lang="es-VE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C.I 28026473</a:t>
            </a:r>
          </a:p>
          <a:p>
            <a:pPr algn="r"/>
            <a:r>
              <a:rPr lang="es-VE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          VICENTE MONTILLA</a:t>
            </a:r>
          </a:p>
          <a:p>
            <a:pPr algn="r"/>
            <a:r>
              <a:rPr lang="es-VE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C.I 27962722                                               </a:t>
            </a:r>
          </a:p>
          <a:p>
            <a:pPr algn="r"/>
            <a:r>
              <a:rPr lang="es-VE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DARIAN GONZALES</a:t>
            </a:r>
          </a:p>
          <a:p>
            <a:pPr algn="r"/>
            <a:r>
              <a:rPr lang="es-VE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C.I 27253286 </a:t>
            </a:r>
          </a:p>
          <a:p>
            <a:pPr algn="r"/>
            <a:r>
              <a:rPr lang="es-VE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           JHONY LABRADOR</a:t>
            </a:r>
          </a:p>
          <a:p>
            <a:pPr algn="r"/>
            <a:r>
              <a:rPr lang="es-VE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C.I 28738987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0C4C456-2C2D-45BA-A721-D3984E68D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4" y="155906"/>
            <a:ext cx="1702297" cy="245409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B554068-EB82-4E17-88F0-E45FA855F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39" b="96516" l="8657" r="90448">
                        <a14:foregroundMark x1="45075" y1="5226" x2="44179" y2="75261"/>
                        <a14:foregroundMark x1="44179" y1="75261" x2="59104" y2="86411"/>
                        <a14:foregroundMark x1="59104" y1="86411" x2="71045" y2="80836"/>
                        <a14:foregroundMark x1="68955" y1="13937" x2="62687" y2="32056"/>
                        <a14:foregroundMark x1="62687" y1="32056" x2="32537" y2="62021"/>
                        <a14:foregroundMark x1="32537" y1="62021" x2="24179" y2="77352"/>
                        <a14:foregroundMark x1="24179" y1="77352" x2="50149" y2="80488"/>
                        <a14:foregroundMark x1="50149" y1="80488" x2="68358" y2="58188"/>
                        <a14:foregroundMark x1="68358" y1="58188" x2="65373" y2="31010"/>
                        <a14:foregroundMark x1="63881" y1="7666" x2="71045" y2="55401"/>
                        <a14:foregroundMark x1="71045" y1="55401" x2="58507" y2="91986"/>
                        <a14:foregroundMark x1="58507" y1="91986" x2="58507" y2="91986"/>
                        <a14:foregroundMark x1="81493" y1="27526" x2="74328" y2="79443"/>
                        <a14:foregroundMark x1="74328" y1="79443" x2="54925" y2="94077"/>
                        <a14:foregroundMark x1="54925" y1="94077" x2="48955" y2="93728"/>
                        <a14:foregroundMark x1="8955" y1="50174" x2="45373" y2="46690"/>
                        <a14:foregroundMark x1="90448" y1="50523" x2="32239" y2="42509"/>
                        <a14:foregroundMark x1="49552" y1="90244" x2="49552" y2="96864"/>
                        <a14:foregroundMark x1="56418" y1="16028" x2="53433" y2="2439"/>
                        <a14:foregroundMark x1="62090" y1="29268" x2="51045" y2="79094"/>
                        <a14:foregroundMark x1="51045" y1="79094" x2="50746" y2="79094"/>
                        <a14:foregroundMark x1="71642" y1="64460" x2="34925" y2="89895"/>
                        <a14:foregroundMark x1="65672" y1="64460" x2="50149" y2="780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080" y="4165244"/>
            <a:ext cx="2935901" cy="251523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D0FCCB11-9879-4B05-AB76-07557DB00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4616" y="185766"/>
            <a:ext cx="3401670" cy="199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83862-575A-48A0-8308-86EEBAD3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64" y="261886"/>
            <a:ext cx="10178322" cy="1492132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Es el modelo espiral?: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629A8-F767-4008-ACDC-58D5BF83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51" y="1066334"/>
            <a:ext cx="10482549" cy="540928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</a:rPr>
              <a:t>El </a:t>
            </a:r>
            <a:r>
              <a:rPr lang="es-ES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</a:rPr>
              <a:t>modelo en espiral </a:t>
            </a:r>
            <a:r>
              <a:rPr lang="es-VE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</a:rPr>
              <a:t>propuesto por Barry W.</a:t>
            </a:r>
            <a:r>
              <a:rPr lang="es-E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s-VE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</a:rPr>
              <a:t>Boehm en 1986, </a:t>
            </a:r>
            <a:r>
              <a:rPr lang="es-E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</a:rPr>
              <a:t>es una metodología de desarrollo de software iterativa basada en riesgos que combina enfoques lineales e iterativos para satisfacer múltiples necesidades dentro del proyecto. </a:t>
            </a: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</a:rPr>
              <a:t>Todo con </a:t>
            </a:r>
            <a:r>
              <a:rPr lang="es-E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</a:rPr>
              <a:t>el fin de </a:t>
            </a: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</a:rPr>
              <a:t>seguir repitiendo el ciclo hasta obtener el </a:t>
            </a:r>
            <a:r>
              <a:rPr lang="es-E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</a:rPr>
              <a:t>producto terminado. </a:t>
            </a:r>
          </a:p>
          <a:p>
            <a:pPr algn="just"/>
            <a:endParaRPr lang="es-E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</a:endParaRPr>
          </a:p>
          <a:p>
            <a:pPr algn="just"/>
            <a:endParaRPr lang="es-E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</a:endParaRPr>
          </a:p>
          <a:p>
            <a:pPr marL="0" indent="0" algn="just">
              <a:buNone/>
            </a:pPr>
            <a:endParaRPr lang="es-E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</a:endParaRPr>
          </a:p>
          <a:p>
            <a:pPr algn="just"/>
            <a:endParaRPr lang="es-E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</a:endParaRPr>
          </a:p>
          <a:p>
            <a:pPr marL="0" indent="0" algn="just">
              <a:buNone/>
            </a:pPr>
            <a:r>
              <a:rPr lang="es-ES" sz="33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</a:p>
          <a:p>
            <a:pPr algn="just"/>
            <a:r>
              <a:rPr lang="es-E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</a:rPr>
              <a:t>En esencia, permite a los desarrolladores realizar análisis de riesgos exhaustivos, adoptar técnicas variadas de otras metodologías </a:t>
            </a: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</a:rPr>
              <a:t>y</a:t>
            </a:r>
            <a:r>
              <a:rPr lang="es-E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</a:rPr>
              <a:t> avanzar de manera cíclica a través de múltiples fases del proceso de desarrollo.</a:t>
            </a:r>
          </a:p>
          <a:p>
            <a:pPr algn="just"/>
            <a:endParaRPr lang="es-ES" b="0" i="0" dirty="0">
              <a:solidFill>
                <a:srgbClr val="415068"/>
              </a:solidFill>
              <a:effectLst/>
              <a:latin typeface="Poppins" panose="000005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174BB8-8E86-4FAE-9BFE-84BCBEE56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22" y="1050052"/>
            <a:ext cx="6581478" cy="43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0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C0FFC-9439-45B2-91C3-B7473503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002" y="633215"/>
            <a:ext cx="8949071" cy="754912"/>
          </a:xfrm>
        </p:spPr>
        <p:txBody>
          <a:bodyPr>
            <a:noAutofit/>
          </a:bodyPr>
          <a:lstStyle/>
          <a:p>
            <a:r>
              <a:rPr lang="es-VE" sz="4400" dirty="0"/>
              <a:t>Que se puede hacer con el modelo espiral: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7BF42-624D-4900-8F08-2BBF3F489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1336" y="1641513"/>
            <a:ext cx="8754738" cy="4208443"/>
          </a:xfrm>
        </p:spPr>
        <p:txBody>
          <a:bodyPr>
            <a:normAutofit/>
          </a:bodyPr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se pueden realizar iteraciones continuas en el desarrollo del software. permite mayor flexibilidad y adaptabilidad.</a:t>
            </a:r>
          </a:p>
          <a:p>
            <a:pPr algn="just"/>
            <a:endParaRPr lang="es-ES" b="0" dirty="0">
              <a:solidFill>
                <a:srgbClr val="000000"/>
              </a:solidFill>
              <a:latin typeface="-apple-system"/>
            </a:endParaRPr>
          </a:p>
          <a:p>
            <a:pPr algn="just"/>
            <a:endParaRPr lang="es-E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just"/>
            <a:endParaRPr lang="es-E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just"/>
            <a:endParaRPr lang="es-E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just"/>
            <a:endParaRPr lang="es-E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el modelo espiral facilita la gestión de riesgos al abordarlos de manera proactiva.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815837-AB84-45E3-9C29-FD0EB0060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70" b="24216"/>
          <a:stretch/>
        </p:blipFill>
        <p:spPr>
          <a:xfrm>
            <a:off x="5740176" y="5282843"/>
            <a:ext cx="3120666" cy="15313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3CDFAD-3F0A-4011-9E35-CA4F9EDF6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2" b="5421"/>
          <a:stretch/>
        </p:blipFill>
        <p:spPr>
          <a:xfrm>
            <a:off x="5244030" y="2765234"/>
            <a:ext cx="3929349" cy="177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8B2F744-B4B0-425A-A573-C2693A9C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fases: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5D17647-AF32-455B-8369-F79A42E5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455" y="1128451"/>
            <a:ext cx="10178322" cy="3593591"/>
          </a:xfrm>
        </p:spPr>
        <p:txBody>
          <a:bodyPr/>
          <a:lstStyle/>
          <a:p>
            <a:r>
              <a:rPr lang="es-ES" b="0" i="0" dirty="0">
                <a:solidFill>
                  <a:schemeClr val="tx1"/>
                </a:solidFill>
                <a:effectLst/>
                <a:latin typeface="Google Sans"/>
              </a:rPr>
              <a:t>El modelo espiral tiene cuatro fases: Planificación, Análisis de Riesgos, Implementación y Evaluación…</a:t>
            </a:r>
            <a:endParaRPr lang="es-VE" dirty="0">
              <a:solidFill>
                <a:schemeClr val="tx1"/>
              </a:solidFill>
            </a:endParaRPr>
          </a:p>
        </p:txBody>
      </p:sp>
      <p:pic>
        <p:nvPicPr>
          <p:cNvPr id="1025" name="Picture 1" descr="No hay texto alternativo para esta imagen">
            <a:extLst>
              <a:ext uri="{FF2B5EF4-FFF2-40B4-BE49-F238E27FC236}">
                <a16:creationId xmlns:a16="http://schemas.microsoft.com/office/drawing/2014/main" id="{2FD1C7AB-7890-41DC-9575-C385B59F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501" y="3535090"/>
            <a:ext cx="3824998" cy="332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9FE135A-CAC5-48D1-9372-3BA4B8BE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78" y="1827641"/>
            <a:ext cx="1004009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* Planificación: Los requisitos se recogen durante la fase de planificación.</a:t>
            </a:r>
            <a:endParaRPr kumimoji="0" lang="es-VE" altLang="es-V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* Análisis de riesgo: Se emprende un proceso para identificar el riesgo y soluciones alternativas. Al final, se crea un prototipo. En caso de riesgo durante el análisis, se sugieren soluciones alternativas a implementar.</a:t>
            </a:r>
            <a:endParaRPr kumimoji="0" lang="es-VE" altLang="es-V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* Implementación: En esta fase se desarrolla el software, y al final de la mismo sus respectivas pruebas.</a:t>
            </a:r>
            <a:endParaRPr kumimoji="0" lang="es-VE" altLang="es-V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* Evaluación: el cliente evalúa el proyecto terminado hasta esa fecha.</a:t>
            </a:r>
            <a:endParaRPr kumimoji="0" lang="es-VE" altLang="es-V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9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1100195-C718-40DE-A3DD-A781D262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60" y="-277754"/>
            <a:ext cx="3536415" cy="959807"/>
          </a:xfrm>
        </p:spPr>
        <p:txBody>
          <a:bodyPr>
            <a:normAutofit/>
          </a:bodyPr>
          <a:lstStyle/>
          <a:p>
            <a:r>
              <a:rPr lang="es-VE" sz="2000" dirty="0"/>
              <a:t>Características: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14A0DE9-5870-4F10-B615-A8CF10A5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83" y="682053"/>
            <a:ext cx="6910074" cy="6049253"/>
          </a:xfrm>
        </p:spPr>
        <p:txBody>
          <a:bodyPr>
            <a:normAutofit fontScale="62500" lnSpcReduction="200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s-E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Enfoque Iterativo</a:t>
            </a:r>
            <a:r>
              <a:rPr lang="es-E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9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En cada iteración, se realizan actividades como planificación, análisis, diseño, construcción y pruebas.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s-E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Gestión de Riesgos</a:t>
            </a:r>
            <a:r>
              <a:rPr lang="es-E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9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se evalúan los riesgos y se toman medidas para mitigarlos.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s-E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Prototipado</a:t>
            </a:r>
            <a:r>
              <a:rPr lang="es-E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9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Los prototipos ayudan a comprender mejor los requisitos y a validar soluciones antes de comprometerse con el desarrollo completo.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s-E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Flexibilidad y Adaptabilidad</a:t>
            </a:r>
            <a:r>
              <a:rPr lang="es-E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-apple-system"/>
              </a:rPr>
              <a:t>A</a:t>
            </a:r>
            <a:r>
              <a:rPr lang="es-ES" sz="29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daptar el diseño, la arquitectura y las funcionalidades según las necesidades cambiantes.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s-E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Evaluación Constante</a:t>
            </a:r>
            <a:r>
              <a:rPr lang="es-E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9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Realizar evaluaciones y revisiones en cada ciclo.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s-E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Ciclos de Vida Personalizados</a:t>
            </a:r>
            <a:r>
              <a:rPr lang="es-E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-apple-system"/>
              </a:rPr>
              <a:t>A</a:t>
            </a:r>
            <a:r>
              <a:rPr lang="es-ES" sz="29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daptar la secuencia de actividades según las necesidades y restricciones.</a:t>
            </a:r>
          </a:p>
          <a:p>
            <a:endParaRPr lang="es-VE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6F363A9-DD52-4EAD-B218-1EBDA4748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4" y="1653870"/>
            <a:ext cx="3251861" cy="4164164"/>
          </a:xfrm>
        </p:spPr>
        <p:txBody>
          <a:bodyPr/>
          <a:lstStyle/>
          <a:p>
            <a:endParaRPr lang="es-V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9B1B884-1CFF-46BF-8CB3-EB4B88C9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83" y="813635"/>
            <a:ext cx="5993176" cy="52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E382E7-615E-40FB-B505-77C0391A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764" y="76200"/>
            <a:ext cx="10172700" cy="1493517"/>
          </a:xfrm>
        </p:spPr>
        <p:txBody>
          <a:bodyPr/>
          <a:lstStyle/>
          <a:p>
            <a:pPr algn="just"/>
            <a:r>
              <a:rPr lang="es-VE" dirty="0"/>
              <a:t>Ventajas y desventajas del modelo espiral: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935816-647B-47FC-9BDA-CAC0FFCB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597653"/>
            <a:ext cx="4800600" cy="632529"/>
          </a:xfrm>
        </p:spPr>
        <p:txBody>
          <a:bodyPr/>
          <a:lstStyle/>
          <a:p>
            <a:r>
              <a:rPr lang="es-VE" dirty="0"/>
              <a:t>ventajas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C77057-4B7B-4C59-8D48-7CA427932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1388" y="2460182"/>
            <a:ext cx="3739553" cy="3925120"/>
          </a:xfrm>
        </p:spPr>
        <p:txBody>
          <a:bodyPr>
            <a:normAutofit fontScale="92500"/>
          </a:bodyPr>
          <a:lstStyle/>
          <a:p>
            <a:pPr algn="just"/>
            <a:r>
              <a:rPr lang="es-ES" sz="1900" dirty="0"/>
              <a:t>Modelo flexible y genérico.	</a:t>
            </a:r>
          </a:p>
          <a:p>
            <a:pPr algn="just"/>
            <a:r>
              <a:rPr lang="es-ES" sz="1900" dirty="0"/>
              <a:t>Posible integración temprana de promotores y usuarios.	</a:t>
            </a:r>
          </a:p>
          <a:p>
            <a:pPr algn="just"/>
            <a:r>
              <a:rPr lang="es-ES" sz="1900" dirty="0"/>
              <a:t>Comprobaciones periódicas.</a:t>
            </a:r>
          </a:p>
          <a:p>
            <a:pPr algn="just"/>
            <a:r>
              <a:rPr lang="es-ES" sz="1900" dirty="0"/>
              <a:t>Conciliación perfecta entre exigencias técnicas y diseño.</a:t>
            </a:r>
          </a:p>
          <a:p>
            <a:pPr algn="just"/>
            <a:r>
              <a:rPr lang="es-ES" sz="1900" dirty="0"/>
              <a:t>control sobre costes, recursos y la calidad del proyecto de software.</a:t>
            </a:r>
          </a:p>
          <a:p>
            <a:pPr algn="just"/>
            <a:r>
              <a:rPr lang="es-ES" sz="1900" dirty="0"/>
              <a:t>Apropiado para entornos técnicos novedosos.</a:t>
            </a:r>
            <a:endParaRPr lang="es-VE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740C365-D738-4BA4-AE4F-8ADB77617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64164" y="1569717"/>
            <a:ext cx="4800600" cy="632529"/>
          </a:xfrm>
        </p:spPr>
        <p:txBody>
          <a:bodyPr/>
          <a:lstStyle/>
          <a:p>
            <a:r>
              <a:rPr lang="es-VE" dirty="0"/>
              <a:t>desventajas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8941B73-041C-41B7-8BA9-C3148379D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8806" y="2460182"/>
            <a:ext cx="4106462" cy="2996398"/>
          </a:xfrm>
        </p:spPr>
        <p:txBody>
          <a:bodyPr>
            <a:noAutofit/>
          </a:bodyPr>
          <a:lstStyle/>
          <a:p>
            <a:pPr algn="just"/>
            <a:r>
              <a:rPr lang="es-ES" sz="1800" dirty="0"/>
              <a:t>Gran esfuerzo de gestión.</a:t>
            </a:r>
          </a:p>
          <a:p>
            <a:pPr algn="just"/>
            <a:r>
              <a:rPr lang="es-ES" sz="1800" dirty="0"/>
              <a:t>Las decisiones periódicas dilatan el proceso de desarrollo.</a:t>
            </a:r>
          </a:p>
          <a:p>
            <a:pPr algn="just"/>
            <a:r>
              <a:rPr lang="es-ES" sz="1800" dirty="0"/>
              <a:t>Hay errores e incongruencias conceptuales que se abren paso fácilmente al producto final.</a:t>
            </a:r>
          </a:p>
          <a:p>
            <a:pPr algn="just"/>
            <a:r>
              <a:rPr lang="es-ES" sz="1800" dirty="0"/>
              <a:t>No es apropiado para pequeños proyectos con un riesgo manejable.</a:t>
            </a:r>
            <a:endParaRPr lang="es-VE" sz="18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C09D612-708B-4B5E-851B-CBB69F142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165" b="93628" l="36593" r="62148">
                        <a14:foregroundMark x1="43704" y1="54356" x2="46222" y2="53316"/>
                        <a14:foregroundMark x1="45037" y1="48765" x2="60370" y2="71391"/>
                        <a14:foregroundMark x1="60370" y1="71391" x2="60444" y2="72042"/>
                        <a14:foregroundMark x1="58296" y1="69441" x2="41852" y2="87386"/>
                        <a14:foregroundMark x1="41852" y1="87386" x2="41037" y2="88947"/>
                        <a14:foregroundMark x1="61704" y1="42263" x2="56074" y2="44213"/>
                        <a14:foregroundMark x1="50963" y1="29519" x2="56370" y2="34330"/>
                        <a14:foregroundMark x1="45778" y1="25878" x2="52222" y2="30819"/>
                        <a14:foregroundMark x1="49111" y1="22367" x2="49407" y2="27308"/>
                        <a14:foregroundMark x1="47556" y1="18075" x2="49037" y2="20546"/>
                        <a14:foregroundMark x1="59259" y1="36021" x2="58593" y2="37971"/>
                        <a14:foregroundMark x1="62296" y1="65540" x2="54889" y2="56697"/>
                        <a14:foregroundMark x1="62444" y1="35631" x2="60296" y2="31860"/>
                        <a14:foregroundMark x1="46296" y1="17555" x2="44519" y2="17555"/>
                        <a14:foregroundMark x1="37407" y1="76463" x2="42370" y2="72562"/>
                        <a14:foregroundMark x1="38741" y1="92588" x2="36593" y2="89597"/>
                        <a14:foregroundMark x1="46963" y1="93628" x2="50000" y2="886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443" t="16246" r="36287" b="3544"/>
          <a:stretch/>
        </p:blipFill>
        <p:spPr>
          <a:xfrm>
            <a:off x="4427837" y="1569717"/>
            <a:ext cx="34036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3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6C89D10-6F48-4C7C-A155-FFB67A99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-112899"/>
            <a:ext cx="6825192" cy="119667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algunos principios básicos:</a:t>
            </a:r>
            <a:endParaRPr lang="es-V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629BE64-833D-4B81-831D-B923236B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387439"/>
            <a:ext cx="6158418" cy="4985124"/>
          </a:xfrm>
        </p:spPr>
        <p:txBody>
          <a:bodyPr>
            <a:normAutofit fontScale="77500" lnSpcReduction="20000"/>
          </a:bodyPr>
          <a:lstStyle/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Decidir qué problema se quiere resolver antes de viajar a resolverlo.</a:t>
            </a:r>
          </a:p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Examinar tus múltiples alternativas de acción y elegir una de las más convenientes.</a:t>
            </a:r>
          </a:p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Evaluar qué tienes hecho y qué tienes que haber aprendido después de hacer algo.</a:t>
            </a:r>
          </a:p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ser tan ingenuo para pensar que el sistema que estás construyendo será «EL» sistema que el cliente necesita, y</a:t>
            </a:r>
          </a:p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Conocer (comprender) los niveles de riesgo, que tendrás que tolerar.</a:t>
            </a:r>
          </a:p>
          <a:p>
            <a:endParaRPr lang="es-VE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CD34FE-6713-4DF2-9083-BC63D9447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7157" y="1387439"/>
            <a:ext cx="3092115" cy="4164164"/>
          </a:xfrm>
        </p:spPr>
        <p:txBody>
          <a:bodyPr>
            <a:normAutofit/>
          </a:bodyPr>
          <a:lstStyle/>
          <a:p>
            <a:pPr algn="just"/>
            <a:endParaRPr lang="es-VE" sz="28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044EEF6-7575-46A5-9864-4C81A093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264" y="1387439"/>
            <a:ext cx="539190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9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79795FA-AAFF-45F8-A974-66347046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5945452"/>
            <a:ext cx="9448800" cy="685800"/>
          </a:xfrm>
        </p:spPr>
        <p:txBody>
          <a:bodyPr/>
          <a:lstStyle/>
          <a:p>
            <a:endParaRPr lang="es-V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26DF2F-7321-41E3-800C-8C7F3C0B8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67" b="82130" l="27500" r="79583">
                        <a14:foregroundMark x1="39740" y1="37870" x2="39271" y2="47407"/>
                        <a14:foregroundMark x1="45260" y1="37870" x2="45081" y2="40735"/>
                        <a14:foregroundMark x1="50260" y1="39815" x2="49896" y2="43611"/>
                        <a14:foregroundMark x1="54740" y1="41667" x2="54740" y2="44630"/>
                        <a14:foregroundMark x1="59635" y1="40648" x2="59635" y2="43611"/>
                        <a14:foregroundMark x1="64531" y1="38519" x2="64896" y2="41019"/>
                        <a14:foregroundMark x1="65573" y1="57963" x2="66302" y2="60278"/>
                        <a14:foregroundMark x1="62760" y1="59907" x2="62969" y2="62685"/>
                        <a14:foregroundMark x1="65000" y1="55648" x2="66406" y2="62222"/>
                        <a14:foregroundMark x1="57604" y1="58611" x2="57760" y2="65833"/>
                        <a14:foregroundMark x1="57865" y1="53519" x2="57500" y2="52870"/>
                        <a14:foregroundMark x1="54635" y1="53333" x2="53333" y2="59444"/>
                        <a14:foregroundMark x1="48802" y1="55833" x2="48698" y2="60093"/>
                        <a14:foregroundMark x1="43802" y1="59444" x2="43229" y2="63056"/>
                        <a14:foregroundMark x1="38698" y1="58796" x2="38906" y2="60741"/>
                        <a14:foregroundMark x1="29896" y1="81019" x2="34531" y2="75556"/>
                        <a14:foregroundMark x1="27500" y1="70278" x2="31927" y2="74074"/>
                        <a14:foregroundMark x1="34063" y1="63056" x2="33906" y2="71944"/>
                        <a14:foregroundMark x1="74427" y1="30463" x2="75000" y2="39352"/>
                        <a14:foregroundMark x1="73333" y1="41296" x2="74740" y2="31944"/>
                        <a14:foregroundMark x1="74740" y1="31944" x2="74740" y2="31759"/>
                        <a14:foregroundMark x1="69740" y1="37222" x2="74167" y2="34722"/>
                        <a14:foregroundMark x1="70729" y1="26204" x2="75000" y2="34259"/>
                        <a14:foregroundMark x1="70104" y1="25370" x2="73438" y2="34259"/>
                        <a14:foregroundMark x1="69635" y1="28148" x2="73906" y2="29815"/>
                        <a14:foregroundMark x1="69531" y1="25648" x2="72396" y2="30463"/>
                        <a14:foregroundMark x1="72396" y1="30463" x2="72865" y2="30648"/>
                        <a14:foregroundMark x1="79427" y1="21759" x2="75365" y2="30463"/>
                        <a14:foregroundMark x1="79635" y1="31296" x2="74740" y2="31296"/>
                        <a14:foregroundMark x1="78906" y1="40648" x2="78438" y2="39167"/>
                        <a14:foregroundMark x1="71927" y1="25370" x2="72031" y2="29815"/>
                        <a14:foregroundMark x1="69167" y1="26667" x2="72500" y2="30648"/>
                        <a14:foregroundMark x1="72500" y1="30648" x2="72500" y2="30648"/>
                        <a14:foregroundMark x1="69063" y1="28796" x2="71198" y2="28796"/>
                        <a14:foregroundMark x1="71771" y1="24167" x2="71771" y2="28796"/>
                        <a14:foregroundMark x1="72031" y1="23796" x2="71927" y2="26111"/>
                        <a14:foregroundMark x1="71875" y1="23148" x2="70729" y2="23704"/>
                        <a14:foregroundMark x1="69115" y1="23333" x2="71406" y2="23426"/>
                        <a14:foregroundMark x1="69063" y1="23241" x2="70469" y2="29352"/>
                        <a14:foregroundMark x1="69063" y1="29259" x2="71667" y2="29444"/>
                        <a14:foregroundMark x1="75521" y1="24352" x2="76302" y2="24815"/>
                        <a14:foregroundMark x1="74479" y1="24259" x2="76250" y2="25185"/>
                        <a14:foregroundMark x1="76667" y1="24259" x2="76458" y2="30741"/>
                        <a14:foregroundMark x1="74479" y1="24444" x2="74740" y2="29444"/>
                        <a14:foregroundMark x1="74375" y1="23981" x2="76979" y2="23981"/>
                        <a14:foregroundMark x1="74531" y1="23333" x2="74323" y2="23889"/>
                        <a14:foregroundMark x1="43177" y1="38056" x2="42552" y2="39630"/>
                        <a14:foregroundMark x1="32448" y1="82130" x2="35573" y2="79444"/>
                        <a14:foregroundMark x1="69063" y1="25185" x2="69583" y2="28148"/>
                        <a14:backgroundMark x1="44531" y1="40833" x2="45000" y2="49074"/>
                      </a14:backgroundRemoval>
                    </a14:imgEffect>
                  </a14:imgLayer>
                </a14:imgProps>
              </a:ext>
            </a:extLst>
          </a:blip>
          <a:srcRect l="21547" t="15873" r="15357" b="10688"/>
          <a:stretch/>
        </p:blipFill>
        <p:spPr>
          <a:xfrm>
            <a:off x="936551" y="-113745"/>
            <a:ext cx="10822214" cy="70854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1DBACFA-000F-43F9-A16B-C18ED471C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14" b="95230" l="10000" r="90000">
                        <a14:foregroundMark x1="28334" y1="13179" x2="28269" y2="13958"/>
                        <a14:foregroundMark x1="28580" y1="10247" x2="28546" y2="10647"/>
                        <a14:foregroundMark x1="28610" y1="9894" x2="28595" y2="10071"/>
                        <a14:foregroundMark x1="28639" y1="9541" x2="28610" y2="9894"/>
                        <a14:foregroundMark x1="28654" y1="9364" x2="28639" y2="9541"/>
                        <a14:foregroundMark x1="25192" y1="7774" x2="25843" y2="8791"/>
                        <a14:foregroundMark x1="66731" y1="7597" x2="66346" y2="9187"/>
                        <a14:foregroundMark x1="65577" y1="13074" x2="65192" y2="13074"/>
                        <a14:foregroundMark x1="50769" y1="93640" x2="50192" y2="81802"/>
                        <a14:foregroundMark x1="39615" y1="94876" x2="40192" y2="76678"/>
                        <a14:foregroundMark x1="62692" y1="88339" x2="62692" y2="93640"/>
                        <a14:foregroundMark x1="63269" y1="90459" x2="63269" y2="95230"/>
                        <a14:foregroundMark x1="50577" y1="9364" x2="50192" y2="6714"/>
                        <a14:foregroundMark x1="61731" y1="8481" x2="60962" y2="11307"/>
                        <a14:foregroundMark x1="13462" y1="42049" x2="17692" y2="48763"/>
                        <a14:foregroundMark x1="25737" y1="45091" x2="27692" y2="49470"/>
                        <a14:foregroundMark x1="25010" y1="43463" x2="25471" y2="44496"/>
                        <a14:foregroundMark x1="24221" y1="41696" x2="25010" y2="43463"/>
                        <a14:foregroundMark x1="23274" y1="39576" x2="24221" y2="41696"/>
                        <a14:foregroundMark x1="22327" y1="37456" x2="23274" y2="39576"/>
                        <a14:foregroundMark x1="21775" y1="36219" x2="22327" y2="37456"/>
                        <a14:foregroundMark x1="21538" y1="35689" x2="21775" y2="36219"/>
                        <a14:foregroundMark x1="29589" y1="39399" x2="30577" y2="42756"/>
                        <a14:foregroundMark x1="29070" y1="37633" x2="29589" y2="39399"/>
                        <a14:foregroundMark x1="28394" y1="35336" x2="29070" y2="37633"/>
                        <a14:foregroundMark x1="27978" y1="33922" x2="28394" y2="35336"/>
                        <a14:foregroundMark x1="27783" y1="33258" x2="27978" y2="33922"/>
                        <a14:foregroundMark x1="27448" y1="37456" x2="27692" y2="37809"/>
                        <a14:foregroundMark x1="26591" y1="36219" x2="27448" y2="37456"/>
                        <a14:foregroundMark x1="25000" y1="33922" x2="26591" y2="36219"/>
                        <a14:foregroundMark x1="46538" y1="23852" x2="46923" y2="26502"/>
                        <a14:foregroundMark x1="48462" y1="21908" x2="45962" y2="28269"/>
                        <a14:foregroundMark x1="26346" y1="29682" x2="26778" y2="27700"/>
                        <a14:foregroundMark x1="28846" y1="33569" x2="29423" y2="34452"/>
                        <a14:foregroundMark x1="28654" y1="32155" x2="30385" y2="38869"/>
                        <a14:foregroundMark x1="25577" y1="34276" x2="30000" y2="44523"/>
                        <a14:foregroundMark x1="39358" y1="41222" x2="41923" y2="42226"/>
                        <a14:foregroundMark x1="31538" y1="38163" x2="39254" y2="41182"/>
                        <a14:foregroundMark x1="39410" y1="34049" x2="38654" y2="36926"/>
                        <a14:foregroundMark x1="40081" y1="33841" x2="40969" y2="37227"/>
                        <a14:foregroundMark x1="39038" y1="29859" x2="39124" y2="30187"/>
                        <a14:foregroundMark x1="40193" y1="33807" x2="40577" y2="35689"/>
                        <a14:foregroundMark x1="40010" y1="33863" x2="40795" y2="37250"/>
                        <a14:foregroundMark x1="37885" y1="10601" x2="37885" y2="12721"/>
                        <a14:foregroundMark x1="46346" y1="6714" x2="46538" y2="8481"/>
                        <a14:foregroundMark x1="46731" y1="13251" x2="46154" y2="11484"/>
                        <a14:foregroundMark x1="23462" y1="18728" x2="23462" y2="18728"/>
                        <a14:foregroundMark x1="23846" y1="17668" x2="23846" y2="17668"/>
                        <a14:foregroundMark x1="24423" y1="16608" x2="24423" y2="16608"/>
                        <a14:foregroundMark x1="26346" y1="14488" x2="26346" y2="14488"/>
                        <a14:foregroundMark x1="25000" y1="15548" x2="25000" y2="15548"/>
                        <a14:foregroundMark x1="27115" y1="13781" x2="27308" y2="13781"/>
                        <a14:backgroundMark x1="60192" y1="22792" x2="60385" y2="30389"/>
                        <a14:backgroundMark x1="60000" y1="29682" x2="59808" y2="33746"/>
                        <a14:backgroundMark x1="59808" y1="32862" x2="59615" y2="37456"/>
                        <a14:backgroundMark x1="59423" y1="37279" x2="58846" y2="38693"/>
                        <a14:backgroundMark x1="67885" y1="38869" x2="66731" y2="40813"/>
                        <a14:backgroundMark x1="71923" y1="45936" x2="68269" y2="51060"/>
                        <a14:backgroundMark x1="15192" y1="37809" x2="21346" y2="45760"/>
                        <a14:backgroundMark x1="19647" y1="45874" x2="15962" y2="37279"/>
                        <a14:backgroundMark x1="20962" y1="48940" x2="20339" y2="47487"/>
                        <a14:backgroundMark x1="21538" y1="28269" x2="23080" y2="34922"/>
                        <a14:backgroundMark x1="28077" y1="25972" x2="30148" y2="31836"/>
                        <a14:backgroundMark x1="25962" y1="24382" x2="28269" y2="26678"/>
                        <a14:backgroundMark x1="26923" y1="9894" x2="26923" y2="9894"/>
                        <a14:backgroundMark x1="26346" y1="9541" x2="26346" y2="9541"/>
                        <a14:backgroundMark x1="26538" y1="10071" x2="26538" y2="10247"/>
                        <a14:backgroundMark x1="26731" y1="9541" x2="26731" y2="9541"/>
                        <a14:backgroundMark x1="26731" y1="9541" x2="26731" y2="9541"/>
                        <a14:backgroundMark x1="28462" y1="11484" x2="28462" y2="11484"/>
                        <a14:backgroundMark x1="28269" y1="10601" x2="27885" y2="12544"/>
                        <a14:backgroundMark x1="27610" y1="15548" x2="27500" y2="16254"/>
                        <a14:backgroundMark x1="27775" y1="14488" x2="27610" y2="15548"/>
                        <a14:backgroundMark x1="27885" y1="13781" x2="27775" y2="14488"/>
                        <a14:backgroundMark x1="34423" y1="11484" x2="34423" y2="11484"/>
                        <a14:backgroundMark x1="44231" y1="9894" x2="44231" y2="9894"/>
                        <a14:backgroundMark x1="62885" y1="8304" x2="62885" y2="8304"/>
                        <a14:backgroundMark x1="40769" y1="32155" x2="40577" y2="30035"/>
                        <a14:backgroundMark x1="40000" y1="30212" x2="40769" y2="33392"/>
                        <a14:backgroundMark x1="39615" y1="30035" x2="40962" y2="33569"/>
                        <a14:backgroundMark x1="41923" y1="37102" x2="42500" y2="40813"/>
                        <a14:backgroundMark x1="28462" y1="10601" x2="27115" y2="12544"/>
                        <a14:backgroundMark x1="39231" y1="10424" x2="39231" y2="10424"/>
                        <a14:backgroundMark x1="51731" y1="11131" x2="51731" y2="11131"/>
                        <a14:backgroundMark x1="64808" y1="12898" x2="64808" y2="12898"/>
                        <a14:backgroundMark x1="47115" y1="12721" x2="47115" y2="127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1859" y="2966504"/>
            <a:ext cx="3366906" cy="36647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EBA78E-D67C-4A58-BA0B-48FF5CFE2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153" y="76505"/>
            <a:ext cx="2011551" cy="289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stintiv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447</TotalTime>
  <Words>552</Words>
  <Application>Microsoft Office PowerPoint</Application>
  <PresentationFormat>Panorámica</PresentationFormat>
  <Paragraphs>64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Gill Sans MT</vt:lpstr>
      <vt:lpstr>Google Sans</vt:lpstr>
      <vt:lpstr>Impact</vt:lpstr>
      <vt:lpstr>Poppins</vt:lpstr>
      <vt:lpstr>Wingdings</vt:lpstr>
      <vt:lpstr>Distintivo</vt:lpstr>
      <vt:lpstr>Modelo espiral</vt:lpstr>
      <vt:lpstr>QUE Es el modelo espiral?:</vt:lpstr>
      <vt:lpstr>Que se puede hacer con el modelo espiral:</vt:lpstr>
      <vt:lpstr>fases:</vt:lpstr>
      <vt:lpstr>Características:</vt:lpstr>
      <vt:lpstr>Ventajas y desventajas del modelo espiral:</vt:lpstr>
      <vt:lpstr>algunos principios básicos: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espiral</dc:title>
  <dc:creator>javier jose garcia velasco</dc:creator>
  <cp:lastModifiedBy>javier jose garcia velasco</cp:lastModifiedBy>
  <cp:revision>26</cp:revision>
  <dcterms:created xsi:type="dcterms:W3CDTF">2024-06-02T21:18:01Z</dcterms:created>
  <dcterms:modified xsi:type="dcterms:W3CDTF">2024-06-04T02:07:06Z</dcterms:modified>
</cp:coreProperties>
</file>