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684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69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729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439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651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233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8424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868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282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9938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0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9E50A-C2C2-4E4E-8E9E-AD87FAC06C6E}" type="datetimeFigureOut">
              <a:rPr lang="es-VE" smtClean="0"/>
              <a:t>14/4/2024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822F-712D-4D05-9432-8178C468681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196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Relationship Id="rId6" Type="http://schemas.microsoft.com/office/2007/relationships/hdphoto" Target="../media/hdphoto2.wdp" /><Relationship Id="rId5" Type="http://schemas.openxmlformats.org/officeDocument/2006/relationships/image" Target="../media/image4.png" /><Relationship Id="rId4" Type="http://schemas.microsoft.com/office/2007/relationships/hdphoto" Target="../media/hdphoto1.wdp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97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603026" y="2562722"/>
            <a:ext cx="898594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TEORIA GENERAL DE LOS SISTEMAS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227114" y="4341202"/>
            <a:ext cx="27538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1600" dirty="0"/>
          </a:p>
          <a:p>
            <a:endParaRPr lang="es-VE" sz="1600" dirty="0"/>
          </a:p>
          <a:p>
            <a:r>
              <a:rPr lang="es-VE" sz="1600" dirty="0"/>
              <a:t>Roger Morillo / 26.058.088</a:t>
            </a:r>
          </a:p>
          <a:p>
            <a:r>
              <a:rPr lang="es-VE" sz="1600" dirty="0" err="1"/>
              <a:t>Giurgen</a:t>
            </a:r>
            <a:r>
              <a:rPr lang="es-VE" sz="1600" dirty="0"/>
              <a:t> </a:t>
            </a:r>
            <a:r>
              <a:rPr lang="es-VE" sz="1600" dirty="0" err="1"/>
              <a:t>Tudares</a:t>
            </a:r>
            <a:r>
              <a:rPr lang="es-VE" sz="1600" dirty="0"/>
              <a:t> / 28.771.006</a:t>
            </a:r>
          </a:p>
          <a:p>
            <a:r>
              <a:rPr lang="es-VE" sz="1600" dirty="0"/>
              <a:t>William Pinto / 28.769.872</a:t>
            </a:r>
          </a:p>
          <a:p>
            <a:r>
              <a:rPr lang="es-VE" sz="1600" dirty="0" err="1"/>
              <a:t>Jhon</a:t>
            </a:r>
            <a:r>
              <a:rPr lang="es-VE" sz="1600" dirty="0"/>
              <a:t> Molina / 28.777.846</a:t>
            </a:r>
          </a:p>
          <a:p>
            <a:r>
              <a:rPr lang="es-VE" sz="1600" dirty="0"/>
              <a:t>Miguel </a:t>
            </a:r>
            <a:r>
              <a:rPr lang="es-VE" sz="1600" dirty="0" err="1"/>
              <a:t>Petit</a:t>
            </a:r>
            <a:r>
              <a:rPr lang="es-VE" sz="1600" dirty="0"/>
              <a:t> / 28.767.977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8227114" y="4077611"/>
            <a:ext cx="16651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Realizado por:</a:t>
            </a:r>
          </a:p>
        </p:txBody>
      </p:sp>
    </p:spTree>
    <p:extLst>
      <p:ext uri="{BB962C8B-B14F-4D97-AF65-F5344CB8AC3E}">
        <p14:creationId xmlns:p14="http://schemas.microsoft.com/office/powerpoint/2010/main" val="227981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910384" y="317577"/>
            <a:ext cx="637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Dinámica de sistemas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97330" y="1586754"/>
            <a:ext cx="3730917" cy="34732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pPr algn="ctr"/>
            <a:r>
              <a:rPr lang="es-VE" dirty="0">
                <a:latin typeface="Arial Rounded MT Bold" panose="020F0704030504030204" pitchFamily="34" charset="0"/>
              </a:rPr>
              <a:t>Es una herramienta para construir modelos de simulación basada en el estudio de las relaciones causales que </a:t>
            </a:r>
          </a:p>
          <a:p>
            <a:pPr algn="ctr"/>
            <a:r>
              <a:rPr lang="es-VE" dirty="0">
                <a:latin typeface="Arial Rounded MT Bold" panose="020F0704030504030204" pitchFamily="34" charset="0"/>
              </a:rPr>
              <a:t>existen entre las partes del sistema</a:t>
            </a:r>
          </a:p>
          <a:p>
            <a:pPr algn="ctr"/>
            <a:endParaRPr lang="es-VE" b="1" dirty="0"/>
          </a:p>
        </p:txBody>
      </p:sp>
      <p:sp>
        <p:nvSpPr>
          <p:cNvPr id="8" name="Rectángulo 7"/>
          <p:cNvSpPr/>
          <p:nvPr/>
        </p:nvSpPr>
        <p:spPr>
          <a:xfrm>
            <a:off x="715678" y="1755540"/>
            <a:ext cx="30942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Definición: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521095" y="1611669"/>
            <a:ext cx="3520246" cy="25538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VE" dirty="0"/>
          </a:p>
          <a:p>
            <a:endParaRPr lang="es-VE" dirty="0"/>
          </a:p>
          <a:p>
            <a:endParaRPr lang="es-VE" dirty="0"/>
          </a:p>
          <a:p>
            <a:pPr algn="ctr"/>
            <a:r>
              <a:rPr lang="es-VE" dirty="0">
                <a:latin typeface="Arial Rounded MT Bold" panose="020F0704030504030204" pitchFamily="34" charset="0"/>
              </a:rPr>
              <a:t>Uso de la metáfora del sistema realimentado para los diferentes fenómenos y retardos en el tiempo </a:t>
            </a:r>
          </a:p>
          <a:p>
            <a:pPr algn="ctr"/>
            <a:endParaRPr lang="es-V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391757" y="1615025"/>
            <a:ext cx="3508890" cy="25538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VE" dirty="0"/>
          </a:p>
          <a:p>
            <a:pPr algn="ctr"/>
            <a:endParaRPr lang="es-VE" dirty="0"/>
          </a:p>
          <a:p>
            <a:pPr algn="ctr"/>
            <a:endParaRPr lang="es-VE" dirty="0"/>
          </a:p>
          <a:p>
            <a:pPr algn="ctr"/>
            <a:r>
              <a:rPr lang="es-VE" dirty="0">
                <a:latin typeface="Arial Rounded MT Bold" panose="020F0704030504030204" pitchFamily="34" charset="0"/>
              </a:rPr>
              <a:t>La dinámica de sistemas nace en los años</a:t>
            </a:r>
            <a:r>
              <a:rPr lang="en-US" dirty="0">
                <a:latin typeface="Arial Rounded MT Bold" panose="020F0704030504030204" pitchFamily="34" charset="0"/>
              </a:rPr>
              <a:t> 60 con el </a:t>
            </a:r>
            <a:r>
              <a:rPr lang="en-US" dirty="0" err="1">
                <a:latin typeface="Arial Rounded MT Bold" panose="020F0704030504030204" pitchFamily="34" charset="0"/>
              </a:rPr>
              <a:t>libro</a:t>
            </a:r>
            <a:r>
              <a:rPr lang="en-US" dirty="0">
                <a:latin typeface="Arial Rounded MT Bold" panose="020F0704030504030204" pitchFamily="34" charset="0"/>
              </a:rPr>
              <a:t> “Industrial Dynamics” de Forester…</a:t>
            </a:r>
          </a:p>
          <a:p>
            <a:pPr algn="ctr"/>
            <a:endParaRPr lang="es-VE" dirty="0"/>
          </a:p>
        </p:txBody>
      </p:sp>
      <p:sp>
        <p:nvSpPr>
          <p:cNvPr id="14" name="Rectángulo 13"/>
          <p:cNvSpPr/>
          <p:nvPr/>
        </p:nvSpPr>
        <p:spPr>
          <a:xfrm>
            <a:off x="4747555" y="1755541"/>
            <a:ext cx="30942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Características: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370845" y="1755540"/>
            <a:ext cx="35050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Rese</a:t>
            </a:r>
            <a:r>
              <a:rPr lang="es-VE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ña histórica</a:t>
            </a:r>
            <a:r>
              <a:rPr lang="es-E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1026" name="Picture 2" descr="https://i.pinimg.com/564x/20/a0/98/20a0983b213b8fedc95e7476180dcb1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163" b="89894" l="9929" r="859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91" t="20896" r="6472" b="14888"/>
          <a:stretch/>
        </p:blipFill>
        <p:spPr bwMode="auto">
          <a:xfrm>
            <a:off x="3099437" y="4817733"/>
            <a:ext cx="2558045" cy="199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.pinimg.com/564x/92/3d/c5/923dc512f4be2687861ac63b5de14caa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93" t="23964" r="5547" b="18464"/>
          <a:stretch/>
        </p:blipFill>
        <p:spPr bwMode="auto">
          <a:xfrm>
            <a:off x="5808900" y="4111817"/>
            <a:ext cx="4065748" cy="264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2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.pinimg.com/564x/0f/57/4b/0f574bd39c16c86df5554a8fce1d189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453462" y="227941"/>
            <a:ext cx="57422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Complejidad de un </a:t>
            </a:r>
          </a:p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sistema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91" y="1694329"/>
            <a:ext cx="3581680" cy="263061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38436" y="2470217"/>
            <a:ext cx="55880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VE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¿Qué es un Sistema</a:t>
            </a:r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s-E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38436" y="4303798"/>
            <a:ext cx="642958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VE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Ejemplos de un Sistema </a:t>
            </a:r>
          </a:p>
          <a:p>
            <a:pPr algn="ctr"/>
            <a:r>
              <a:rPr lang="es-VE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complejo</a:t>
            </a:r>
            <a:endParaRPr lang="es-VE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080" name="Picture 8" descr="https://i.pinimg.com/564x/b6/95/2a/b6952a87c55681e9f593a7d5bf0f2dcf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t="5072" r="8678" b="7587"/>
          <a:stretch/>
        </p:blipFill>
        <p:spPr bwMode="auto">
          <a:xfrm>
            <a:off x="7754191" y="4497051"/>
            <a:ext cx="3549346" cy="218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9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5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41130" y="172580"/>
            <a:ext cx="830973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Rasgos característicos de un sistema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3625" y="2021497"/>
            <a:ext cx="40184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Objetivo o propósito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33625" y="2893821"/>
            <a:ext cx="25020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Correlación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33625" y="3758254"/>
            <a:ext cx="27126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Homeostasis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33625" y="4627938"/>
            <a:ext cx="21182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Jerarquía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33625" y="5497622"/>
            <a:ext cx="27470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Organización</a:t>
            </a:r>
            <a:endParaRPr lang="es-E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417423" y="1907298"/>
            <a:ext cx="4187621" cy="24929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Ejemplos de sistemas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Una familia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 computador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 cuerpo humano</a:t>
            </a:r>
          </a:p>
        </p:txBody>
      </p:sp>
      <p:pic>
        <p:nvPicPr>
          <p:cNvPr id="2050" name="Picture 2" descr="Imagen de Story Pi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7" b="8643"/>
          <a:stretch/>
        </p:blipFill>
        <p:spPr bwMode="auto">
          <a:xfrm>
            <a:off x="4354607" y="4222376"/>
            <a:ext cx="2856851" cy="235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0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i.pinimg.com/564x/93/e1/7d/93e17df5abb3c5de7f89d8edd026bc5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428699" y="302514"/>
            <a:ext cx="5334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Sistemas abiertos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1502B1-0C2D-99BD-5FCE-D9F3AF3E4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20" y="1794825"/>
            <a:ext cx="4827290" cy="29991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1BD65E-DDE1-357F-B144-B659C29249E4}"/>
              </a:ext>
            </a:extLst>
          </p:cNvPr>
          <p:cNvSpPr txBox="1"/>
          <p:nvPr/>
        </p:nvSpPr>
        <p:spPr>
          <a:xfrm>
            <a:off x="759012" y="1794825"/>
            <a:ext cx="4368800" cy="31085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s-US" sz="2800" b="1" dirty="0"/>
              <a:t>Un sistema abierto es aquel que interactúa constantemente con su entorno y facilita el intercambio continuo de materia, energía y/o información.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452CD2-E4A0-244A-3AF1-BC3DFB34A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23" y="3888614"/>
            <a:ext cx="2856112" cy="29693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Diagrama de flujo: terminador 2">
            <a:extLst>
              <a:ext uri="{FF2B5EF4-FFF2-40B4-BE49-F238E27FC236}">
                <a16:creationId xmlns:a16="http://schemas.microsoft.com/office/drawing/2014/main" id="{4D67E0B6-102E-86A8-472E-DE7ABF5DD62A}"/>
              </a:ext>
            </a:extLst>
          </p:cNvPr>
          <p:cNvSpPr/>
          <p:nvPr/>
        </p:nvSpPr>
        <p:spPr>
          <a:xfrm>
            <a:off x="845400" y="5685532"/>
            <a:ext cx="1828800" cy="565931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3200" b="1" dirty="0">
                <a:latin typeface="Angsana New" panose="020B0502040504020204" pitchFamily="34" charset="0"/>
                <a:ea typeface="Amasis MT Pro Light" panose="02000000000000000000" pitchFamily="2" charset="0"/>
              </a:rPr>
              <a:t>Entradas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EF6606-4AF8-470A-17C7-97608F5001D8}"/>
              </a:ext>
            </a:extLst>
          </p:cNvPr>
          <p:cNvSpPr txBox="1"/>
          <p:nvPr/>
        </p:nvSpPr>
        <p:spPr>
          <a:xfrm>
            <a:off x="705197" y="5072239"/>
            <a:ext cx="4827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000" b="1" dirty="0"/>
              <a:t>Como elementos podemos decir que son:</a:t>
            </a:r>
          </a:p>
        </p:txBody>
      </p:sp>
      <p:sp>
        <p:nvSpPr>
          <p:cNvPr id="9" name="Diagrama de flujo: terminador 8">
            <a:extLst>
              <a:ext uri="{FF2B5EF4-FFF2-40B4-BE49-F238E27FC236}">
                <a16:creationId xmlns:a16="http://schemas.microsoft.com/office/drawing/2014/main" id="{493574AD-BFE5-99F1-88E4-B20DE717EE61}"/>
              </a:ext>
            </a:extLst>
          </p:cNvPr>
          <p:cNvSpPr/>
          <p:nvPr/>
        </p:nvSpPr>
        <p:spPr>
          <a:xfrm>
            <a:off x="2943412" y="5685531"/>
            <a:ext cx="1828800" cy="565931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sz="3200" b="1" dirty="0">
                <a:latin typeface="Angsana New" panose="020B0502040504020204" pitchFamily="34" charset="0"/>
                <a:ea typeface="Amasis MT Pro Light" panose="02000000000000000000" pitchFamily="2" charset="0"/>
              </a:rPr>
              <a:t>Salidas</a:t>
            </a:r>
          </a:p>
        </p:txBody>
      </p:sp>
    </p:spTree>
    <p:extLst>
      <p:ext uri="{BB962C8B-B14F-4D97-AF65-F5344CB8AC3E}">
        <p14:creationId xmlns:p14="http://schemas.microsoft.com/office/powerpoint/2010/main" val="137587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pinimg.com/564x/41/48/78/4148788fe767b93db6e5ff7e0cb021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agrama de flujo: terminador 6">
            <a:extLst>
              <a:ext uri="{FF2B5EF4-FFF2-40B4-BE49-F238E27FC236}">
                <a16:creationId xmlns:a16="http://schemas.microsoft.com/office/drawing/2014/main" id="{1435B141-EB25-AB2A-1504-16D00295C389}"/>
              </a:ext>
            </a:extLst>
          </p:cNvPr>
          <p:cNvSpPr/>
          <p:nvPr/>
        </p:nvSpPr>
        <p:spPr>
          <a:xfrm>
            <a:off x="1356918" y="1711235"/>
            <a:ext cx="4091002" cy="707886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Rectángulo 3"/>
          <p:cNvSpPr/>
          <p:nvPr/>
        </p:nvSpPr>
        <p:spPr>
          <a:xfrm>
            <a:off x="3369612" y="393953"/>
            <a:ext cx="5452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Sistemas cerrados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8E23D32-F78B-DD67-0671-3BCFE57A40B9}"/>
              </a:ext>
            </a:extLst>
          </p:cNvPr>
          <p:cNvSpPr txBox="1"/>
          <p:nvPr/>
        </p:nvSpPr>
        <p:spPr>
          <a:xfrm>
            <a:off x="999939" y="1726971"/>
            <a:ext cx="473934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Características de un sistema cerrado</a:t>
            </a:r>
          </a:p>
        </p:txBody>
      </p:sp>
      <p:sp>
        <p:nvSpPr>
          <p:cNvPr id="8" name="Diagrama de flujo: pantalla 7">
            <a:extLst>
              <a:ext uri="{FF2B5EF4-FFF2-40B4-BE49-F238E27FC236}">
                <a16:creationId xmlns:a16="http://schemas.microsoft.com/office/drawing/2014/main" id="{AE117BA8-57AF-106E-AC55-45F01463EB83}"/>
              </a:ext>
            </a:extLst>
          </p:cNvPr>
          <p:cNvSpPr/>
          <p:nvPr/>
        </p:nvSpPr>
        <p:spPr>
          <a:xfrm>
            <a:off x="2168049" y="2895103"/>
            <a:ext cx="2213244" cy="604819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Diagrama de flujo: pantalla 9">
            <a:extLst>
              <a:ext uri="{FF2B5EF4-FFF2-40B4-BE49-F238E27FC236}">
                <a16:creationId xmlns:a16="http://schemas.microsoft.com/office/drawing/2014/main" id="{D4A01165-96E5-BFD6-9DD7-B6B491BA680B}"/>
              </a:ext>
            </a:extLst>
          </p:cNvPr>
          <p:cNvSpPr/>
          <p:nvPr/>
        </p:nvSpPr>
        <p:spPr>
          <a:xfrm>
            <a:off x="2168049" y="3619561"/>
            <a:ext cx="2213244" cy="604819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Diagrama de flujo: pantalla 11">
            <a:extLst>
              <a:ext uri="{FF2B5EF4-FFF2-40B4-BE49-F238E27FC236}">
                <a16:creationId xmlns:a16="http://schemas.microsoft.com/office/drawing/2014/main" id="{CB8B29C8-886C-6F62-2D8E-9EC969201A23}"/>
              </a:ext>
            </a:extLst>
          </p:cNvPr>
          <p:cNvSpPr/>
          <p:nvPr/>
        </p:nvSpPr>
        <p:spPr>
          <a:xfrm>
            <a:off x="2168049" y="4344019"/>
            <a:ext cx="2213244" cy="604819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Diagrama de flujo: pantalla 13">
            <a:extLst>
              <a:ext uri="{FF2B5EF4-FFF2-40B4-BE49-F238E27FC236}">
                <a16:creationId xmlns:a16="http://schemas.microsoft.com/office/drawing/2014/main" id="{9906068B-6464-CABC-E481-8D4962DE6C22}"/>
              </a:ext>
            </a:extLst>
          </p:cNvPr>
          <p:cNvSpPr/>
          <p:nvPr/>
        </p:nvSpPr>
        <p:spPr>
          <a:xfrm>
            <a:off x="2168049" y="5068477"/>
            <a:ext cx="2213244" cy="604819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EEDDDE-19F2-EB20-9803-93D4C20A15FE}"/>
              </a:ext>
            </a:extLst>
          </p:cNvPr>
          <p:cNvSpPr txBox="1"/>
          <p:nvPr/>
        </p:nvSpPr>
        <p:spPr>
          <a:xfrm>
            <a:off x="2455210" y="2794640"/>
            <a:ext cx="18288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l">
              <a:buAutoNum type="arabicPeriod"/>
            </a:pPr>
            <a:r>
              <a:rPr lang="es-US" b="1" dirty="0"/>
              <a:t>Separación del entorno.</a:t>
            </a:r>
          </a:p>
          <a:p>
            <a:pPr marL="342900" indent="-342900" algn="l">
              <a:buAutoNum type="arabicPeriod"/>
            </a:pPr>
            <a:endParaRPr lang="es-US" b="1" dirty="0"/>
          </a:p>
          <a:p>
            <a:pPr marL="342900" indent="-342900" algn="l">
              <a:buAutoNum type="arabicPeriod"/>
            </a:pPr>
            <a:r>
              <a:rPr lang="es-US" b="1" dirty="0"/>
              <a:t>Intercambio limitado.</a:t>
            </a:r>
          </a:p>
          <a:p>
            <a:pPr marL="342900" indent="-342900" algn="l">
              <a:buAutoNum type="arabicPeriod"/>
            </a:pPr>
            <a:endParaRPr lang="es-US" b="1" dirty="0"/>
          </a:p>
          <a:p>
            <a:pPr marL="342900" indent="-342900" algn="l">
              <a:buAutoNum type="arabicPeriod"/>
            </a:pPr>
            <a:r>
              <a:rPr lang="es-US" b="1" dirty="0"/>
              <a:t>Autonomía.</a:t>
            </a:r>
          </a:p>
          <a:p>
            <a:pPr marL="342900" indent="-342900" algn="l">
              <a:buAutoNum type="arabicPeriod"/>
            </a:pPr>
            <a:endParaRPr lang="es-US" b="1" dirty="0"/>
          </a:p>
          <a:p>
            <a:pPr marL="342900" indent="-342900" algn="l">
              <a:buAutoNum type="arabicPeriod"/>
            </a:pPr>
            <a:r>
              <a:rPr lang="es-US" b="1" dirty="0"/>
              <a:t>Recursos limitados.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EE65027-9E98-6730-4D4E-4AB5D01FE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307710" y="1308584"/>
            <a:ext cx="3607224" cy="25646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769CCF-7683-1A92-371F-36C626D8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56" y="3136609"/>
            <a:ext cx="1936975" cy="2600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1882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150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Pinto</dc:creator>
  <cp:lastModifiedBy>Jhon Molina</cp:lastModifiedBy>
  <cp:revision>24</cp:revision>
  <dcterms:created xsi:type="dcterms:W3CDTF">2024-04-14T12:12:18Z</dcterms:created>
  <dcterms:modified xsi:type="dcterms:W3CDTF">2024-04-14T18:33:35Z</dcterms:modified>
</cp:coreProperties>
</file>