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810" y="2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3">
        <a:schemeClr val="bg1"/>
      </p:bgRef>
    </p:bg>
    <p:spTree>
      <p:nvGrpSpPr>
        <p:cNvPr id="1" name=""/>
        <p:cNvGrpSpPr/>
        <p:nvPr/>
      </p:nvGrpSpPr>
      <p:grpSpPr>
        <a:xfrm>
          <a:off x="0" y="0"/>
          <a:ext cx="0" cy="0"/>
          <a:chOff x="0" y="0"/>
          <a:chExt cx="0" cy="0"/>
        </a:xfrm>
      </p:grpSpPr>
      <p:sp>
        <p:nvSpPr>
          <p:cNvPr id="12" name="11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12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8 Subtítulo"/>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17" name="16 Marcador de pie de página"/>
          <p:cNvSpPr>
            <a:spLocks noGrp="1"/>
          </p:cNvSpPr>
          <p:nvPr>
            <p:ph type="ftr" sz="quarter" idx="11"/>
          </p:nvPr>
        </p:nvSpPr>
        <p:spPr/>
        <p:txBody>
          <a:bodyPr/>
          <a:lstStyle/>
          <a:p>
            <a:endParaRPr lang="es-MX"/>
          </a:p>
        </p:txBody>
      </p:sp>
      <p:sp>
        <p:nvSpPr>
          <p:cNvPr id="29" name="28 Marcador de número de diapositiva"/>
          <p:cNvSpPr>
            <a:spLocks noGrp="1"/>
          </p:cNvSpPr>
          <p:nvPr>
            <p:ph type="sldNum" sz="quarter" idx="12"/>
          </p:nvPr>
        </p:nvSpPr>
        <p:spPr/>
        <p:txBody>
          <a:bodyPr lIns="0" tIns="0" rIns="0" bIns="0">
            <a:noAutofit/>
          </a:bodyPr>
          <a:lstStyle>
            <a:lvl1pPr>
              <a:defRPr sz="1400">
                <a:solidFill>
                  <a:srgbClr val="FFFFFF"/>
                </a:solidFill>
              </a:defRPr>
            </a:lvl1pPr>
          </a:lstStyle>
          <a:p>
            <a:fld id="{B110AC57-1431-472D-B36D-B81BACB8AA47}" type="slidenum">
              <a:rPr lang="es-MX" smtClean="0"/>
              <a:t>‹Nº›</a:t>
            </a:fld>
            <a:endParaRPr lang="es-MX"/>
          </a:p>
        </p:txBody>
      </p:sp>
      <p:sp>
        <p:nvSpPr>
          <p:cNvPr id="7" name="6 Rectángulo"/>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1168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9144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
        <p:nvSpPr>
          <p:cNvPr id="8" name="7 Marcador de contenido"/>
          <p:cNvSpPr>
            <a:spLocks noGrp="1"/>
          </p:cNvSpPr>
          <p:nvPr>
            <p:ph sz="quarter" idx="1"/>
          </p:nvPr>
        </p:nvSpPr>
        <p:spPr>
          <a:xfrm>
            <a:off x="914400" y="1447800"/>
            <a:ext cx="777240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11" name="10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9 Rectángulo redondeado"/>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722313" y="952500"/>
            <a:ext cx="7772400" cy="1362075"/>
          </a:xfrm>
        </p:spPr>
        <p:txBody>
          <a:bodyPr anchor="b" anchorCtr="0"/>
          <a:lstStyle>
            <a:lvl1pPr algn="l">
              <a:buNone/>
              <a:defRPr sz="4000" b="0" cap="none"/>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5" name="4 Marcador de pie de página"/>
          <p:cNvSpPr>
            <a:spLocks noGrp="1"/>
          </p:cNvSpPr>
          <p:nvPr>
            <p:ph type="ftr" sz="quarter" idx="11"/>
          </p:nvPr>
        </p:nvSpPr>
        <p:spPr>
          <a:xfrm>
            <a:off x="800100" y="6172200"/>
            <a:ext cx="4000500" cy="457200"/>
          </a:xfrm>
        </p:spPr>
        <p:txBody>
          <a:bodyPr/>
          <a:lstStyle/>
          <a:p>
            <a:endParaRPr lang="es-MX"/>
          </a:p>
        </p:txBody>
      </p:sp>
      <p:sp>
        <p:nvSpPr>
          <p:cNvPr id="7" name="6 Rectángulo"/>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146304" y="6208776"/>
            <a:ext cx="457200" cy="457200"/>
          </a:xfrm>
        </p:spPr>
        <p:txBody>
          <a:bodyPr/>
          <a:lstStyle/>
          <a:p>
            <a:fld id="{B110AC57-1431-472D-B36D-B81BACB8AA47}"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
        <p:nvSpPr>
          <p:cNvPr id="9" name="8 Marcador de contenido"/>
          <p:cNvSpPr>
            <a:spLocks noGrp="1"/>
          </p:cNvSpPr>
          <p:nvPr>
            <p:ph sz="quarter" idx="1"/>
          </p:nvPr>
        </p:nvSpPr>
        <p:spPr>
          <a:xfrm>
            <a:off x="91440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933950" y="1447800"/>
            <a:ext cx="3749040" cy="45720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914400" y="273050"/>
            <a:ext cx="7772400" cy="1143000"/>
          </a:xfrm>
        </p:spPr>
        <p:txBody>
          <a:bodyPr anchor="b" anchorCtr="0"/>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
        <p:nvSpPr>
          <p:cNvPr id="11" name="10 Marcador de contenido"/>
          <p:cNvSpPr>
            <a:spLocks noGrp="1"/>
          </p:cNvSpPr>
          <p:nvPr>
            <p:ph sz="half" idx="2"/>
          </p:nvPr>
        </p:nvSpPr>
        <p:spPr>
          <a:xfrm>
            <a:off x="9144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half" idx="4"/>
          </p:nvPr>
        </p:nvSpPr>
        <p:spPr>
          <a:xfrm>
            <a:off x="4953000" y="2247900"/>
            <a:ext cx="3733800" cy="38862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7 Rectángulo"/>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8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914400" y="273050"/>
            <a:ext cx="7772400" cy="1143000"/>
          </a:xfrm>
        </p:spPr>
        <p:txBody>
          <a:bodyPr anchor="b" anchorCtr="0"/>
          <a:lstStyle>
            <a:lvl1pPr algn="l">
              <a:buNone/>
              <a:defRPr sz="4000" b="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B110AC57-1431-472D-B36D-B81BACB8AA47}" type="slidenum">
              <a:rPr lang="es-MX" smtClean="0"/>
              <a:t>‹Nº›</a:t>
            </a:fld>
            <a:endParaRPr lang="es-MX"/>
          </a:p>
        </p:txBody>
      </p:sp>
      <p:sp>
        <p:nvSpPr>
          <p:cNvPr id="11" name="10 Marcador de contenido"/>
          <p:cNvSpPr>
            <a:spLocks noGrp="1"/>
          </p:cNvSpPr>
          <p:nvPr>
            <p:ph sz="quarter" idx="1"/>
          </p:nvPr>
        </p:nvSpPr>
        <p:spPr>
          <a:xfrm>
            <a:off x="2971800" y="1600200"/>
            <a:ext cx="5715000" cy="4495800"/>
          </a:xfrm>
        </p:spPr>
        <p:txBody>
          <a:bodyPr vert="horz"/>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DDDA522D-8F68-4526-AAB8-1F456B823DD9}" type="datetimeFigureOut">
              <a:rPr lang="es-MX" smtClean="0"/>
              <a:t>24/09/2024</a:t>
            </a:fld>
            <a:endParaRPr lang="es-MX"/>
          </a:p>
        </p:txBody>
      </p:sp>
      <p:sp>
        <p:nvSpPr>
          <p:cNvPr id="6" name="5 Marcador de pie de página"/>
          <p:cNvSpPr>
            <a:spLocks noGrp="1"/>
          </p:cNvSpPr>
          <p:nvPr>
            <p:ph type="ftr" sz="quarter" idx="11"/>
          </p:nvPr>
        </p:nvSpPr>
        <p:spPr>
          <a:xfrm>
            <a:off x="914400" y="6172200"/>
            <a:ext cx="3886200" cy="457200"/>
          </a:xfrm>
        </p:spPr>
        <p:txBody>
          <a:bodyPr/>
          <a:lstStyle/>
          <a:p>
            <a:endParaRPr lang="es-MX"/>
          </a:p>
        </p:txBody>
      </p:sp>
      <p:sp>
        <p:nvSpPr>
          <p:cNvPr id="7" name="6 Marcador de número de diapositiva"/>
          <p:cNvSpPr>
            <a:spLocks noGrp="1"/>
          </p:cNvSpPr>
          <p:nvPr>
            <p:ph type="sldNum" sz="quarter" idx="12"/>
          </p:nvPr>
        </p:nvSpPr>
        <p:spPr>
          <a:xfrm>
            <a:off x="146304" y="6208776"/>
            <a:ext cx="457200" cy="457200"/>
          </a:xfrm>
        </p:spPr>
        <p:txBody>
          <a:bodyPr/>
          <a:lstStyle/>
          <a:p>
            <a:fld id="{B110AC57-1431-472D-B36D-B81BACB8AA47}" type="slidenum">
              <a:rPr lang="es-MX" smtClean="0"/>
              <a:t>‹Nº›</a:t>
            </a:fld>
            <a:endParaRPr lang="es-MX"/>
          </a:p>
        </p:txBody>
      </p:sp>
      <p:sp>
        <p:nvSpPr>
          <p:cNvPr id="11" name="10 Rectángulo"/>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2 Marcador de posición de imagen"/>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s-ES"/>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8 Rectángulo"/>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7 Rectángulo redondeado"/>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21 Marcador de título"/>
          <p:cNvSpPr>
            <a:spLocks noGrp="1"/>
          </p:cNvSpPr>
          <p:nvPr>
            <p:ph type="title"/>
          </p:nvPr>
        </p:nvSpPr>
        <p:spPr>
          <a:xfrm>
            <a:off x="914400" y="274638"/>
            <a:ext cx="7772400" cy="1143000"/>
          </a:xfrm>
          <a:prstGeom prst="rect">
            <a:avLst/>
          </a:prstGeom>
        </p:spPr>
        <p:txBody>
          <a:bodyPr bIns="91440"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DDA522D-8F68-4526-AAB8-1F456B823DD9}" type="datetimeFigureOut">
              <a:rPr lang="es-MX" smtClean="0"/>
              <a:t>24/09/2024</a:t>
            </a:fld>
            <a:endParaRPr lang="es-MX"/>
          </a:p>
        </p:txBody>
      </p:sp>
      <p:sp>
        <p:nvSpPr>
          <p:cNvPr id="3" name="2 Marcador de pie de página"/>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s-MX"/>
          </a:p>
        </p:txBody>
      </p:sp>
      <p:sp>
        <p:nvSpPr>
          <p:cNvPr id="23" name="22 Marcador de número de diapositiva"/>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110AC57-1431-472D-B36D-B81BACB8AA47}"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295400" y="3200400"/>
            <a:ext cx="7165032" cy="2460848"/>
          </a:xfrm>
        </p:spPr>
        <p:txBody>
          <a:bodyPr>
            <a:normAutofit/>
          </a:bodyPr>
          <a:lstStyle/>
          <a:p>
            <a:r>
              <a:rPr lang="es-CO" b="0" i="1" u="none" strike="noStrike" baseline="0" dirty="0" err="1"/>
              <a:t>Adrian</a:t>
            </a:r>
            <a:r>
              <a:rPr lang="es-CO" b="0" i="1" u="none" strike="noStrike" baseline="0" dirty="0"/>
              <a:t> </a:t>
            </a:r>
            <a:r>
              <a:rPr lang="es-CO" b="0" i="1" u="none" strike="noStrike" baseline="0" dirty="0" err="1"/>
              <a:t>Stiven</a:t>
            </a:r>
            <a:r>
              <a:rPr lang="es-CO" b="0" i="1" u="none" strike="noStrike" baseline="0" dirty="0"/>
              <a:t> Olmos Ardila (20181020039)</a:t>
            </a:r>
          </a:p>
          <a:p>
            <a:r>
              <a:rPr lang="es-CO" b="0" i="1" u="none" strike="noStrike" baseline="0" dirty="0"/>
              <a:t>Miguel Angel Panqueva Pulido (20201020174)</a:t>
            </a:r>
          </a:p>
          <a:p>
            <a:r>
              <a:rPr lang="es-MX" dirty="0"/>
              <a:t>Universidad Distrital Francisco José de Caldas</a:t>
            </a:r>
          </a:p>
          <a:p>
            <a:r>
              <a:rPr lang="es-MX" dirty="0"/>
              <a:t>Bogotá</a:t>
            </a:r>
          </a:p>
        </p:txBody>
      </p:sp>
      <p:sp>
        <p:nvSpPr>
          <p:cNvPr id="2" name="1 Título"/>
          <p:cNvSpPr>
            <a:spLocks noGrp="1"/>
          </p:cNvSpPr>
          <p:nvPr>
            <p:ph type="ctrTitle"/>
          </p:nvPr>
        </p:nvSpPr>
        <p:spPr/>
        <p:txBody>
          <a:bodyPr/>
          <a:lstStyle/>
          <a:p>
            <a:r>
              <a:rPr lang="es-MX" dirty="0"/>
              <a:t>Sistema de predicción de rendimiento de cultivos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013176"/>
            <a:ext cx="163830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128" y="5363491"/>
            <a:ext cx="3029719" cy="121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79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Introducción </a:t>
            </a:r>
          </a:p>
        </p:txBody>
      </p:sp>
      <p:sp>
        <p:nvSpPr>
          <p:cNvPr id="3" name="2 Marcador de contenido"/>
          <p:cNvSpPr>
            <a:spLocks noGrp="1"/>
          </p:cNvSpPr>
          <p:nvPr>
            <p:ph sz="quarter" idx="1"/>
          </p:nvPr>
        </p:nvSpPr>
        <p:spPr/>
        <p:txBody>
          <a:bodyPr>
            <a:normAutofit lnSpcReduction="10000"/>
          </a:bodyPr>
          <a:lstStyle/>
          <a:p>
            <a:r>
              <a:rPr lang="es-MX" dirty="0"/>
              <a:t>Este proyecto busca desarrollar un modelo de predicción que considere cómo factores ambientales y el suministro de insumos agrícolas influyen en el rendimiento y la capacidad productiva de diversos cultivos bajo diferentes condiciones. El objetivo es optimizar la toma de decisiones y evaluar estrategias que permitan mejorar la productividad, beneficiando así a los agricultores mediante pronósticos precisos.</a:t>
            </a:r>
          </a:p>
          <a:p>
            <a:endParaRPr lang="es-MX" dirty="0"/>
          </a:p>
          <a:p>
            <a:pPr marL="0" indent="0">
              <a:buNone/>
            </a:pPr>
            <a:endParaRPr lang="es-MX" dirty="0"/>
          </a:p>
          <a:p>
            <a:pPr marL="0" indent="0">
              <a:buNone/>
            </a:pPr>
            <a:r>
              <a:rPr lang="es-MX" dirty="0" err="1"/>
              <a:t>Ref</a:t>
            </a:r>
            <a:r>
              <a:rPr lang="es-MX" dirty="0"/>
              <a:t>: [1] y [2]</a:t>
            </a:r>
          </a:p>
        </p:txBody>
      </p:sp>
    </p:spTree>
    <p:extLst>
      <p:ext uri="{BB962C8B-B14F-4D97-AF65-F5344CB8AC3E}">
        <p14:creationId xmlns:p14="http://schemas.microsoft.com/office/powerpoint/2010/main" val="353115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Estado del arte</a:t>
            </a:r>
          </a:p>
        </p:txBody>
      </p:sp>
      <p:sp>
        <p:nvSpPr>
          <p:cNvPr id="3" name="2 Marcador de contenido"/>
          <p:cNvSpPr>
            <a:spLocks noGrp="1"/>
          </p:cNvSpPr>
          <p:nvPr>
            <p:ph sz="quarter" idx="1"/>
          </p:nvPr>
        </p:nvSpPr>
        <p:spPr/>
        <p:txBody>
          <a:bodyPr>
            <a:normAutofit fontScale="70000" lnSpcReduction="20000"/>
          </a:bodyPr>
          <a:lstStyle/>
          <a:p>
            <a:r>
              <a:rPr lang="es-MX" dirty="0"/>
              <a:t>Aspecto 1 que trata el asunto A [3], [4], [5] y [6].</a:t>
            </a:r>
          </a:p>
          <a:p>
            <a:pPr marL="0" indent="0">
              <a:buNone/>
            </a:pPr>
            <a:r>
              <a:rPr lang="es-MX" dirty="0"/>
              <a:t>Mediante el uso de diferentes clases de redes neuronales, como son ANN, MLR y DNN, se establecen estrategias que incumben la relación y la influencia de factores ambientales como las propiedades del suelo, precipitación o evaporación, al igual que técnicas de labranza, en el rendimiento de cultivos.</a:t>
            </a:r>
          </a:p>
          <a:p>
            <a:r>
              <a:rPr lang="es-MX" dirty="0"/>
              <a:t>Aspecto 2 que trata el asunto B [7], [8] y [9].</a:t>
            </a:r>
          </a:p>
          <a:p>
            <a:pPr marL="0" indent="0">
              <a:buNone/>
            </a:pPr>
            <a:r>
              <a:rPr lang="es-MX" dirty="0"/>
              <a:t>Mediante el uso de enfoques de lógica difusa y modelos neuro-difusos para la predicción del rendimiento de cultivos, se destaca la importancia de las variables ambientales y fisiológicas y se enfatiza la utilidad de la lógica difusa y sus variantes para manejar la incertidumbre en los factores que influyen en el rendimiento de los cultivos.</a:t>
            </a:r>
          </a:p>
          <a:p>
            <a:r>
              <a:rPr lang="es-MX" dirty="0"/>
              <a:t>Aspecto 3 que trata el asunto C [10].</a:t>
            </a:r>
          </a:p>
          <a:p>
            <a:pPr marL="0" indent="0">
              <a:buNone/>
            </a:pPr>
            <a:r>
              <a:rPr lang="es-MX" dirty="0"/>
              <a:t>El estudio proporciona una revisión completa sobre la aplicación de algoritmos de machine </a:t>
            </a:r>
            <a:r>
              <a:rPr lang="es-MX" dirty="0" err="1"/>
              <a:t>learning</a:t>
            </a:r>
            <a:r>
              <a:rPr lang="es-MX" dirty="0"/>
              <a:t> en la agricultura, subrayando el reconocimiento de patrones y variables en la predicción de rendimientos, y sugiere un enfoque basado en tecnologías avanzadas para mejorar la precisión en la predicción del rendimiento de aceite de palma.</a:t>
            </a:r>
          </a:p>
        </p:txBody>
      </p:sp>
    </p:spTree>
    <p:extLst>
      <p:ext uri="{BB962C8B-B14F-4D97-AF65-F5344CB8AC3E}">
        <p14:creationId xmlns:p14="http://schemas.microsoft.com/office/powerpoint/2010/main" val="2284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Propuesta realizada</a:t>
            </a:r>
          </a:p>
        </p:txBody>
      </p:sp>
      <p:sp>
        <p:nvSpPr>
          <p:cNvPr id="3" name="2 Marcador de contenido"/>
          <p:cNvSpPr>
            <a:spLocks noGrp="1"/>
          </p:cNvSpPr>
          <p:nvPr>
            <p:ph sz="quarter" idx="1"/>
          </p:nvPr>
        </p:nvSpPr>
        <p:spPr/>
        <p:txBody>
          <a:bodyPr/>
          <a:lstStyle/>
          <a:p>
            <a:pPr marL="0" indent="0">
              <a:buNone/>
            </a:pPr>
            <a:r>
              <a:rPr lang="es-MX" dirty="0"/>
              <a:t>Aborda la predicción de cultivos de manera general, lo que permite una mayor flexibilidad y aplicabilidad a diversos tipos de plantas y contextos agrícolas. Al usar lógica difusa, se maneja la incertidumbre inherente a los factores que afectan los cultivos, como clima, suelo y manejo, lo que podría mejorar la toma de decisiones en un entorno agrícola más amplio y adaptable.</a:t>
            </a:r>
          </a:p>
        </p:txBody>
      </p:sp>
      <p:pic>
        <p:nvPicPr>
          <p:cNvPr id="5" name="Imagen 4">
            <a:extLst>
              <a:ext uri="{FF2B5EF4-FFF2-40B4-BE49-F238E27FC236}">
                <a16:creationId xmlns:a16="http://schemas.microsoft.com/office/drawing/2014/main" id="{2A6AA0A3-6445-32E1-D769-009441784A4C}"/>
              </a:ext>
            </a:extLst>
          </p:cNvPr>
          <p:cNvPicPr>
            <a:picLocks noChangeAspect="1"/>
          </p:cNvPicPr>
          <p:nvPr/>
        </p:nvPicPr>
        <p:blipFill>
          <a:blip r:embed="rId2"/>
          <a:stretch>
            <a:fillRect/>
          </a:stretch>
        </p:blipFill>
        <p:spPr>
          <a:xfrm>
            <a:off x="1442601" y="4390882"/>
            <a:ext cx="6258798" cy="2038635"/>
          </a:xfrm>
          <a:prstGeom prst="rect">
            <a:avLst/>
          </a:prstGeom>
        </p:spPr>
      </p:pic>
    </p:spTree>
    <p:extLst>
      <p:ext uri="{BB962C8B-B14F-4D97-AF65-F5344CB8AC3E}">
        <p14:creationId xmlns:p14="http://schemas.microsoft.com/office/powerpoint/2010/main" val="89482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5800" y="455638"/>
            <a:ext cx="7772400" cy="1143000"/>
          </a:xfrm>
        </p:spPr>
        <p:txBody>
          <a:bodyPr/>
          <a:lstStyle/>
          <a:p>
            <a:r>
              <a:rPr lang="es-MX" dirty="0"/>
              <a:t>Resultados cuantitativos</a:t>
            </a:r>
          </a:p>
        </p:txBody>
      </p:sp>
      <p:graphicFrame>
        <p:nvGraphicFramePr>
          <p:cNvPr id="5" name="4 Tabla"/>
          <p:cNvGraphicFramePr>
            <a:graphicFrameLocks noGrp="1"/>
          </p:cNvGraphicFramePr>
          <p:nvPr>
            <p:extLst>
              <p:ext uri="{D42A27DB-BD31-4B8C-83A1-F6EECF244321}">
                <p14:modId xmlns:p14="http://schemas.microsoft.com/office/powerpoint/2010/main" val="305494896"/>
              </p:ext>
            </p:extLst>
          </p:nvPr>
        </p:nvGraphicFramePr>
        <p:xfrm>
          <a:off x="-553143" y="297632"/>
          <a:ext cx="9697143" cy="5552496"/>
        </p:xfrm>
        <a:graphic>
          <a:graphicData uri="http://schemas.openxmlformats.org/drawingml/2006/table">
            <a:tbl>
              <a:tblPr firstRow="1" bandRow="1">
                <a:tableStyleId>{5C22544A-7EE6-4342-B048-85BDC9FD1C3A}</a:tableStyleId>
              </a:tblPr>
              <a:tblGrid>
                <a:gridCol w="1277117">
                  <a:extLst>
                    <a:ext uri="{9D8B030D-6E8A-4147-A177-3AD203B41FA5}">
                      <a16:colId xmlns:a16="http://schemas.microsoft.com/office/drawing/2014/main" val="20000"/>
                    </a:ext>
                  </a:extLst>
                </a:gridCol>
                <a:gridCol w="1182304">
                  <a:extLst>
                    <a:ext uri="{9D8B030D-6E8A-4147-A177-3AD203B41FA5}">
                      <a16:colId xmlns:a16="http://schemas.microsoft.com/office/drawing/2014/main" val="20001"/>
                    </a:ext>
                  </a:extLst>
                </a:gridCol>
                <a:gridCol w="1826998">
                  <a:extLst>
                    <a:ext uri="{9D8B030D-6E8A-4147-A177-3AD203B41FA5}">
                      <a16:colId xmlns:a16="http://schemas.microsoft.com/office/drawing/2014/main" val="20002"/>
                    </a:ext>
                  </a:extLst>
                </a:gridCol>
                <a:gridCol w="1826998">
                  <a:extLst>
                    <a:ext uri="{9D8B030D-6E8A-4147-A177-3AD203B41FA5}">
                      <a16:colId xmlns:a16="http://schemas.microsoft.com/office/drawing/2014/main" val="20003"/>
                    </a:ext>
                  </a:extLst>
                </a:gridCol>
                <a:gridCol w="1897267">
                  <a:extLst>
                    <a:ext uri="{9D8B030D-6E8A-4147-A177-3AD203B41FA5}">
                      <a16:colId xmlns:a16="http://schemas.microsoft.com/office/drawing/2014/main" val="2324219387"/>
                    </a:ext>
                  </a:extLst>
                </a:gridCol>
                <a:gridCol w="1686459">
                  <a:extLst>
                    <a:ext uri="{9D8B030D-6E8A-4147-A177-3AD203B41FA5}">
                      <a16:colId xmlns:a16="http://schemas.microsoft.com/office/drawing/2014/main" val="20004"/>
                    </a:ext>
                  </a:extLst>
                </a:gridCol>
              </a:tblGrid>
              <a:tr h="1291486">
                <a:tc>
                  <a:txBody>
                    <a:bodyPr/>
                    <a:lstStyle/>
                    <a:p>
                      <a:pPr algn="ctr"/>
                      <a:r>
                        <a:rPr lang="es-MX" sz="1400" dirty="0"/>
                        <a:t>Configuración</a:t>
                      </a:r>
                    </a:p>
                  </a:txBody>
                  <a:tcPr/>
                </a:tc>
                <a:tc>
                  <a:txBody>
                    <a:bodyPr/>
                    <a:lstStyle/>
                    <a:p>
                      <a:pPr algn="ctr"/>
                      <a:r>
                        <a:rPr lang="es-MX" sz="1400" baseline="0" dirty="0"/>
                        <a:t>Variables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aseline="0" dirty="0"/>
                        <a:t>Intervalo</a:t>
                      </a:r>
                      <a:endParaRPr lang="es-MX" sz="1400" dirty="0"/>
                    </a:p>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Parámetro</a:t>
                      </a:r>
                      <a:r>
                        <a:rPr lang="es-MX" sz="1400" baseline="0" dirty="0"/>
                        <a:t> 1</a:t>
                      </a:r>
                    </a:p>
                    <a:p>
                      <a:pPr marL="0" marR="0" indent="0" algn="ctr" defTabSz="914400" rtl="0" eaLnBrk="1" fontAlgn="auto" latinLnBrk="0" hangingPunct="1">
                        <a:lnSpc>
                          <a:spcPct val="100000"/>
                        </a:lnSpc>
                        <a:spcBef>
                          <a:spcPts val="0"/>
                        </a:spcBef>
                        <a:spcAft>
                          <a:spcPts val="0"/>
                        </a:spcAft>
                        <a:buClrTx/>
                        <a:buSzTx/>
                        <a:buFontTx/>
                        <a:buNone/>
                        <a:tabLst/>
                        <a:defRPr/>
                      </a:pPr>
                      <a:endParaRPr lang="es-MX"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400" baseline="0" dirty="0"/>
                        <a:t>Intervalo</a:t>
                      </a:r>
                      <a:endParaRPr lang="es-MX" sz="1400" dirty="0"/>
                    </a:p>
                    <a:p>
                      <a:pPr marL="0" marR="0" indent="0" algn="ctr" defTabSz="914400" rtl="0" eaLnBrk="1" fontAlgn="auto" latinLnBrk="0" hangingPunct="1">
                        <a:lnSpc>
                          <a:spcPct val="100000"/>
                        </a:lnSpc>
                        <a:spcBef>
                          <a:spcPts val="0"/>
                        </a:spcBef>
                        <a:spcAft>
                          <a:spcPts val="0"/>
                        </a:spcAft>
                        <a:buClrTx/>
                        <a:buSzTx/>
                        <a:buFontTx/>
                        <a:buNone/>
                        <a:tabLst/>
                        <a:defRPr/>
                      </a:pPr>
                      <a:r>
                        <a:rPr lang="es-MX" sz="1400" dirty="0"/>
                        <a:t>Parámetro</a:t>
                      </a:r>
                      <a:r>
                        <a:rPr lang="es-MX" sz="1400" baseline="0" dirty="0"/>
                        <a:t> 2 </a:t>
                      </a:r>
                    </a:p>
                  </a:txBody>
                  <a:tcPr/>
                </a:tc>
                <a:tc>
                  <a:txBody>
                    <a:bodyPr/>
                    <a:lstStyle/>
                    <a:p>
                      <a:pPr algn="ctr"/>
                      <a:r>
                        <a:rPr lang="es-MX" sz="1400" dirty="0"/>
                        <a:t>Intervalo</a:t>
                      </a:r>
                    </a:p>
                    <a:p>
                      <a:pPr algn="ctr"/>
                      <a:r>
                        <a:rPr lang="es-MX" sz="1400" dirty="0"/>
                        <a:t>Parámetro 3</a:t>
                      </a:r>
                    </a:p>
                  </a:txBody>
                  <a:tcPr/>
                </a:tc>
                <a:tc>
                  <a:txBody>
                    <a:bodyPr/>
                    <a:lstStyle/>
                    <a:p>
                      <a:pPr algn="ctr"/>
                      <a:r>
                        <a:rPr lang="es-MX" sz="1400" dirty="0"/>
                        <a:t>Índice de desempeño</a:t>
                      </a:r>
                    </a:p>
                    <a:p>
                      <a:pPr algn="ctr"/>
                      <a:r>
                        <a:rPr lang="es-MX" sz="1400" dirty="0"/>
                        <a:t>MSE</a:t>
                      </a:r>
                    </a:p>
                  </a:txBody>
                  <a:tcPr/>
                </a:tc>
                <a:extLst>
                  <a:ext uri="{0D108BD9-81ED-4DB2-BD59-A6C34878D82A}">
                    <a16:rowId xmlns:a16="http://schemas.microsoft.com/office/drawing/2014/main" val="10000"/>
                  </a:ext>
                </a:extLst>
              </a:tr>
              <a:tr h="1084778">
                <a:tc>
                  <a:txBody>
                    <a:bodyPr/>
                    <a:lstStyle/>
                    <a:p>
                      <a:pPr algn="ctr"/>
                      <a:r>
                        <a:rPr lang="es-MX" dirty="0"/>
                        <a:t>C1</a:t>
                      </a:r>
                    </a:p>
                  </a:txBody>
                  <a:tcPr/>
                </a:tc>
                <a:tc>
                  <a:txBody>
                    <a:bodyPr/>
                    <a:lstStyle/>
                    <a:p>
                      <a:pPr algn="ctr"/>
                      <a:r>
                        <a:rPr lang="es-MX" sz="1200" dirty="0"/>
                        <a:t>Temperatura y pesticidas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kern="1200" dirty="0">
                        <a:solidFill>
                          <a:schemeClr val="dk1"/>
                        </a:solidFill>
                        <a:effectLst/>
                        <a:latin typeface="+mn-lt"/>
                        <a:ea typeface="+mn-ea"/>
                        <a:cs typeface="+mn-cs"/>
                      </a:endParaRPr>
                    </a:p>
                  </a:txBody>
                  <a:tcPr/>
                </a:tc>
                <a:tc>
                  <a:txBody>
                    <a:bodyPr/>
                    <a:lstStyle/>
                    <a:p>
                      <a:pPr algn="ctr"/>
                      <a:endParaRPr lang="es-MX" dirty="0"/>
                    </a:p>
                  </a:txBody>
                  <a:tcPr/>
                </a:tc>
                <a:tc>
                  <a:txBody>
                    <a:bodyPr/>
                    <a:lstStyle/>
                    <a:p>
                      <a:pPr algn="ctr"/>
                      <a:r>
                        <a:rPr lang="es-MX" dirty="0"/>
                        <a:t>No usada</a:t>
                      </a:r>
                    </a:p>
                  </a:txBody>
                  <a:tcPr/>
                </a:tc>
                <a:tc>
                  <a:txBody>
                    <a:bodyPr/>
                    <a:lstStyle/>
                    <a:p>
                      <a:pPr algn="ctr"/>
                      <a:r>
                        <a:rPr lang="es-MX" sz="1400" dirty="0"/>
                        <a:t>47.106901038869</a:t>
                      </a:r>
                    </a:p>
                  </a:txBody>
                  <a:tcPr/>
                </a:tc>
                <a:extLst>
                  <a:ext uri="{0D108BD9-81ED-4DB2-BD59-A6C34878D82A}">
                    <a16:rowId xmlns:a16="http://schemas.microsoft.com/office/drawing/2014/main" val="10001"/>
                  </a:ext>
                </a:extLst>
              </a:tr>
              <a:tr h="1368152">
                <a:tc>
                  <a:txBody>
                    <a:bodyPr/>
                    <a:lstStyle/>
                    <a:p>
                      <a:pPr algn="ctr"/>
                      <a:r>
                        <a:rPr lang="es-MX" b="1" dirty="0"/>
                        <a:t>C2</a:t>
                      </a:r>
                    </a:p>
                  </a:txBody>
                  <a:tcPr/>
                </a:tc>
                <a:tc>
                  <a:txBody>
                    <a:bodyPr/>
                    <a:lstStyle/>
                    <a:p>
                      <a:pPr algn="ctr"/>
                      <a:r>
                        <a:rPr lang="es-MX" sz="1200" dirty="0"/>
                        <a:t>temperatura pesticidas y lluvia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200" b="0" i="0" kern="1200" dirty="0">
                        <a:solidFill>
                          <a:schemeClr val="dk1"/>
                        </a:solidFill>
                        <a:effectLst/>
                        <a:latin typeface="+mn-lt"/>
                        <a:ea typeface="+mn-ea"/>
                        <a:cs typeface="+mn-cs"/>
                      </a:endParaRPr>
                    </a:p>
                    <a:p>
                      <a:pPr algn="ctr"/>
                      <a:endParaRPr lang="es-MX" sz="1200" dirty="0"/>
                    </a:p>
                  </a:txBody>
                  <a:tcPr/>
                </a:tc>
                <a:tc>
                  <a:txBody>
                    <a:bodyPr/>
                    <a:lstStyle/>
                    <a:p>
                      <a:pPr algn="ctr"/>
                      <a:endParaRPr lang="es-MX" dirty="0"/>
                    </a:p>
                  </a:txBody>
                  <a:tcPr/>
                </a:tc>
                <a:tc>
                  <a:txBody>
                    <a:bodyPr/>
                    <a:lstStyle/>
                    <a:p>
                      <a:pPr algn="ctr"/>
                      <a:endParaRPr lang="es-MX"/>
                    </a:p>
                  </a:txBody>
                  <a:tcPr/>
                </a:tc>
                <a:tc>
                  <a:txBody>
                    <a:bodyPr/>
                    <a:lstStyle/>
                    <a:p>
                      <a:pPr algn="ctr"/>
                      <a:r>
                        <a:rPr lang="es-MX" sz="1400" dirty="0"/>
                        <a:t>17.0710970232618</a:t>
                      </a:r>
                    </a:p>
                  </a:txBody>
                  <a:tcPr/>
                </a:tc>
                <a:extLst>
                  <a:ext uri="{0D108BD9-81ED-4DB2-BD59-A6C34878D82A}">
                    <a16:rowId xmlns:a16="http://schemas.microsoft.com/office/drawing/2014/main" val="10002"/>
                  </a:ext>
                </a:extLst>
              </a:tr>
              <a:tr h="904040">
                <a:tc>
                  <a:txBody>
                    <a:bodyPr/>
                    <a:lstStyle/>
                    <a:p>
                      <a:pPr algn="ctr"/>
                      <a:r>
                        <a:rPr lang="es-MX" b="1" dirty="0"/>
                        <a:t>C3</a:t>
                      </a:r>
                    </a:p>
                  </a:txBody>
                  <a:tcPr/>
                </a:tc>
                <a:tc>
                  <a:txBody>
                    <a:bodyPr/>
                    <a:lstStyle/>
                    <a:p>
                      <a:pPr algn="ctr"/>
                      <a:r>
                        <a:rPr lang="es-MX" sz="1200" dirty="0"/>
                        <a:t>Lluvia y pesticidas</a:t>
                      </a:r>
                    </a:p>
                  </a:txBody>
                  <a:tcPr/>
                </a:tc>
                <a:tc>
                  <a:txBody>
                    <a:bodyPr/>
                    <a:lstStyle/>
                    <a:p>
                      <a:pPr algn="ctr"/>
                      <a:r>
                        <a:rPr lang="es-MX" sz="1200" dirty="0"/>
                        <a:t>No usada</a:t>
                      </a:r>
                    </a:p>
                  </a:txBody>
                  <a:tcPr/>
                </a:tc>
                <a:tc>
                  <a:txBody>
                    <a:bodyPr/>
                    <a:lstStyle/>
                    <a:p>
                      <a:pPr algn="ctr"/>
                      <a:endParaRPr lang="es-MX"/>
                    </a:p>
                  </a:txBody>
                  <a:tcPr/>
                </a:tc>
                <a:tc>
                  <a:txBody>
                    <a:bodyPr/>
                    <a:lstStyle/>
                    <a:p>
                      <a:pPr algn="ctr"/>
                      <a:endParaRPr lang="es-MX"/>
                    </a:p>
                  </a:txBody>
                  <a:tcPr/>
                </a:tc>
                <a:tc>
                  <a:txBody>
                    <a:bodyPr/>
                    <a:lstStyle/>
                    <a:p>
                      <a:pPr algn="ctr"/>
                      <a:r>
                        <a:rPr lang="es-MX" sz="1400" dirty="0"/>
                        <a:t>45.925046060555</a:t>
                      </a:r>
                    </a:p>
                  </a:txBody>
                  <a:tcPr/>
                </a:tc>
                <a:extLst>
                  <a:ext uri="{0D108BD9-81ED-4DB2-BD59-A6C34878D82A}">
                    <a16:rowId xmlns:a16="http://schemas.microsoft.com/office/drawing/2014/main" val="10003"/>
                  </a:ext>
                </a:extLst>
              </a:tr>
              <a:tr h="904040">
                <a:tc>
                  <a:txBody>
                    <a:bodyPr/>
                    <a:lstStyle/>
                    <a:p>
                      <a:pPr algn="ctr"/>
                      <a:r>
                        <a:rPr lang="es-MX" dirty="0"/>
                        <a:t>C4</a:t>
                      </a:r>
                    </a:p>
                  </a:txBody>
                  <a:tcPr/>
                </a:tc>
                <a:tc>
                  <a:txBody>
                    <a:bodyPr/>
                    <a:lstStyle/>
                    <a:p>
                      <a:pPr algn="ctr"/>
                      <a:r>
                        <a:rPr lang="es-MX" sz="1200" dirty="0"/>
                        <a:t>Temperatura y lluvia</a:t>
                      </a:r>
                    </a:p>
                  </a:txBody>
                  <a:tcPr/>
                </a:tc>
                <a:tc>
                  <a:txBody>
                    <a:bodyPr/>
                    <a:lstStyle/>
                    <a:p>
                      <a:pPr algn="ctr"/>
                      <a:endParaRPr lang="es-MX" sz="1200" dirty="0"/>
                    </a:p>
                  </a:txBody>
                  <a:tcPr/>
                </a:tc>
                <a:tc>
                  <a:txBody>
                    <a:bodyPr/>
                    <a:lstStyle/>
                    <a:p>
                      <a:pPr algn="ctr"/>
                      <a:r>
                        <a:rPr lang="es-MX" dirty="0"/>
                        <a:t>No usada</a:t>
                      </a:r>
                    </a:p>
                  </a:txBody>
                  <a:tcPr/>
                </a:tc>
                <a:tc>
                  <a:txBody>
                    <a:bodyPr/>
                    <a:lstStyle/>
                    <a:p>
                      <a:pPr algn="ctr"/>
                      <a:endParaRPr lang="es-MX" dirty="0"/>
                    </a:p>
                  </a:txBody>
                  <a:tcPr/>
                </a:tc>
                <a:tc>
                  <a:txBody>
                    <a:bodyPr/>
                    <a:lstStyle/>
                    <a:p>
                      <a:pPr algn="ctr"/>
                      <a:r>
                        <a:rPr lang="es-MX" sz="1400" dirty="0"/>
                        <a:t>59.628612668221</a:t>
                      </a:r>
                    </a:p>
                  </a:txBody>
                  <a:tcPr/>
                </a:tc>
                <a:extLst>
                  <a:ext uri="{0D108BD9-81ED-4DB2-BD59-A6C34878D82A}">
                    <a16:rowId xmlns:a16="http://schemas.microsoft.com/office/drawing/2014/main" val="10004"/>
                  </a:ext>
                </a:extLst>
              </a:tr>
            </a:tbl>
          </a:graphicData>
        </a:graphic>
      </p:graphicFrame>
      <p:pic>
        <p:nvPicPr>
          <p:cNvPr id="10" name="Imagen 9">
            <a:extLst>
              <a:ext uri="{FF2B5EF4-FFF2-40B4-BE49-F238E27FC236}">
                <a16:creationId xmlns:a16="http://schemas.microsoft.com/office/drawing/2014/main" id="{11FCAAB0-11FB-9E3B-0D43-9B243CFB8CBD}"/>
              </a:ext>
            </a:extLst>
          </p:cNvPr>
          <p:cNvPicPr>
            <a:picLocks noChangeAspect="1"/>
          </p:cNvPicPr>
          <p:nvPr/>
        </p:nvPicPr>
        <p:blipFill>
          <a:blip r:embed="rId2"/>
          <a:stretch>
            <a:fillRect/>
          </a:stretch>
        </p:blipFill>
        <p:spPr>
          <a:xfrm>
            <a:off x="1828947" y="5140762"/>
            <a:ext cx="1873702" cy="382862"/>
          </a:xfrm>
          <a:prstGeom prst="rect">
            <a:avLst/>
          </a:prstGeom>
        </p:spPr>
      </p:pic>
      <p:pic>
        <p:nvPicPr>
          <p:cNvPr id="12" name="Imagen 11">
            <a:extLst>
              <a:ext uri="{FF2B5EF4-FFF2-40B4-BE49-F238E27FC236}">
                <a16:creationId xmlns:a16="http://schemas.microsoft.com/office/drawing/2014/main" id="{229B1B68-D5BF-B6BC-A0A5-F048D2E3F00C}"/>
              </a:ext>
            </a:extLst>
          </p:cNvPr>
          <p:cNvPicPr>
            <a:picLocks noChangeAspect="1"/>
          </p:cNvPicPr>
          <p:nvPr/>
        </p:nvPicPr>
        <p:blipFill>
          <a:blip r:embed="rId3"/>
          <a:stretch>
            <a:fillRect/>
          </a:stretch>
        </p:blipFill>
        <p:spPr>
          <a:xfrm>
            <a:off x="5726473" y="5173315"/>
            <a:ext cx="1625434" cy="350309"/>
          </a:xfrm>
          <a:prstGeom prst="rect">
            <a:avLst/>
          </a:prstGeom>
        </p:spPr>
      </p:pic>
      <p:pic>
        <p:nvPicPr>
          <p:cNvPr id="14" name="Imagen 13">
            <a:extLst>
              <a:ext uri="{FF2B5EF4-FFF2-40B4-BE49-F238E27FC236}">
                <a16:creationId xmlns:a16="http://schemas.microsoft.com/office/drawing/2014/main" id="{BAF33581-D74A-94B9-98F1-79CA4F57730A}"/>
              </a:ext>
            </a:extLst>
          </p:cNvPr>
          <p:cNvPicPr>
            <a:picLocks noChangeAspect="1"/>
          </p:cNvPicPr>
          <p:nvPr/>
        </p:nvPicPr>
        <p:blipFill>
          <a:blip r:embed="rId4"/>
          <a:stretch>
            <a:fillRect/>
          </a:stretch>
        </p:blipFill>
        <p:spPr>
          <a:xfrm>
            <a:off x="3706117" y="3194467"/>
            <a:ext cx="1873702" cy="272247"/>
          </a:xfrm>
          <a:prstGeom prst="rect">
            <a:avLst/>
          </a:prstGeom>
        </p:spPr>
      </p:pic>
      <p:pic>
        <p:nvPicPr>
          <p:cNvPr id="16" name="Imagen 15">
            <a:extLst>
              <a:ext uri="{FF2B5EF4-FFF2-40B4-BE49-F238E27FC236}">
                <a16:creationId xmlns:a16="http://schemas.microsoft.com/office/drawing/2014/main" id="{49D836EE-2B4C-BEC2-275B-83B87A8AF447}"/>
              </a:ext>
            </a:extLst>
          </p:cNvPr>
          <p:cNvPicPr>
            <a:picLocks noChangeAspect="1"/>
          </p:cNvPicPr>
          <p:nvPr/>
        </p:nvPicPr>
        <p:blipFill>
          <a:blip r:embed="rId5"/>
          <a:stretch>
            <a:fillRect/>
          </a:stretch>
        </p:blipFill>
        <p:spPr>
          <a:xfrm>
            <a:off x="1966641" y="3101692"/>
            <a:ext cx="1598314" cy="322596"/>
          </a:xfrm>
          <a:prstGeom prst="rect">
            <a:avLst/>
          </a:prstGeom>
        </p:spPr>
      </p:pic>
      <p:pic>
        <p:nvPicPr>
          <p:cNvPr id="18" name="Imagen 17">
            <a:extLst>
              <a:ext uri="{FF2B5EF4-FFF2-40B4-BE49-F238E27FC236}">
                <a16:creationId xmlns:a16="http://schemas.microsoft.com/office/drawing/2014/main" id="{CF6E49C5-1795-D60C-DC6C-F7E3BF1D71B8}"/>
              </a:ext>
            </a:extLst>
          </p:cNvPr>
          <p:cNvPicPr>
            <a:picLocks noChangeAspect="1"/>
          </p:cNvPicPr>
          <p:nvPr/>
        </p:nvPicPr>
        <p:blipFill>
          <a:blip r:embed="rId6"/>
          <a:stretch>
            <a:fillRect/>
          </a:stretch>
        </p:blipFill>
        <p:spPr>
          <a:xfrm>
            <a:off x="5635398" y="3253846"/>
            <a:ext cx="1771560" cy="350308"/>
          </a:xfrm>
          <a:prstGeom prst="rect">
            <a:avLst/>
          </a:prstGeom>
        </p:spPr>
      </p:pic>
      <p:pic>
        <p:nvPicPr>
          <p:cNvPr id="20" name="Imagen 19">
            <a:extLst>
              <a:ext uri="{FF2B5EF4-FFF2-40B4-BE49-F238E27FC236}">
                <a16:creationId xmlns:a16="http://schemas.microsoft.com/office/drawing/2014/main" id="{1F2FCDCF-7F7B-D6AD-DDCB-CE4E8473C513}"/>
              </a:ext>
            </a:extLst>
          </p:cNvPr>
          <p:cNvPicPr>
            <a:picLocks noChangeAspect="1"/>
          </p:cNvPicPr>
          <p:nvPr/>
        </p:nvPicPr>
        <p:blipFill>
          <a:blip r:embed="rId7"/>
          <a:stretch>
            <a:fillRect/>
          </a:stretch>
        </p:blipFill>
        <p:spPr>
          <a:xfrm>
            <a:off x="6127771" y="4163298"/>
            <a:ext cx="1224136" cy="396387"/>
          </a:xfrm>
          <a:prstGeom prst="rect">
            <a:avLst/>
          </a:prstGeom>
        </p:spPr>
      </p:pic>
      <p:pic>
        <p:nvPicPr>
          <p:cNvPr id="22" name="Imagen 21">
            <a:extLst>
              <a:ext uri="{FF2B5EF4-FFF2-40B4-BE49-F238E27FC236}">
                <a16:creationId xmlns:a16="http://schemas.microsoft.com/office/drawing/2014/main" id="{35B6C553-75A5-F535-7870-DAA0C20F9825}"/>
              </a:ext>
            </a:extLst>
          </p:cNvPr>
          <p:cNvPicPr>
            <a:picLocks noChangeAspect="1"/>
          </p:cNvPicPr>
          <p:nvPr/>
        </p:nvPicPr>
        <p:blipFill>
          <a:blip r:embed="rId8"/>
          <a:stretch>
            <a:fillRect/>
          </a:stretch>
        </p:blipFill>
        <p:spPr>
          <a:xfrm>
            <a:off x="4228038" y="4163298"/>
            <a:ext cx="1129870" cy="350309"/>
          </a:xfrm>
          <a:prstGeom prst="rect">
            <a:avLst/>
          </a:prstGeom>
        </p:spPr>
      </p:pic>
      <p:pic>
        <p:nvPicPr>
          <p:cNvPr id="24" name="Imagen 23">
            <a:extLst>
              <a:ext uri="{FF2B5EF4-FFF2-40B4-BE49-F238E27FC236}">
                <a16:creationId xmlns:a16="http://schemas.microsoft.com/office/drawing/2014/main" id="{55512AD1-6153-3A58-E233-B08453E3F57B}"/>
              </a:ext>
            </a:extLst>
          </p:cNvPr>
          <p:cNvPicPr>
            <a:picLocks noChangeAspect="1"/>
          </p:cNvPicPr>
          <p:nvPr/>
        </p:nvPicPr>
        <p:blipFill>
          <a:blip r:embed="rId9"/>
          <a:stretch>
            <a:fillRect/>
          </a:stretch>
        </p:blipFill>
        <p:spPr>
          <a:xfrm>
            <a:off x="3869673" y="1684933"/>
            <a:ext cx="1488235" cy="429041"/>
          </a:xfrm>
          <a:prstGeom prst="rect">
            <a:avLst/>
          </a:prstGeom>
        </p:spPr>
      </p:pic>
      <p:pic>
        <p:nvPicPr>
          <p:cNvPr id="26" name="Imagen 25">
            <a:extLst>
              <a:ext uri="{FF2B5EF4-FFF2-40B4-BE49-F238E27FC236}">
                <a16:creationId xmlns:a16="http://schemas.microsoft.com/office/drawing/2014/main" id="{4EBB30FB-9FFE-9C2D-4D81-D6A2FFAC589B}"/>
              </a:ext>
            </a:extLst>
          </p:cNvPr>
          <p:cNvPicPr>
            <a:picLocks noChangeAspect="1"/>
          </p:cNvPicPr>
          <p:nvPr/>
        </p:nvPicPr>
        <p:blipFill>
          <a:blip r:embed="rId10"/>
          <a:stretch>
            <a:fillRect/>
          </a:stretch>
        </p:blipFill>
        <p:spPr>
          <a:xfrm>
            <a:off x="1966641" y="1662456"/>
            <a:ext cx="1598314" cy="492938"/>
          </a:xfrm>
          <a:prstGeom prst="rect">
            <a:avLst/>
          </a:prstGeom>
        </p:spPr>
      </p:pic>
    </p:spTree>
    <p:extLst>
      <p:ext uri="{BB962C8B-B14F-4D97-AF65-F5344CB8AC3E}">
        <p14:creationId xmlns:p14="http://schemas.microsoft.com/office/powerpoint/2010/main" val="2158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Resultados cualitativos</a:t>
            </a:r>
          </a:p>
        </p:txBody>
      </p:sp>
      <p:pic>
        <p:nvPicPr>
          <p:cNvPr id="5" name="Marcador de contenido 4">
            <a:extLst>
              <a:ext uri="{FF2B5EF4-FFF2-40B4-BE49-F238E27FC236}">
                <a16:creationId xmlns:a16="http://schemas.microsoft.com/office/drawing/2014/main" id="{25C30E1D-ECC2-D0D4-9E55-6D8FFB9230B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608" y="1442963"/>
            <a:ext cx="7010784" cy="4572000"/>
          </a:xfrm>
        </p:spPr>
      </p:pic>
    </p:spTree>
    <p:extLst>
      <p:ext uri="{BB962C8B-B14F-4D97-AF65-F5344CB8AC3E}">
        <p14:creationId xmlns:p14="http://schemas.microsoft.com/office/powerpoint/2010/main" val="226836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Conclusiones</a:t>
            </a:r>
          </a:p>
        </p:txBody>
      </p:sp>
      <p:sp>
        <p:nvSpPr>
          <p:cNvPr id="3" name="2 Marcador de contenido"/>
          <p:cNvSpPr>
            <a:spLocks noGrp="1"/>
          </p:cNvSpPr>
          <p:nvPr>
            <p:ph sz="quarter" idx="1"/>
          </p:nvPr>
        </p:nvSpPr>
        <p:spPr/>
        <p:txBody>
          <a:bodyPr>
            <a:normAutofit fontScale="70000" lnSpcReduction="20000"/>
          </a:bodyPr>
          <a:lstStyle/>
          <a:p>
            <a:r>
              <a:rPr lang="es-MX" dirty="0"/>
              <a:t>La lógica difusa puede ser una herramienta útil en la predicción de cultivos, ya que, aunque no proporciona una precisión extremadamente alta, permite captar y seguir las tendencias en función de factores determinantes. Esta capacidad de adaptación y análisis es fundamental en la agricultura, donde las condiciones pueden variar considerablemente y donde lo más importante es entender y anticipar patrones que influyan en el rendimiento de los cultivos a lo largo del tiempo más que un numero preciso</a:t>
            </a:r>
          </a:p>
          <a:p>
            <a:r>
              <a:rPr lang="es-MX" dirty="0"/>
              <a:t>Al usar una mayor cantidad de variables y de reglas en una configuración se puede obtener un mejor resultado del error cuadrático medio que representa una mejor aproximación a los datos reales.</a:t>
            </a:r>
          </a:p>
          <a:p>
            <a:r>
              <a:rPr lang="es-MX" dirty="0"/>
              <a:t>A medida que los valores reales de las variables manejables aumentan, se observa que el error en las predicciones del sistema tiende a crecer de manera significativa. Esto sugiere que, al manejar datos más altos, la capacidad del sistema para realizar estimaciones precisas se ve comprometida, lo que puede tener implicaciones importantes en la fiabilidad de los resultados obtenidos.</a:t>
            </a:r>
          </a:p>
          <a:p>
            <a:r>
              <a:rPr lang="es-MX" dirty="0"/>
              <a:t>Se observó que un mayor número de variables y reglas condujo a una mejor aproximación en los resultados. Por lo tanto, la inclusión de más variables, junto con un análisis más detallado en las reglas difusas, puede resultar en un trabajo de mayor precisión, logrando así un menor Error Cuadrático Medio (ECM).</a:t>
            </a:r>
          </a:p>
        </p:txBody>
      </p:sp>
    </p:spTree>
    <p:extLst>
      <p:ext uri="{BB962C8B-B14F-4D97-AF65-F5344CB8AC3E}">
        <p14:creationId xmlns:p14="http://schemas.microsoft.com/office/powerpoint/2010/main" val="92492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Referencias</a:t>
            </a:r>
          </a:p>
        </p:txBody>
      </p:sp>
      <p:sp>
        <p:nvSpPr>
          <p:cNvPr id="3" name="2 Marcador de contenido"/>
          <p:cNvSpPr>
            <a:spLocks noGrp="1"/>
          </p:cNvSpPr>
          <p:nvPr>
            <p:ph sz="quarter" idx="1"/>
          </p:nvPr>
        </p:nvSpPr>
        <p:spPr/>
        <p:txBody>
          <a:bodyPr>
            <a:normAutofit fontScale="70000" lnSpcReduction="20000"/>
          </a:bodyPr>
          <a:lstStyle/>
          <a:p>
            <a:pPr marL="0" indent="0">
              <a:buNone/>
            </a:pPr>
            <a:r>
              <a:rPr lang="es-MX" dirty="0"/>
              <a:t>[1] HERNANDEZ, </a:t>
            </a:r>
            <a:r>
              <a:rPr lang="es-MX" dirty="0" err="1"/>
              <a:t>Naivy</a:t>
            </a:r>
            <a:r>
              <a:rPr lang="es-MX" dirty="0"/>
              <a:t>; SOTO, F  y  CABALLERO, A. Modelos de simulación de cultivos: Características y usos.</a:t>
            </a:r>
            <a:r>
              <a:rPr lang="es-MX" i="1" dirty="0"/>
              <a:t> </a:t>
            </a:r>
            <a:r>
              <a:rPr lang="es-MX" i="1" dirty="0" err="1"/>
              <a:t>cultrop</a:t>
            </a:r>
            <a:r>
              <a:rPr lang="es-MX" dirty="0"/>
              <a:t> [online]. 2009, vol.30, n.1 [citado  2024-09-22], pp. 00-00 . Disponible en: &lt;http://scielo.sld.cu/scielo.php?</a:t>
            </a:r>
          </a:p>
          <a:p>
            <a:pPr marL="0" indent="0">
              <a:buNone/>
            </a:pPr>
            <a:r>
              <a:rPr lang="es-MX" dirty="0"/>
              <a:t>[2] LOPEZ SEIJAS, Teresa et al. Adecuación de un modelo de simulación de cultivo para la predicción del crecimiento y producción del arroz en el sur de La Habana.</a:t>
            </a:r>
            <a:r>
              <a:rPr lang="es-MX" i="1" dirty="0"/>
              <a:t> </a:t>
            </a:r>
            <a:r>
              <a:rPr lang="es-MX" i="1" dirty="0" err="1"/>
              <a:t>Rev</a:t>
            </a:r>
            <a:r>
              <a:rPr lang="es-MX" i="1" dirty="0"/>
              <a:t> Cie </a:t>
            </a:r>
            <a:r>
              <a:rPr lang="es-MX" i="1" dirty="0" err="1"/>
              <a:t>Téc</a:t>
            </a:r>
            <a:r>
              <a:rPr lang="es-MX" i="1" dirty="0"/>
              <a:t> </a:t>
            </a:r>
            <a:r>
              <a:rPr lang="es-MX" i="1" dirty="0" err="1"/>
              <a:t>Agr</a:t>
            </a:r>
            <a:r>
              <a:rPr lang="es-MX" dirty="0"/>
              <a:t> [online]. 2010, vol.19, n.1 [citado  2024-09-22], pp. 90-95 . Disponible en: &lt;http://scielo.sld.cu/scielo.php?</a:t>
            </a:r>
          </a:p>
          <a:p>
            <a:pPr marL="0" indent="0">
              <a:buNone/>
            </a:pPr>
            <a:r>
              <a:rPr lang="es-MX" dirty="0"/>
              <a:t>[3] Pascual, </a:t>
            </a:r>
            <a:r>
              <a:rPr lang="es-MX" dirty="0" err="1"/>
              <a:t>Ibet</a:t>
            </a:r>
            <a:r>
              <a:rPr lang="es-MX" dirty="0"/>
              <a:t> de los A. , Ramírez, J.L. , Ortiz A. . Métodos de inteligencia artificial para la predicción del rendimiento y calidad de gramíneas. </a:t>
            </a:r>
            <a:r>
              <a:rPr lang="es-MX" i="1" dirty="0"/>
              <a:t>REDVET. Revista Electrónica de Veterinaria</a:t>
            </a:r>
            <a:r>
              <a:rPr lang="es-MX" dirty="0"/>
              <a:t> [en </a:t>
            </a:r>
            <a:r>
              <a:rPr lang="es-MX" dirty="0" err="1"/>
              <a:t>linea</a:t>
            </a:r>
            <a:r>
              <a:rPr lang="es-MX" dirty="0"/>
              <a:t>]. 2016, 17(12), 1-9[fecha de Consulta 22 de Septiembre de 2024].</a:t>
            </a:r>
          </a:p>
          <a:p>
            <a:pPr marL="0" indent="0">
              <a:buNone/>
            </a:pPr>
            <a:r>
              <a:rPr lang="es-MX" dirty="0"/>
              <a:t>[4] </a:t>
            </a:r>
            <a:r>
              <a:rPr lang="es-MX" dirty="0" err="1"/>
              <a:t>Servin</a:t>
            </a:r>
            <a:r>
              <a:rPr lang="es-MX" dirty="0"/>
              <a:t> Palestina, Miguel &amp; Raquel, Salazar &amp; </a:t>
            </a:r>
            <a:r>
              <a:rPr lang="es-MX" dirty="0" err="1"/>
              <a:t>Lopez</a:t>
            </a:r>
            <a:r>
              <a:rPr lang="es-MX" dirty="0"/>
              <a:t>-Cruz, Irineo &amp; Medina-García, Guillermo &amp; Cid-Ríos, José. (2022). Predicción de la producción y rendimiento de frijol, con modelos de redes neuronales artificiales y datos climáticos: Predicción de la producción y rendimientos de frijol. Biotecnia. 24. 104-111. 10.18633/biotecnia.v24i2.1664. </a:t>
            </a:r>
          </a:p>
          <a:p>
            <a:pPr marL="0" indent="0">
              <a:buNone/>
            </a:pPr>
            <a:r>
              <a:rPr lang="es-MX" dirty="0"/>
              <a:t>[5] </a:t>
            </a:r>
            <a:r>
              <a:rPr lang="es-MX" dirty="0" err="1"/>
              <a:t>Abrougui</a:t>
            </a:r>
            <a:r>
              <a:rPr lang="es-MX" dirty="0"/>
              <a:t>, </a:t>
            </a:r>
            <a:r>
              <a:rPr lang="es-MX" dirty="0" err="1"/>
              <a:t>Khaoula</a:t>
            </a:r>
            <a:r>
              <a:rPr lang="es-MX" dirty="0"/>
              <a:t> &amp; Karim, </a:t>
            </a:r>
            <a:r>
              <a:rPr lang="es-MX" dirty="0" err="1"/>
              <a:t>Gabsi</a:t>
            </a:r>
            <a:r>
              <a:rPr lang="es-MX" dirty="0"/>
              <a:t> &amp; </a:t>
            </a:r>
            <a:r>
              <a:rPr lang="es-MX" dirty="0" err="1"/>
              <a:t>Mercatoris</a:t>
            </a:r>
            <a:r>
              <a:rPr lang="es-MX" dirty="0"/>
              <a:t>, Benoit &amp; </a:t>
            </a:r>
            <a:r>
              <a:rPr lang="es-MX" dirty="0" err="1"/>
              <a:t>Khemis</a:t>
            </a:r>
            <a:r>
              <a:rPr lang="es-MX" dirty="0"/>
              <a:t>, </a:t>
            </a:r>
            <a:r>
              <a:rPr lang="es-MX" dirty="0" err="1"/>
              <a:t>Chiheb</a:t>
            </a:r>
            <a:r>
              <a:rPr lang="es-MX" dirty="0"/>
              <a:t> &amp; </a:t>
            </a:r>
            <a:r>
              <a:rPr lang="es-MX" dirty="0" err="1"/>
              <a:t>Roua</a:t>
            </a:r>
            <a:r>
              <a:rPr lang="es-MX" dirty="0"/>
              <a:t>, Amami &amp; </a:t>
            </a:r>
            <a:r>
              <a:rPr lang="es-MX" dirty="0" err="1"/>
              <a:t>Chehaibi</a:t>
            </a:r>
            <a:r>
              <a:rPr lang="es-MX" dirty="0"/>
              <a:t>, </a:t>
            </a:r>
            <a:r>
              <a:rPr lang="es-MX" dirty="0" err="1"/>
              <a:t>Sayed</a:t>
            </a:r>
            <a:r>
              <a:rPr lang="es-MX" dirty="0"/>
              <a:t>. (2019). </a:t>
            </a:r>
            <a:r>
              <a:rPr lang="es-MX" dirty="0" err="1"/>
              <a:t>Prediction</a:t>
            </a:r>
            <a:r>
              <a:rPr lang="es-MX" dirty="0"/>
              <a:t> </a:t>
            </a:r>
            <a:r>
              <a:rPr lang="es-MX" dirty="0" err="1"/>
              <a:t>of</a:t>
            </a:r>
            <a:r>
              <a:rPr lang="es-MX" dirty="0"/>
              <a:t> </a:t>
            </a:r>
            <a:r>
              <a:rPr lang="es-MX" dirty="0" err="1"/>
              <a:t>organic</a:t>
            </a:r>
            <a:r>
              <a:rPr lang="es-MX" dirty="0"/>
              <a:t> </a:t>
            </a:r>
            <a:r>
              <a:rPr lang="es-MX" dirty="0" err="1"/>
              <a:t>potato</a:t>
            </a:r>
            <a:r>
              <a:rPr lang="es-MX" dirty="0"/>
              <a:t> </a:t>
            </a:r>
            <a:r>
              <a:rPr lang="es-MX" dirty="0" err="1"/>
              <a:t>yield</a:t>
            </a:r>
            <a:r>
              <a:rPr lang="es-MX" dirty="0"/>
              <a:t> </a:t>
            </a:r>
            <a:r>
              <a:rPr lang="es-MX" dirty="0" err="1"/>
              <a:t>using</a:t>
            </a:r>
            <a:r>
              <a:rPr lang="es-MX" dirty="0"/>
              <a:t> </a:t>
            </a:r>
            <a:r>
              <a:rPr lang="es-MX" dirty="0" err="1"/>
              <a:t>tillage</a:t>
            </a:r>
            <a:r>
              <a:rPr lang="es-MX" dirty="0"/>
              <a:t> </a:t>
            </a:r>
            <a:r>
              <a:rPr lang="es-MX" dirty="0" err="1"/>
              <a:t>systems</a:t>
            </a:r>
            <a:r>
              <a:rPr lang="es-MX" dirty="0"/>
              <a:t> and </a:t>
            </a:r>
            <a:r>
              <a:rPr lang="es-MX" dirty="0" err="1"/>
              <a:t>soil</a:t>
            </a:r>
            <a:r>
              <a:rPr lang="es-MX" dirty="0"/>
              <a:t> </a:t>
            </a:r>
            <a:r>
              <a:rPr lang="es-MX" dirty="0" err="1"/>
              <a:t>properties</a:t>
            </a:r>
            <a:r>
              <a:rPr lang="es-MX" dirty="0"/>
              <a:t> </a:t>
            </a:r>
            <a:r>
              <a:rPr lang="es-MX" dirty="0" err="1"/>
              <a:t>by</a:t>
            </a:r>
            <a:r>
              <a:rPr lang="es-MX" dirty="0"/>
              <a:t> artificial neural </a:t>
            </a:r>
            <a:r>
              <a:rPr lang="es-MX" dirty="0" err="1"/>
              <a:t>network</a:t>
            </a:r>
            <a:r>
              <a:rPr lang="es-MX" dirty="0"/>
              <a:t> (ANN) and </a:t>
            </a:r>
            <a:r>
              <a:rPr lang="es-MX" dirty="0" err="1"/>
              <a:t>multiple</a:t>
            </a:r>
            <a:r>
              <a:rPr lang="es-MX" dirty="0"/>
              <a:t> linear </a:t>
            </a:r>
            <a:r>
              <a:rPr lang="es-MX" dirty="0" err="1"/>
              <a:t>regressions</a:t>
            </a:r>
            <a:r>
              <a:rPr lang="es-MX" dirty="0"/>
              <a:t> (MLR). </a:t>
            </a:r>
            <a:r>
              <a:rPr lang="es-MX" dirty="0" err="1"/>
              <a:t>Soil</a:t>
            </a:r>
            <a:r>
              <a:rPr lang="es-MX" dirty="0"/>
              <a:t> and </a:t>
            </a:r>
            <a:r>
              <a:rPr lang="es-MX" dirty="0" err="1"/>
              <a:t>Tillage</a:t>
            </a:r>
            <a:r>
              <a:rPr lang="es-MX" dirty="0"/>
              <a:t> </a:t>
            </a:r>
            <a:r>
              <a:rPr lang="es-MX" dirty="0" err="1"/>
              <a:t>Research</a:t>
            </a:r>
            <a:r>
              <a:rPr lang="es-MX" dirty="0"/>
              <a:t>. 190. 202-208. 10.1016/j.still.2019.01.011. </a:t>
            </a:r>
          </a:p>
        </p:txBody>
      </p:sp>
    </p:spTree>
    <p:extLst>
      <p:ext uri="{BB962C8B-B14F-4D97-AF65-F5344CB8AC3E}">
        <p14:creationId xmlns:p14="http://schemas.microsoft.com/office/powerpoint/2010/main" val="301477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Referencias</a:t>
            </a:r>
          </a:p>
        </p:txBody>
      </p:sp>
      <p:sp>
        <p:nvSpPr>
          <p:cNvPr id="3" name="2 Marcador de contenido"/>
          <p:cNvSpPr>
            <a:spLocks noGrp="1"/>
          </p:cNvSpPr>
          <p:nvPr>
            <p:ph sz="quarter" idx="1"/>
          </p:nvPr>
        </p:nvSpPr>
        <p:spPr/>
        <p:txBody>
          <a:bodyPr>
            <a:normAutofit fontScale="85000" lnSpcReduction="20000"/>
          </a:bodyPr>
          <a:lstStyle/>
          <a:p>
            <a:pPr marL="0" indent="0">
              <a:buNone/>
            </a:pPr>
            <a:r>
              <a:rPr lang="es-MX" dirty="0"/>
              <a:t>[6] </a:t>
            </a:r>
            <a:r>
              <a:rPr lang="en-US" dirty="0"/>
              <a:t>Khaki S and Wang L (2019) Crop Yield Prediction Using Deep Neural Networks. </a:t>
            </a:r>
            <a:r>
              <a:rPr lang="en-US" i="1" dirty="0"/>
              <a:t>Front. Plant Sci.</a:t>
            </a:r>
            <a:r>
              <a:rPr lang="en-US" dirty="0"/>
              <a:t> 10:621. </a:t>
            </a:r>
            <a:r>
              <a:rPr lang="en-US" dirty="0" err="1"/>
              <a:t>doi</a:t>
            </a:r>
            <a:r>
              <a:rPr lang="en-US" dirty="0"/>
              <a:t>: 10.3389/fpls.2019.00621</a:t>
            </a:r>
          </a:p>
          <a:p>
            <a:pPr marL="0" indent="0">
              <a:buNone/>
            </a:pPr>
            <a:r>
              <a:rPr lang="es-MX" dirty="0"/>
              <a:t>[7] </a:t>
            </a:r>
            <a:r>
              <a:rPr lang="es-MX" dirty="0" err="1"/>
              <a:t>Bindu</a:t>
            </a:r>
            <a:r>
              <a:rPr lang="es-MX" dirty="0"/>
              <a:t> </a:t>
            </a:r>
            <a:r>
              <a:rPr lang="es-MX" dirty="0" err="1"/>
              <a:t>Garg</a:t>
            </a:r>
            <a:r>
              <a:rPr lang="es-MX" dirty="0"/>
              <a:t>, </a:t>
            </a:r>
            <a:r>
              <a:rPr lang="es-MX" dirty="0" err="1"/>
              <a:t>Shubham</a:t>
            </a:r>
            <a:r>
              <a:rPr lang="es-MX" dirty="0"/>
              <a:t> </a:t>
            </a:r>
            <a:r>
              <a:rPr lang="es-MX" dirty="0" err="1"/>
              <a:t>Aggarwal</a:t>
            </a:r>
            <a:r>
              <a:rPr lang="es-MX" dirty="0"/>
              <a:t>, </a:t>
            </a:r>
            <a:r>
              <a:rPr lang="es-MX" dirty="0" err="1"/>
              <a:t>Jatin</a:t>
            </a:r>
            <a:r>
              <a:rPr lang="es-MX" dirty="0"/>
              <a:t> </a:t>
            </a:r>
            <a:r>
              <a:rPr lang="es-MX" dirty="0" err="1"/>
              <a:t>Sokhal</a:t>
            </a:r>
            <a:r>
              <a:rPr lang="es-MX" dirty="0"/>
              <a:t>. </a:t>
            </a:r>
            <a:r>
              <a:rPr lang="es-MX" dirty="0" err="1"/>
              <a:t>Crop</a:t>
            </a:r>
            <a:r>
              <a:rPr lang="es-MX" dirty="0"/>
              <a:t> </a:t>
            </a:r>
            <a:r>
              <a:rPr lang="es-MX" dirty="0" err="1"/>
              <a:t>yield</a:t>
            </a:r>
            <a:r>
              <a:rPr lang="es-MX" dirty="0"/>
              <a:t> </a:t>
            </a:r>
            <a:r>
              <a:rPr lang="es-MX" dirty="0" err="1"/>
              <a:t>forecasting</a:t>
            </a:r>
            <a:r>
              <a:rPr lang="es-MX" dirty="0"/>
              <a:t> </a:t>
            </a:r>
            <a:r>
              <a:rPr lang="es-MX" dirty="0" err="1"/>
              <a:t>using</a:t>
            </a:r>
            <a:r>
              <a:rPr lang="es-MX" dirty="0"/>
              <a:t> </a:t>
            </a:r>
            <a:r>
              <a:rPr lang="es-MX" dirty="0" err="1"/>
              <a:t>fuzzy</a:t>
            </a:r>
            <a:r>
              <a:rPr lang="es-MX" dirty="0"/>
              <a:t> </a:t>
            </a:r>
            <a:r>
              <a:rPr lang="es-MX" dirty="0" err="1"/>
              <a:t>logic</a:t>
            </a:r>
            <a:r>
              <a:rPr lang="es-MX" dirty="0"/>
              <a:t> and </a:t>
            </a:r>
            <a:r>
              <a:rPr lang="es-MX" dirty="0" err="1"/>
              <a:t>regression</a:t>
            </a:r>
            <a:r>
              <a:rPr lang="es-MX" dirty="0"/>
              <a:t> </a:t>
            </a:r>
            <a:r>
              <a:rPr lang="es-MX" dirty="0" err="1"/>
              <a:t>model</a:t>
            </a:r>
            <a:r>
              <a:rPr lang="es-MX" dirty="0"/>
              <a:t>. </a:t>
            </a:r>
            <a:r>
              <a:rPr lang="es-MX" dirty="0" err="1"/>
              <a:t>Computers</a:t>
            </a:r>
            <a:r>
              <a:rPr lang="es-MX" dirty="0"/>
              <a:t> &amp; </a:t>
            </a:r>
            <a:r>
              <a:rPr lang="es-MX" dirty="0" err="1"/>
              <a:t>Electrical</a:t>
            </a:r>
            <a:r>
              <a:rPr lang="es-MX" dirty="0"/>
              <a:t> </a:t>
            </a:r>
            <a:r>
              <a:rPr lang="es-MX" dirty="0" err="1"/>
              <a:t>Engineering.Volume</a:t>
            </a:r>
            <a:r>
              <a:rPr lang="es-MX" dirty="0"/>
              <a:t> 67. 2018. Pages 383-403.</a:t>
            </a:r>
          </a:p>
          <a:p>
            <a:pPr marL="0" indent="0">
              <a:buNone/>
            </a:pPr>
            <a:r>
              <a:rPr lang="es-MX" dirty="0"/>
              <a:t>[8] </a:t>
            </a:r>
            <a:r>
              <a:rPr lang="en-US" dirty="0"/>
              <a:t>M.A, Jayaram &amp; Marad, Netra. (2013). Fuzzy Inference Systems for Crop Yield Prediction. Journal of Intelligent Systems. 21. 363-372. 10.1515/jisys-2012-0016. </a:t>
            </a:r>
            <a:endParaRPr lang="es-MX" dirty="0"/>
          </a:p>
          <a:p>
            <a:pPr marL="0" indent="0">
              <a:buNone/>
            </a:pPr>
            <a:r>
              <a:rPr lang="es-MX" dirty="0"/>
              <a:t>[9] </a:t>
            </a:r>
            <a:r>
              <a:rPr lang="en-US" dirty="0"/>
              <a:t>Stathakis, Dimitris &amp; Savin, I. &amp; A, T.. (2006). Neuro-Fuzzy Modeling For Crop Yield Prediction. </a:t>
            </a:r>
            <a:endParaRPr lang="es-MX" dirty="0"/>
          </a:p>
          <a:p>
            <a:pPr marL="0" indent="0">
              <a:buNone/>
            </a:pPr>
            <a:r>
              <a:rPr lang="es-MX" dirty="0"/>
              <a:t>[10] Rashid, </a:t>
            </a:r>
            <a:r>
              <a:rPr lang="es-MX" dirty="0" err="1"/>
              <a:t>Mamunur</a:t>
            </a:r>
            <a:r>
              <a:rPr lang="es-MX" dirty="0"/>
              <a:t> &amp; Bari, </a:t>
            </a:r>
            <a:r>
              <a:rPr lang="es-MX" dirty="0" err="1"/>
              <a:t>Bifta</a:t>
            </a:r>
            <a:r>
              <a:rPr lang="es-MX" dirty="0"/>
              <a:t> &amp; </a:t>
            </a:r>
            <a:r>
              <a:rPr lang="es-MX" dirty="0" err="1"/>
              <a:t>Yusup</a:t>
            </a:r>
            <a:r>
              <a:rPr lang="es-MX" dirty="0"/>
              <a:t>, </a:t>
            </a:r>
            <a:r>
              <a:rPr lang="es-MX" dirty="0" err="1"/>
              <a:t>Yusri</a:t>
            </a:r>
            <a:r>
              <a:rPr lang="es-MX" dirty="0"/>
              <a:t> &amp; </a:t>
            </a:r>
            <a:r>
              <a:rPr lang="es-MX" dirty="0" err="1"/>
              <a:t>Kamaruddin</a:t>
            </a:r>
            <a:r>
              <a:rPr lang="es-MX" dirty="0"/>
              <a:t>, </a:t>
            </a:r>
            <a:r>
              <a:rPr lang="es-MX" dirty="0" err="1"/>
              <a:t>Mohamad</a:t>
            </a:r>
            <a:r>
              <a:rPr lang="es-MX" dirty="0"/>
              <a:t> &amp; Khan, </a:t>
            </a:r>
            <a:r>
              <a:rPr lang="es-MX" dirty="0" err="1"/>
              <a:t>Nuzhat</a:t>
            </a:r>
            <a:r>
              <a:rPr lang="es-MX" dirty="0"/>
              <a:t>. (2021). A Comprehensive </a:t>
            </a:r>
            <a:r>
              <a:rPr lang="es-MX" dirty="0" err="1"/>
              <a:t>Review</a:t>
            </a:r>
            <a:r>
              <a:rPr lang="es-MX" dirty="0"/>
              <a:t> </a:t>
            </a:r>
            <a:r>
              <a:rPr lang="es-MX" dirty="0" err="1"/>
              <a:t>of</a:t>
            </a:r>
            <a:r>
              <a:rPr lang="es-MX" dirty="0"/>
              <a:t> </a:t>
            </a:r>
            <a:r>
              <a:rPr lang="es-MX" dirty="0" err="1"/>
              <a:t>Crop</a:t>
            </a:r>
            <a:r>
              <a:rPr lang="es-MX" dirty="0"/>
              <a:t> </a:t>
            </a:r>
            <a:r>
              <a:rPr lang="es-MX" dirty="0" err="1"/>
              <a:t>Yield</a:t>
            </a:r>
            <a:r>
              <a:rPr lang="es-MX" dirty="0"/>
              <a:t> </a:t>
            </a:r>
            <a:r>
              <a:rPr lang="es-MX" dirty="0" err="1"/>
              <a:t>Prediction</a:t>
            </a:r>
            <a:r>
              <a:rPr lang="es-MX" dirty="0"/>
              <a:t> </a:t>
            </a:r>
            <a:r>
              <a:rPr lang="es-MX" dirty="0" err="1"/>
              <a:t>Using</a:t>
            </a:r>
            <a:r>
              <a:rPr lang="es-MX" dirty="0"/>
              <a:t> Machine </a:t>
            </a:r>
            <a:r>
              <a:rPr lang="es-MX" dirty="0" err="1"/>
              <a:t>Learning</a:t>
            </a:r>
            <a:r>
              <a:rPr lang="es-MX" dirty="0"/>
              <a:t> </a:t>
            </a:r>
            <a:r>
              <a:rPr lang="es-MX" dirty="0" err="1"/>
              <a:t>Approaches</a:t>
            </a:r>
            <a:r>
              <a:rPr lang="es-MX" dirty="0"/>
              <a:t> </a:t>
            </a:r>
            <a:r>
              <a:rPr lang="es-MX" dirty="0" err="1"/>
              <a:t>With</a:t>
            </a:r>
            <a:r>
              <a:rPr lang="es-MX" dirty="0"/>
              <a:t> </a:t>
            </a:r>
            <a:r>
              <a:rPr lang="es-MX" dirty="0" err="1"/>
              <a:t>Special</a:t>
            </a:r>
            <a:r>
              <a:rPr lang="es-MX" dirty="0"/>
              <a:t> </a:t>
            </a:r>
            <a:r>
              <a:rPr lang="es-MX" dirty="0" err="1"/>
              <a:t>Emphasis</a:t>
            </a:r>
            <a:r>
              <a:rPr lang="es-MX" dirty="0"/>
              <a:t> </a:t>
            </a:r>
            <a:r>
              <a:rPr lang="es-MX" dirty="0" err="1"/>
              <a:t>on</a:t>
            </a:r>
            <a:r>
              <a:rPr lang="es-MX" dirty="0"/>
              <a:t> Palm </a:t>
            </a:r>
            <a:r>
              <a:rPr lang="es-MX" dirty="0" err="1"/>
              <a:t>Oil</a:t>
            </a:r>
            <a:r>
              <a:rPr lang="es-MX" dirty="0"/>
              <a:t> </a:t>
            </a:r>
            <a:r>
              <a:rPr lang="es-MX" dirty="0" err="1"/>
              <a:t>Yield</a:t>
            </a:r>
            <a:r>
              <a:rPr lang="es-MX" dirty="0"/>
              <a:t> </a:t>
            </a:r>
            <a:r>
              <a:rPr lang="es-MX" dirty="0" err="1"/>
              <a:t>Prediction</a:t>
            </a:r>
            <a:r>
              <a:rPr lang="es-MX" dirty="0"/>
              <a:t>. IEEE Access. 9. 10.1109/ACCESS.2021.3075159. </a:t>
            </a:r>
          </a:p>
        </p:txBody>
      </p:sp>
    </p:spTree>
    <p:extLst>
      <p:ext uri="{BB962C8B-B14F-4D97-AF65-F5344CB8AC3E}">
        <p14:creationId xmlns:p14="http://schemas.microsoft.com/office/powerpoint/2010/main" val="2207038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dad">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dad">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441</TotalTime>
  <Words>1195</Words>
  <Application>Microsoft Office PowerPoint</Application>
  <PresentationFormat>Presentación en pantalla (4:3)</PresentationFormat>
  <Paragraphs>63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Franklin Gothic Book</vt:lpstr>
      <vt:lpstr>Perpetua</vt:lpstr>
      <vt:lpstr>Wingdings 2</vt:lpstr>
      <vt:lpstr>Equidad</vt:lpstr>
      <vt:lpstr>Sistema de predicción de rendimiento de cultivos</vt:lpstr>
      <vt:lpstr>Introducción </vt:lpstr>
      <vt:lpstr>Estado del arte</vt:lpstr>
      <vt:lpstr>Propuesta realizada</vt:lpstr>
      <vt:lpstr>Resultados cuantitativos</vt:lpstr>
      <vt:lpstr>Resultados cualitativos</vt:lpstr>
      <vt:lpstr>Conclusiones</vt:lpstr>
      <vt:lpstr>Referencias</vt:lpstr>
      <vt:lpstr>Referencias</vt:lpstr>
    </vt:vector>
  </TitlesOfParts>
  <Company>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proyecto</dc:title>
  <dc:creator>Toshiba-User</dc:creator>
  <cp:lastModifiedBy>Miguel Angel Panqueva Pulido</cp:lastModifiedBy>
  <cp:revision>18</cp:revision>
  <dcterms:created xsi:type="dcterms:W3CDTF">2020-06-02T18:54:27Z</dcterms:created>
  <dcterms:modified xsi:type="dcterms:W3CDTF">2024-09-24T22:32:50Z</dcterms:modified>
</cp:coreProperties>
</file>