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AF486-D595-5D46-EA43-AD37D8F78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9A007-F8E2-4E74-70A1-6D0CD8C4E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710095-ECD3-23A3-4245-E4B5391B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F6A-A6BD-48B8-B0E2-12DC3EED8831}" type="datetimeFigureOut">
              <a:rPr lang="es-ES" smtClean="0"/>
              <a:t>19/11/2024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E652A-4835-B50A-675A-DC340939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1FD8C-6FAE-A0C8-E9A5-356EA97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3F9-74AD-4454-8A52-EF580945B34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505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19357-A35F-D50A-7F0C-157EF26D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AC98D8-DB5A-6F00-502A-EB090AEA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E5F50B-8C0E-B95F-A136-CEC5B2AC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F6A-A6BD-48B8-B0E2-12DC3EED8831}" type="datetimeFigureOut">
              <a:rPr lang="es-ES" smtClean="0"/>
              <a:t>19/11/2024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8A0E7C-B979-872B-3C20-CF8C2998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D677B-43D7-957D-7108-D15C9183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3F9-74AD-4454-8A52-EF580945B34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175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F76C9B-99FE-B608-B9EE-5E225762E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486674-EFCC-5713-CCAA-883695EAC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BDADC4-1DB7-AB98-DBAC-39BB2982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F6A-A6BD-48B8-B0E2-12DC3EED8831}" type="datetimeFigureOut">
              <a:rPr lang="es-ES" smtClean="0"/>
              <a:t>19/11/2024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AF212D-7CEB-3561-1211-1105176B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F0DA1-6107-6AF1-0C70-F1866EC2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3F9-74AD-4454-8A52-EF580945B34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25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1EB13-3CDD-F27D-E9DA-29F2EDC7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8EA2D-BF17-CD30-7363-A06821E71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5913A-2BC8-2237-5F59-1532B388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F6A-A6BD-48B8-B0E2-12DC3EED8831}" type="datetimeFigureOut">
              <a:rPr lang="es-ES" smtClean="0"/>
              <a:t>19/11/2024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8C8ED1-631A-9286-FF44-9F75722E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DA2C4-A2E6-7D7D-A490-654A9966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3F9-74AD-4454-8A52-EF580945B34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42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E8B93-96A4-50AE-89B2-23CB1D37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DA9FC6-4139-7C9B-2DFC-5C8DA877A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69823-2248-B253-427C-C780174E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F6A-A6BD-48B8-B0E2-12DC3EED8831}" type="datetimeFigureOut">
              <a:rPr lang="es-ES" smtClean="0"/>
              <a:t>19/11/2024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79E15C-4FE5-EC52-501F-74FC74AF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CB1EC-AFC8-29A5-B249-BEA809F4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3F9-74AD-4454-8A52-EF580945B34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82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0CD10-1412-520B-EDB5-4F188048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963A55-FAAA-78EF-2BAE-4F875490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B11C6E-A5FB-E07D-8774-21C5EDD66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80F8AE-7368-6114-209A-07E9D74E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F6A-A6BD-48B8-B0E2-12DC3EED8831}" type="datetimeFigureOut">
              <a:rPr lang="es-ES" smtClean="0"/>
              <a:t>19/11/2024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EF7AC1-1C9D-15DC-4651-B1FC584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76512D-9BA5-D063-7B4C-681814A2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3F9-74AD-4454-8A52-EF580945B34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589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7A8EA-20A7-7A23-9C84-ECF87FAB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84E16-6DF9-E6B1-AC3D-CDDD04961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DBC761-0A86-29ED-233A-6DDC8D18B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F9519E-74C2-A6ED-12DF-AB4036ADA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3BEBEF-2157-6BB0-B0E9-0135A782E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98DBDB-CD19-6A69-72CB-D31BC45E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F6A-A6BD-48B8-B0E2-12DC3EED8831}" type="datetimeFigureOut">
              <a:rPr lang="es-ES" smtClean="0"/>
              <a:t>19/11/2024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0C41DE-5593-EA21-0B24-ECCF4463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EB464C-B32B-3BD1-9CD2-EFE6866C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3F9-74AD-4454-8A52-EF580945B34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098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09F88-2F5C-D57B-8390-42B98F23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1E1FB8-F5C8-5F9B-D0A6-FD9BE96E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F6A-A6BD-48B8-B0E2-12DC3EED8831}" type="datetimeFigureOut">
              <a:rPr lang="es-ES" smtClean="0"/>
              <a:t>19/11/2024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C1FD96-5441-C752-CDA2-53A12FBC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C97110-3406-B64E-D25B-A96CAF1D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3F9-74AD-4454-8A52-EF580945B34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49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1D61BE-12B6-959D-E918-35A226AE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F6A-A6BD-48B8-B0E2-12DC3EED8831}" type="datetimeFigureOut">
              <a:rPr lang="es-ES" smtClean="0"/>
              <a:t>19/11/2024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BE0EB9-6CB1-4E76-D465-7E17EE32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CF36AE-2393-AC25-870A-FF111554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3F9-74AD-4454-8A52-EF580945B34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724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BD775-B0CB-1E84-DFBB-9766A2B2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C2A42-11DB-66CB-3E13-5C9F2484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51C7A5-4AFF-E3C0-A14D-8F3D9654D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EB1278-1DEA-10FA-66FC-502571AC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F6A-A6BD-48B8-B0E2-12DC3EED8831}" type="datetimeFigureOut">
              <a:rPr lang="es-ES" smtClean="0"/>
              <a:t>19/11/2024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05CF24-BE73-B342-5F50-0851BBAC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D2F6F6-4534-4443-9A50-D31AD872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3F9-74AD-4454-8A52-EF580945B34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03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C5FDD-CA4B-1D09-36FA-134978E1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5C687E-107F-CE44-0C1F-C72045706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0D7F24-F3FE-0FEB-1AF0-41FDC3D4F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18F464-C0F2-6851-F93B-177C580B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3F6A-A6BD-48B8-B0E2-12DC3EED8831}" type="datetimeFigureOut">
              <a:rPr lang="es-ES" smtClean="0"/>
              <a:t>19/11/2024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F4FA6F-D66B-AAD1-0685-CB8F43F1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E7F334-1E1F-456C-7427-51DF11AA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3F9-74AD-4454-8A52-EF580945B34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945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FA2216-2BFA-5F69-1C02-3A622230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0ECBF3-1071-1C48-6731-46E28C94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BB5F8-23B7-FA00-9090-D802DDB52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03F6A-A6BD-48B8-B0E2-12DC3EED8831}" type="datetimeFigureOut">
              <a:rPr lang="es-ES" smtClean="0"/>
              <a:t>19/11/2024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897248-BF45-11C4-6640-EF293B458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E70047-7792-AA47-F8F4-02245354A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EB3F9-74AD-4454-8A52-EF580945B34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04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a fórmula de cálculo">
            <a:extLst>
              <a:ext uri="{FF2B5EF4-FFF2-40B4-BE49-F238E27FC236}">
                <a16:creationId xmlns:a16="http://schemas.microsoft.com/office/drawing/2014/main" id="{2649213F-D7C0-BF34-6E70-FB480C4D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97" r="23298" b="13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A5FF2A-4E6F-CA26-EE36-FEA592194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dirty="0"/>
              <a:t>Tabla de amortización y gradientes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B3969-3988-3BCE-5742-E4F0D22EB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ES" sz="1300"/>
              <a:t>Nicolas Sabogal Velásquez</a:t>
            </a:r>
          </a:p>
          <a:p>
            <a:pPr algn="l"/>
            <a:r>
              <a:rPr lang="es-ES" sz="1300"/>
              <a:t>Miguel Panqueva Pulido</a:t>
            </a:r>
          </a:p>
          <a:p>
            <a:pPr algn="l"/>
            <a:r>
              <a:rPr lang="es-ES" sz="1300"/>
              <a:t>Sebastián Villalba</a:t>
            </a:r>
          </a:p>
          <a:p>
            <a:pPr algn="l"/>
            <a:r>
              <a:rPr lang="es-ES" sz="1300"/>
              <a:t>Pablo Pérez Ipia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78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840C728-4E01-4237-82C8-9624DFA85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036" name="Color">
              <a:extLst>
                <a:ext uri="{FF2B5EF4-FFF2-40B4-BE49-F238E27FC236}">
                  <a16:creationId xmlns:a16="http://schemas.microsoft.com/office/drawing/2014/main" id="{F1CFB22B-2D73-4F2C-953D-8C306B45B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Color">
              <a:extLst>
                <a:ext uri="{FF2B5EF4-FFF2-40B4-BE49-F238E27FC236}">
                  <a16:creationId xmlns:a16="http://schemas.microsoft.com/office/drawing/2014/main" id="{819F58A9-E813-4511-BEF2-5B65BB728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Los gradientes">
            <a:extLst>
              <a:ext uri="{FF2B5EF4-FFF2-40B4-BE49-F238E27FC236}">
                <a16:creationId xmlns:a16="http://schemas.microsoft.com/office/drawing/2014/main" id="{0FAD9CA6-CEC1-7952-EFAD-87EDA7ADD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1659" y="1778750"/>
            <a:ext cx="4808799" cy="301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A126EA2-BDB4-5B79-0422-99FDE239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08" y="1702006"/>
            <a:ext cx="5074368" cy="1239235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Definición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77099-866B-603C-DE35-F2B4034B4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42" y="2930808"/>
            <a:ext cx="5377466" cy="2513744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s-MX" sz="2400" dirty="0">
                <a:solidFill>
                  <a:schemeClr val="bg1"/>
                </a:solidFill>
              </a:rPr>
              <a:t>una </a:t>
            </a:r>
            <a:r>
              <a:rPr lang="es-MX" sz="2400" b="1" dirty="0">
                <a:solidFill>
                  <a:schemeClr val="bg1"/>
                </a:solidFill>
              </a:rPr>
              <a:t>serie gradiente geométrica</a:t>
            </a:r>
            <a:r>
              <a:rPr lang="es-MX" sz="2400" dirty="0">
                <a:solidFill>
                  <a:schemeClr val="bg1"/>
                </a:solidFill>
              </a:rPr>
              <a:t> se refiere a una secuencia de flujos de efectivo que aumenta o disminuye en un porcentaje constante cada periodo. Este tipo de serie es útil para modelar situaciones donde los flujos de efectivo crecen (o decrecen) exponencialmente a lo largo del tiempo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5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Slide Background Fill">
            <a:extLst>
              <a:ext uri="{FF2B5EF4-FFF2-40B4-BE49-F238E27FC236}">
                <a16:creationId xmlns:a16="http://schemas.microsoft.com/office/drawing/2014/main" id="{953EC90C-082B-4667-A29F-E4E4D515A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Color Cover">
            <a:extLst>
              <a:ext uri="{FF2B5EF4-FFF2-40B4-BE49-F238E27FC236}">
                <a16:creationId xmlns:a16="http://schemas.microsoft.com/office/drawing/2014/main" id="{E99FF883-3EBA-49CC-8D77-1EE69E18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75" name="Group 2060">
            <a:extLst>
              <a:ext uri="{FF2B5EF4-FFF2-40B4-BE49-F238E27FC236}">
                <a16:creationId xmlns:a16="http://schemas.microsoft.com/office/drawing/2014/main" id="{F690C4ED-5E67-4827-AED1-DEC2B100A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2062" name="Color">
              <a:extLst>
                <a:ext uri="{FF2B5EF4-FFF2-40B4-BE49-F238E27FC236}">
                  <a16:creationId xmlns:a16="http://schemas.microsoft.com/office/drawing/2014/main" id="{316B1774-E483-4832-A4C7-1277F9928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6" name="Color">
              <a:extLst>
                <a:ext uri="{FF2B5EF4-FFF2-40B4-BE49-F238E27FC236}">
                  <a16:creationId xmlns:a16="http://schemas.microsoft.com/office/drawing/2014/main" id="{CE4BA6BE-9BF5-4DFA-8E3F-C49023E53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77" name="Group 2064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078" name="Freeform: Shape 2065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Freeform: Shape 2066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Freeform: Shape 2067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Freeform: Shape 2068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Freeform: Shape 2069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BAB1A0-968F-1267-016D-07B26DA9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788590" y="1410381"/>
            <a:ext cx="5196335" cy="3097947"/>
          </a:xfrm>
        </p:spPr>
        <p:txBody>
          <a:bodyPr anchor="ctr"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Fórmula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AFC00-39CF-2225-2D14-BA459A05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007" y="546341"/>
            <a:ext cx="7262371" cy="24350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3200" dirty="0">
                <a:solidFill>
                  <a:schemeClr val="tx2"/>
                </a:solidFill>
              </a:rPr>
              <a:t>La fórmula del gradiente geométrico es la presentada en la imagen, siendo el gradiente una tasa o porcentaje en esta ocasión.</a:t>
            </a:r>
          </a:p>
        </p:txBody>
      </p:sp>
      <p:pic>
        <p:nvPicPr>
          <p:cNvPr id="2054" name="Picture 6" descr="Calculadora 5: Valor Presente de Gradiente Geometrico">
            <a:extLst>
              <a:ext uri="{FF2B5EF4-FFF2-40B4-BE49-F238E27FC236}">
                <a16:creationId xmlns:a16="http://schemas.microsoft.com/office/drawing/2014/main" id="{EDF43C8C-0DE8-B065-357C-8FDF0AEF7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02" y="3344244"/>
            <a:ext cx="5398445" cy="219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45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4994E-AC7D-52C1-3643-71026341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Tabla de amortización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F54DF3-1B0D-4087-340E-CB7BE3293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Definición</a:t>
            </a:r>
          </a:p>
          <a:p>
            <a:pPr marL="0" lvl="1">
              <a:spcBef>
                <a:spcPts val="1000"/>
              </a:spcBef>
            </a:pP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Estructura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1">
              <a:spcBef>
                <a:spcPts val="1000"/>
              </a:spcBef>
            </a:pP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Ejemplo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76576C-C4B4-FD8F-C5A0-4EC360E8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400"/>
              <a:t>Definición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B7225-0DC6-76A1-7855-5D00DC56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/>
              <a:t>Una tabla de amortización es un cuadro que muestra el desglose detallado de cada pago realizado en un préstamo a lo largo del tiempo. Esta tabla incluye información sobre cómo se distribuyen los pagos entre el capital y los intereses. Es una herramienta esencial para entender cómo evolucionará el saldo pendiente del préstamo y cómo se liquidará la deuda a lo largo del período del préstamo.</a:t>
            </a:r>
          </a:p>
        </p:txBody>
      </p:sp>
    </p:spTree>
    <p:extLst>
      <p:ext uri="{BB962C8B-B14F-4D97-AF65-F5344CB8AC3E}">
        <p14:creationId xmlns:p14="http://schemas.microsoft.com/office/powerpoint/2010/main" val="2527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E7E48E-3FD3-1878-7BE4-2A2A5FA8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Estructura de la tabla de amortización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2DFA5BE-F5F6-D756-0ECD-696A9C01D782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/>
              <a:t>La cantidad de filas esta determinada por la cantidad de cuotas, los intereses se calculas sobre el saldo pendiente y el abono a capital estará determinado por la resta entre la cuota y los respectivos intereses en cada periodo.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57A55D25-78CD-5D08-FB9D-B0ECDE23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0613"/>
              </p:ext>
            </p:extLst>
          </p:nvPr>
        </p:nvGraphicFramePr>
        <p:xfrm>
          <a:off x="1922206" y="3203757"/>
          <a:ext cx="8170608" cy="7120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1768">
                  <a:extLst>
                    <a:ext uri="{9D8B030D-6E8A-4147-A177-3AD203B41FA5}">
                      <a16:colId xmlns:a16="http://schemas.microsoft.com/office/drawing/2014/main" val="2742757581"/>
                    </a:ext>
                  </a:extLst>
                </a:gridCol>
                <a:gridCol w="1361768">
                  <a:extLst>
                    <a:ext uri="{9D8B030D-6E8A-4147-A177-3AD203B41FA5}">
                      <a16:colId xmlns:a16="http://schemas.microsoft.com/office/drawing/2014/main" val="4287556583"/>
                    </a:ext>
                  </a:extLst>
                </a:gridCol>
                <a:gridCol w="1322439">
                  <a:extLst>
                    <a:ext uri="{9D8B030D-6E8A-4147-A177-3AD203B41FA5}">
                      <a16:colId xmlns:a16="http://schemas.microsoft.com/office/drawing/2014/main" val="3765956820"/>
                    </a:ext>
                  </a:extLst>
                </a:gridCol>
                <a:gridCol w="1401097">
                  <a:extLst>
                    <a:ext uri="{9D8B030D-6E8A-4147-A177-3AD203B41FA5}">
                      <a16:colId xmlns:a16="http://schemas.microsoft.com/office/drawing/2014/main" val="1269670592"/>
                    </a:ext>
                  </a:extLst>
                </a:gridCol>
                <a:gridCol w="1361768">
                  <a:extLst>
                    <a:ext uri="{9D8B030D-6E8A-4147-A177-3AD203B41FA5}">
                      <a16:colId xmlns:a16="http://schemas.microsoft.com/office/drawing/2014/main" val="373240320"/>
                    </a:ext>
                  </a:extLst>
                </a:gridCol>
                <a:gridCol w="1361768">
                  <a:extLst>
                    <a:ext uri="{9D8B030D-6E8A-4147-A177-3AD203B41FA5}">
                      <a16:colId xmlns:a16="http://schemas.microsoft.com/office/drawing/2014/main" val="69261887"/>
                    </a:ext>
                  </a:extLst>
                </a:gridCol>
              </a:tblGrid>
              <a:tr h="712067"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Periodo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Número de cuota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Valor de la cuota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Intereses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Abono a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Saldo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3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49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F31791-E022-5A14-B3A8-A73D83C5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/>
              <a:t>Ejercicio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34E7F-B6D9-DF35-D12A-DE66EE42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Un conjunto residencial estableció un costo por apartamento de 2 millones. Considerando una tasa de interés del 18% anual a seis meses.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110F868-6658-4744-C0D7-55D208E9E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75525"/>
              </p:ext>
            </p:extLst>
          </p:nvPr>
        </p:nvGraphicFramePr>
        <p:xfrm>
          <a:off x="2000864" y="2895555"/>
          <a:ext cx="8170608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1768">
                  <a:extLst>
                    <a:ext uri="{9D8B030D-6E8A-4147-A177-3AD203B41FA5}">
                      <a16:colId xmlns:a16="http://schemas.microsoft.com/office/drawing/2014/main" val="2742757581"/>
                    </a:ext>
                  </a:extLst>
                </a:gridCol>
                <a:gridCol w="1361768">
                  <a:extLst>
                    <a:ext uri="{9D8B030D-6E8A-4147-A177-3AD203B41FA5}">
                      <a16:colId xmlns:a16="http://schemas.microsoft.com/office/drawing/2014/main" val="4287556583"/>
                    </a:ext>
                  </a:extLst>
                </a:gridCol>
                <a:gridCol w="1322439">
                  <a:extLst>
                    <a:ext uri="{9D8B030D-6E8A-4147-A177-3AD203B41FA5}">
                      <a16:colId xmlns:a16="http://schemas.microsoft.com/office/drawing/2014/main" val="3765956820"/>
                    </a:ext>
                  </a:extLst>
                </a:gridCol>
                <a:gridCol w="1401097">
                  <a:extLst>
                    <a:ext uri="{9D8B030D-6E8A-4147-A177-3AD203B41FA5}">
                      <a16:colId xmlns:a16="http://schemas.microsoft.com/office/drawing/2014/main" val="1269670592"/>
                    </a:ext>
                  </a:extLst>
                </a:gridCol>
                <a:gridCol w="1361768">
                  <a:extLst>
                    <a:ext uri="{9D8B030D-6E8A-4147-A177-3AD203B41FA5}">
                      <a16:colId xmlns:a16="http://schemas.microsoft.com/office/drawing/2014/main" val="373240320"/>
                    </a:ext>
                  </a:extLst>
                </a:gridCol>
                <a:gridCol w="1361768">
                  <a:extLst>
                    <a:ext uri="{9D8B030D-6E8A-4147-A177-3AD203B41FA5}">
                      <a16:colId xmlns:a16="http://schemas.microsoft.com/office/drawing/2014/main" val="6926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Periodo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/>
                        <a:t>Número de cuota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/>
                        <a:t>Valor de la cuota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/>
                        <a:t>Intereses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/>
                        <a:t>Abono a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/>
                        <a:t>Saldo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0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2000000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1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349617.20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27600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322617.20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1677982.80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2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2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349617.20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23156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326461.20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1351521.39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4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3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349617.20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18651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330966.20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1020555.39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7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4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4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349617.20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14083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335533.54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685021.85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5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5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349617.20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9453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340163.89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344857.96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69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6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6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349617.20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4759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344858.16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-0.2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80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9ADEB9-2EC1-741A-6FF2-51840740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0" y="28679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Serie gradiente lineal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A3FB5-520F-CB0B-0954-259FF428D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278" y="4273137"/>
            <a:ext cx="9910295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Definición</a:t>
            </a:r>
          </a:p>
          <a:p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Fórmula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0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627848-90EA-173B-ED49-CAEF1789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s-ES" sz="4000"/>
              <a:t>Definición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57A921-64B8-ED57-6B35-89A070D5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000"/>
              <a:t>Una </a:t>
            </a:r>
            <a:r>
              <a:rPr lang="es-MX" sz="2000" b="1"/>
              <a:t>serie gradiente lineal</a:t>
            </a:r>
            <a:r>
              <a:rPr lang="es-MX" sz="2000"/>
              <a:t> es una secuencia de flujos de efectivo periódicos donde cada flujo de efectivo aumenta o disminuye por una cantidad constante en cada periodo. Esta puede ser creciente o decreciente.</a:t>
            </a:r>
            <a:endParaRPr lang="es-ES" sz="20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CC36FE-F8BA-101A-5337-EF095EC2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047" y="774285"/>
            <a:ext cx="3866359" cy="25811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E37037-8E59-F931-F322-ADA7F6CEFF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0"/>
          <a:stretch/>
        </p:blipFill>
        <p:spPr>
          <a:xfrm>
            <a:off x="6946667" y="4282768"/>
            <a:ext cx="4389120" cy="116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7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11ECE-EA06-878B-F37A-1AFB902C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Formula</a:t>
            </a:r>
            <a:endParaRPr lang="es-E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AC8117-72CF-C83C-E7AB-3326936B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930209"/>
            <a:ext cx="4530898" cy="271901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La formula del gradiente lineal consiste en la formula de la anualidad (ya sea vencida o anticipada), seguida del factor que va a aumentar o reducir el valor de la cuota en la proporción del gradiente, que para este caso es un numero.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53D145-545E-BA65-7367-5928384D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05738"/>
            <a:ext cx="5150277" cy="28712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18">
            <a:extLst>
              <a:ext uri="{FF2B5EF4-FFF2-40B4-BE49-F238E27FC236}">
                <a16:creationId xmlns:a16="http://schemas.microsoft.com/office/drawing/2014/main" id="{C2616E71-7702-4514-BCE4-BAADB22ED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0" name="Color Cover">
              <a:extLst>
                <a:ext uri="{FF2B5EF4-FFF2-40B4-BE49-F238E27FC236}">
                  <a16:creationId xmlns:a16="http://schemas.microsoft.com/office/drawing/2014/main" id="{15F9A7D7-E8EB-49D7-ACB0-13481EF1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Color Cover">
              <a:extLst>
                <a:ext uri="{FF2B5EF4-FFF2-40B4-BE49-F238E27FC236}">
                  <a16:creationId xmlns:a16="http://schemas.microsoft.com/office/drawing/2014/main" id="{044CB560-3BF4-4256-8C60-8864DA0A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840072-D6EC-480D-9A1B-928B36F92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CADDA0B4-EE72-46AA-A7BB-C271924B7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B2519E48-483B-4612-935D-790A10605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Documento">
            <a:extLst>
              <a:ext uri="{FF2B5EF4-FFF2-40B4-BE49-F238E27FC236}">
                <a16:creationId xmlns:a16="http://schemas.microsoft.com/office/drawing/2014/main" id="{7C4339AC-BA28-FC51-721B-62701488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0402" y="1135530"/>
            <a:ext cx="4565184" cy="456518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435442-0E9B-F5B4-093A-29FD7E30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203990" cy="27827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Serie gradiente geométrica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26EC14-6B09-060C-94FE-6B5501EFF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2643" y="3764655"/>
            <a:ext cx="5203989" cy="1936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Definición</a:t>
            </a:r>
          </a:p>
          <a:p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Fórmula</a:t>
            </a:r>
          </a:p>
        </p:txBody>
      </p:sp>
    </p:spTree>
    <p:extLst>
      <p:ext uri="{BB962C8B-B14F-4D97-AF65-F5344CB8AC3E}">
        <p14:creationId xmlns:p14="http://schemas.microsoft.com/office/powerpoint/2010/main" val="3479876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398</Words>
  <Application>Microsoft Office PowerPoint</Application>
  <PresentationFormat>Panorámica</PresentationFormat>
  <Paragraphs>79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Tema de Office</vt:lpstr>
      <vt:lpstr>Tabla de amortización y gradientes</vt:lpstr>
      <vt:lpstr>Tabla de amortización</vt:lpstr>
      <vt:lpstr>Definición</vt:lpstr>
      <vt:lpstr>Estructura de la tabla de amortización</vt:lpstr>
      <vt:lpstr>Ejercicio</vt:lpstr>
      <vt:lpstr>Serie gradiente lineal</vt:lpstr>
      <vt:lpstr>Definición</vt:lpstr>
      <vt:lpstr>Formula</vt:lpstr>
      <vt:lpstr>Serie gradiente geométrica</vt:lpstr>
      <vt:lpstr>Definición</vt:lpstr>
      <vt:lpstr>Fórmula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ANDRES PEREZ IPIA</dc:creator>
  <cp:lastModifiedBy>PABLO ANDRES PEREZ IPIA</cp:lastModifiedBy>
  <cp:revision>1</cp:revision>
  <dcterms:created xsi:type="dcterms:W3CDTF">2024-11-19T18:04:39Z</dcterms:created>
  <dcterms:modified xsi:type="dcterms:W3CDTF">2024-11-19T20:27:39Z</dcterms:modified>
</cp:coreProperties>
</file>