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6858000" cy="9901238"/>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626" y="1866"/>
      </p:cViewPr>
      <p:guideLst>
        <p:guide orient="horz" pos="3119"/>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3075803"/>
            <a:ext cx="5829300" cy="2122348"/>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028700" y="5610702"/>
            <a:ext cx="4800600" cy="253031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6DE635F0-2EF9-481F-B930-6E4376A491EE}" type="datetimeFigureOut">
              <a:rPr lang="es-ES" smtClean="0"/>
              <a:t>12/02/2016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FACA77-191D-4405-B05F-9C86CAEF5187}" type="slidenum">
              <a:rPr lang="es-ES" smtClean="0"/>
              <a:t>‹Nº›</a:t>
            </a:fld>
            <a:endParaRPr lang="es-ES"/>
          </a:p>
        </p:txBody>
      </p:sp>
    </p:spTree>
    <p:extLst>
      <p:ext uri="{BB962C8B-B14F-4D97-AF65-F5344CB8AC3E}">
        <p14:creationId xmlns:p14="http://schemas.microsoft.com/office/powerpoint/2010/main" val="4123112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6DE635F0-2EF9-481F-B930-6E4376A491EE}" type="datetimeFigureOut">
              <a:rPr lang="es-ES" smtClean="0"/>
              <a:t>12/02/2016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FACA77-191D-4405-B05F-9C86CAEF5187}" type="slidenum">
              <a:rPr lang="es-ES" smtClean="0"/>
              <a:t>‹Nº›</a:t>
            </a:fld>
            <a:endParaRPr lang="es-ES"/>
          </a:p>
        </p:txBody>
      </p:sp>
    </p:spTree>
    <p:extLst>
      <p:ext uri="{BB962C8B-B14F-4D97-AF65-F5344CB8AC3E}">
        <p14:creationId xmlns:p14="http://schemas.microsoft.com/office/powerpoint/2010/main" val="182313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96510"/>
            <a:ext cx="1543050" cy="8448139"/>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342900" y="396510"/>
            <a:ext cx="4514850" cy="844813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6DE635F0-2EF9-481F-B930-6E4376A491EE}" type="datetimeFigureOut">
              <a:rPr lang="es-ES" smtClean="0"/>
              <a:t>12/02/2016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FACA77-191D-4405-B05F-9C86CAEF5187}" type="slidenum">
              <a:rPr lang="es-ES" smtClean="0"/>
              <a:t>‹Nº›</a:t>
            </a:fld>
            <a:endParaRPr lang="es-ES"/>
          </a:p>
        </p:txBody>
      </p:sp>
    </p:spTree>
    <p:extLst>
      <p:ext uri="{BB962C8B-B14F-4D97-AF65-F5344CB8AC3E}">
        <p14:creationId xmlns:p14="http://schemas.microsoft.com/office/powerpoint/2010/main" val="149632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6DE635F0-2EF9-481F-B930-6E4376A491EE}" type="datetimeFigureOut">
              <a:rPr lang="es-ES" smtClean="0"/>
              <a:t>12/02/2016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FACA77-191D-4405-B05F-9C86CAEF5187}" type="slidenum">
              <a:rPr lang="es-ES" smtClean="0"/>
              <a:t>‹Nº›</a:t>
            </a:fld>
            <a:endParaRPr lang="es-ES"/>
          </a:p>
        </p:txBody>
      </p:sp>
    </p:spTree>
    <p:extLst>
      <p:ext uri="{BB962C8B-B14F-4D97-AF65-F5344CB8AC3E}">
        <p14:creationId xmlns:p14="http://schemas.microsoft.com/office/powerpoint/2010/main" val="289710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735" y="6362462"/>
            <a:ext cx="5829300" cy="196649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541735" y="4196568"/>
            <a:ext cx="5829300" cy="216589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DE635F0-2EF9-481F-B930-6E4376A491EE}" type="datetimeFigureOut">
              <a:rPr lang="es-ES" smtClean="0"/>
              <a:t>12/02/2016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FACA77-191D-4405-B05F-9C86CAEF5187}" type="slidenum">
              <a:rPr lang="es-ES" smtClean="0"/>
              <a:t>‹Nº›</a:t>
            </a:fld>
            <a:endParaRPr lang="es-ES"/>
          </a:p>
        </p:txBody>
      </p:sp>
    </p:spTree>
    <p:extLst>
      <p:ext uri="{BB962C8B-B14F-4D97-AF65-F5344CB8AC3E}">
        <p14:creationId xmlns:p14="http://schemas.microsoft.com/office/powerpoint/2010/main" val="325470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342900" y="2310291"/>
            <a:ext cx="3028950" cy="653435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3486150" y="2310291"/>
            <a:ext cx="3028950" cy="653435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6DE635F0-2EF9-481F-B930-6E4376A491EE}" type="datetimeFigureOut">
              <a:rPr lang="es-ES" smtClean="0"/>
              <a:t>12/02/2016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9FACA77-191D-4405-B05F-9C86CAEF5187}" type="slidenum">
              <a:rPr lang="es-ES" smtClean="0"/>
              <a:t>‹Nº›</a:t>
            </a:fld>
            <a:endParaRPr lang="es-ES"/>
          </a:p>
        </p:txBody>
      </p:sp>
    </p:spTree>
    <p:extLst>
      <p:ext uri="{BB962C8B-B14F-4D97-AF65-F5344CB8AC3E}">
        <p14:creationId xmlns:p14="http://schemas.microsoft.com/office/powerpoint/2010/main" val="343351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342900" y="2216319"/>
            <a:ext cx="3030141" cy="92365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342900" y="3139976"/>
            <a:ext cx="3030141" cy="570467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3483770" y="2216319"/>
            <a:ext cx="3031331" cy="92365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3483770" y="3139976"/>
            <a:ext cx="3031331" cy="570467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6DE635F0-2EF9-481F-B930-6E4376A491EE}" type="datetimeFigureOut">
              <a:rPr lang="es-ES" smtClean="0"/>
              <a:t>12/02/2016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09FACA77-191D-4405-B05F-9C86CAEF5187}" type="slidenum">
              <a:rPr lang="es-ES" smtClean="0"/>
              <a:t>‹Nº›</a:t>
            </a:fld>
            <a:endParaRPr lang="es-ES"/>
          </a:p>
        </p:txBody>
      </p:sp>
    </p:spTree>
    <p:extLst>
      <p:ext uri="{BB962C8B-B14F-4D97-AF65-F5344CB8AC3E}">
        <p14:creationId xmlns:p14="http://schemas.microsoft.com/office/powerpoint/2010/main" val="316679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6DE635F0-2EF9-481F-B930-6E4376A491EE}" type="datetimeFigureOut">
              <a:rPr lang="es-ES" smtClean="0"/>
              <a:t>12/02/2016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09FACA77-191D-4405-B05F-9C86CAEF5187}" type="slidenum">
              <a:rPr lang="es-ES" smtClean="0"/>
              <a:t>‹Nº›</a:t>
            </a:fld>
            <a:endParaRPr lang="es-ES"/>
          </a:p>
        </p:txBody>
      </p:sp>
    </p:spTree>
    <p:extLst>
      <p:ext uri="{BB962C8B-B14F-4D97-AF65-F5344CB8AC3E}">
        <p14:creationId xmlns:p14="http://schemas.microsoft.com/office/powerpoint/2010/main" val="2217292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DE635F0-2EF9-481F-B930-6E4376A491EE}" type="datetimeFigureOut">
              <a:rPr lang="es-ES" smtClean="0"/>
              <a:t>12/02/2016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09FACA77-191D-4405-B05F-9C86CAEF5187}" type="slidenum">
              <a:rPr lang="es-ES" smtClean="0"/>
              <a:t>‹Nº›</a:t>
            </a:fld>
            <a:endParaRPr lang="es-ES"/>
          </a:p>
        </p:txBody>
      </p:sp>
    </p:spTree>
    <p:extLst>
      <p:ext uri="{BB962C8B-B14F-4D97-AF65-F5344CB8AC3E}">
        <p14:creationId xmlns:p14="http://schemas.microsoft.com/office/powerpoint/2010/main" val="242844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1" y="394216"/>
            <a:ext cx="2256235" cy="167771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2681288" y="394217"/>
            <a:ext cx="3833813" cy="845043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342901" y="2071927"/>
            <a:ext cx="2256235" cy="677272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DE635F0-2EF9-481F-B930-6E4376A491EE}" type="datetimeFigureOut">
              <a:rPr lang="es-ES" smtClean="0"/>
              <a:t>12/02/2016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9FACA77-191D-4405-B05F-9C86CAEF5187}" type="slidenum">
              <a:rPr lang="es-ES" smtClean="0"/>
              <a:t>‹Nº›</a:t>
            </a:fld>
            <a:endParaRPr lang="es-ES"/>
          </a:p>
        </p:txBody>
      </p:sp>
    </p:spTree>
    <p:extLst>
      <p:ext uri="{BB962C8B-B14F-4D97-AF65-F5344CB8AC3E}">
        <p14:creationId xmlns:p14="http://schemas.microsoft.com/office/powerpoint/2010/main" val="31603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216" y="6930867"/>
            <a:ext cx="4114800" cy="81822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344216" y="884693"/>
            <a:ext cx="4114800" cy="594074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344216" y="7749096"/>
            <a:ext cx="4114800" cy="11620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DE635F0-2EF9-481F-B930-6E4376A491EE}" type="datetimeFigureOut">
              <a:rPr lang="es-ES" smtClean="0"/>
              <a:t>12/02/2016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9FACA77-191D-4405-B05F-9C86CAEF5187}" type="slidenum">
              <a:rPr lang="es-ES" smtClean="0"/>
              <a:t>‹Nº›</a:t>
            </a:fld>
            <a:endParaRPr lang="es-ES"/>
          </a:p>
        </p:txBody>
      </p:sp>
    </p:spTree>
    <p:extLst>
      <p:ext uri="{BB962C8B-B14F-4D97-AF65-F5344CB8AC3E}">
        <p14:creationId xmlns:p14="http://schemas.microsoft.com/office/powerpoint/2010/main" val="2381612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42900" y="396509"/>
            <a:ext cx="6172200" cy="1650206"/>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342900" y="2310291"/>
            <a:ext cx="6172200" cy="6534359"/>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342900" y="9176982"/>
            <a:ext cx="1600200" cy="527149"/>
          </a:xfrm>
          <a:prstGeom prst="rect">
            <a:avLst/>
          </a:prstGeom>
        </p:spPr>
        <p:txBody>
          <a:bodyPr vert="horz" lIns="91440" tIns="45720" rIns="91440" bIns="45720" rtlCol="0" anchor="ctr"/>
          <a:lstStyle>
            <a:lvl1pPr algn="l">
              <a:defRPr sz="1200">
                <a:solidFill>
                  <a:schemeClr val="tx1">
                    <a:tint val="75000"/>
                  </a:schemeClr>
                </a:solidFill>
              </a:defRPr>
            </a:lvl1pPr>
          </a:lstStyle>
          <a:p>
            <a:fld id="{6DE635F0-2EF9-481F-B930-6E4376A491EE}" type="datetimeFigureOut">
              <a:rPr lang="es-ES" smtClean="0"/>
              <a:t>12/02/2016</a:t>
            </a:fld>
            <a:endParaRPr lang="es-ES"/>
          </a:p>
        </p:txBody>
      </p:sp>
      <p:sp>
        <p:nvSpPr>
          <p:cNvPr id="5" name="4 Marcador de pie de página"/>
          <p:cNvSpPr>
            <a:spLocks noGrp="1"/>
          </p:cNvSpPr>
          <p:nvPr>
            <p:ph type="ftr" sz="quarter" idx="3"/>
          </p:nvPr>
        </p:nvSpPr>
        <p:spPr>
          <a:xfrm>
            <a:off x="2343150" y="9176982"/>
            <a:ext cx="2171700" cy="52714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4914900" y="9176982"/>
            <a:ext cx="1600200" cy="527149"/>
          </a:xfrm>
          <a:prstGeom prst="rect">
            <a:avLst/>
          </a:prstGeom>
        </p:spPr>
        <p:txBody>
          <a:bodyPr vert="horz" lIns="91440" tIns="45720" rIns="91440" bIns="45720" rtlCol="0" anchor="ctr"/>
          <a:lstStyle>
            <a:lvl1pPr algn="r">
              <a:defRPr sz="1200">
                <a:solidFill>
                  <a:schemeClr val="tx1">
                    <a:tint val="75000"/>
                  </a:schemeClr>
                </a:solidFill>
              </a:defRPr>
            </a:lvl1pPr>
          </a:lstStyle>
          <a:p>
            <a:fld id="{09FACA77-191D-4405-B05F-9C86CAEF5187}" type="slidenum">
              <a:rPr lang="es-ES" smtClean="0"/>
              <a:t>‹Nº›</a:t>
            </a:fld>
            <a:endParaRPr lang="es-ES"/>
          </a:p>
        </p:txBody>
      </p:sp>
    </p:spTree>
    <p:extLst>
      <p:ext uri="{BB962C8B-B14F-4D97-AF65-F5344CB8AC3E}">
        <p14:creationId xmlns:p14="http://schemas.microsoft.com/office/powerpoint/2010/main" val="15807865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98000"/>
                    </a14:imgEffect>
                    <a14:imgEffect>
                      <a14:colorTemperature colorTemp="8100"/>
                    </a14:imgEffect>
                  </a14:imgLayer>
                </a14:imgProps>
              </a:ext>
            </a:extLst>
          </a:blip>
          <a:srcRect/>
          <a:stretch>
            <a:fillRect l="-39000" r="-39000"/>
          </a:stretch>
        </a:blipFill>
        <a:effectLst/>
      </p:bgPr>
    </p:bg>
    <p:spTree>
      <p:nvGrpSpPr>
        <p:cNvPr id="1" name=""/>
        <p:cNvGrpSpPr/>
        <p:nvPr/>
      </p:nvGrpSpPr>
      <p:grpSpPr>
        <a:xfrm>
          <a:off x="0" y="0"/>
          <a:ext cx="0" cy="0"/>
          <a:chOff x="0" y="0"/>
          <a:chExt cx="0" cy="0"/>
        </a:xfrm>
      </p:grpSpPr>
      <p:sp>
        <p:nvSpPr>
          <p:cNvPr id="4" name="3 Rectángulo"/>
          <p:cNvSpPr/>
          <p:nvPr/>
        </p:nvSpPr>
        <p:spPr>
          <a:xfrm>
            <a:off x="0" y="-17933"/>
            <a:ext cx="6858000" cy="1384995"/>
          </a:xfrm>
          <a:prstGeom prst="rect">
            <a:avLst/>
          </a:prstGeom>
        </p:spPr>
        <p:txBody>
          <a:bodyPr wrap="square">
            <a:spAutoFit/>
          </a:bodyPr>
          <a:lstStyle/>
          <a:p>
            <a:pPr algn="ctr"/>
            <a:r>
              <a:rPr lang="en-US" altLang="es-ES" sz="3200" b="1" cap="small" dirty="0" err="1" smtClean="0">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Selección</a:t>
            </a:r>
            <a:r>
              <a:rPr lang="en-US" altLang="es-ES" sz="3200" b="1" cap="small" dirty="0" smtClean="0">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 de </a:t>
            </a:r>
            <a:r>
              <a:rPr lang="en-US" altLang="es-ES" sz="3200" b="1" cap="small" dirty="0" err="1">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Á</a:t>
            </a:r>
            <a:r>
              <a:rPr lang="en-US" altLang="es-ES" sz="3200" b="1" cap="small" dirty="0" err="1" smtClean="0">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reas</a:t>
            </a:r>
            <a:r>
              <a:rPr lang="en-US" altLang="es-ES" sz="3200" b="1" cap="small" dirty="0" smtClean="0">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 </a:t>
            </a:r>
            <a:r>
              <a:rPr lang="en-US" altLang="es-ES" sz="3200" b="1" cap="small" dirty="0" err="1" smtClean="0">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Óptimas</a:t>
            </a:r>
            <a:r>
              <a:rPr lang="en-US" altLang="es-ES" sz="3200" b="1" cap="small" dirty="0" smtClean="0">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 de </a:t>
            </a:r>
            <a:r>
              <a:rPr lang="en-US" altLang="es-ES" sz="3200" b="1" cap="small" dirty="0" err="1">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R</a:t>
            </a:r>
            <a:r>
              <a:rPr lang="en-US" altLang="es-ES" sz="3200" b="1" cap="small" dirty="0" err="1" smtClean="0">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estauración</a:t>
            </a:r>
            <a:r>
              <a:rPr lang="en-US" altLang="es-ES" sz="3200" b="1" cap="small" dirty="0" smtClean="0">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 de </a:t>
            </a:r>
            <a:r>
              <a:rPr lang="en-US" altLang="es-ES" sz="3200" b="1" cap="small" dirty="0" err="1">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M</a:t>
            </a:r>
            <a:r>
              <a:rPr lang="en-US" altLang="es-ES" sz="3200" b="1" cap="small" dirty="0" err="1" smtClean="0">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atorrales</a:t>
            </a:r>
            <a:r>
              <a:rPr lang="en-US" altLang="es-ES" sz="3200" b="1" cap="small" dirty="0" smtClean="0">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 de </a:t>
            </a:r>
            <a:r>
              <a:rPr lang="en-US" altLang="es-ES" sz="3200" b="1" cap="small" dirty="0">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A</a:t>
            </a:r>
            <a:r>
              <a:rPr lang="en-US" altLang="es-ES" sz="3200" b="1" cap="small" dirty="0" smtClean="0">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lta </a:t>
            </a:r>
            <a:r>
              <a:rPr lang="en-US" altLang="es-ES" sz="3200" b="1" cap="small" dirty="0" err="1">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M</a:t>
            </a:r>
            <a:r>
              <a:rPr lang="en-US" altLang="es-ES" sz="3200" b="1" cap="small" dirty="0" err="1" smtClean="0">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ontaña</a:t>
            </a:r>
            <a:r>
              <a:rPr lang="en-US" altLang="es-ES" sz="3200" b="1" cap="small" dirty="0" smtClean="0">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 </a:t>
            </a:r>
            <a:r>
              <a:rPr lang="en-US" altLang="es-ES" sz="3200" b="1" cap="small" dirty="0" err="1" smtClean="0">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en</a:t>
            </a:r>
            <a:r>
              <a:rPr lang="en-US" altLang="es-ES" sz="3200" b="1" cap="small" dirty="0" smtClean="0">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 Sierra Nevada</a:t>
            </a:r>
          </a:p>
          <a:p>
            <a:pPr algn="ctr"/>
            <a:r>
              <a:rPr lang="en-US" sz="2000" b="1" dirty="0" smtClean="0">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Miguel Pérez Rivas</a:t>
            </a:r>
            <a:endParaRPr lang="es-ES" sz="2000" b="1" dirty="0">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endParaRPr>
          </a:p>
        </p:txBody>
      </p:sp>
      <p:sp>
        <p:nvSpPr>
          <p:cNvPr id="5" name="4 CuadroTexto"/>
          <p:cNvSpPr txBox="1"/>
          <p:nvPr/>
        </p:nvSpPr>
        <p:spPr>
          <a:xfrm>
            <a:off x="116632" y="1411189"/>
            <a:ext cx="3672408" cy="3539430"/>
          </a:xfrm>
          <a:prstGeom prst="rect">
            <a:avLst/>
          </a:prstGeom>
          <a:solidFill>
            <a:schemeClr val="bg1">
              <a:alpha val="20000"/>
            </a:schemeClr>
          </a:solidFill>
          <a:ln w="2857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just"/>
            <a:r>
              <a:rPr lang="es-ES" b="1" dirty="0" smtClean="0">
                <a:solidFill>
                  <a:schemeClr val="tx1"/>
                </a:solidFill>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INTRODUCCIÓN Y OBJETIVOS</a:t>
            </a:r>
          </a:p>
          <a:p>
            <a:pPr algn="just"/>
            <a:r>
              <a:rPr lang="es-ES" sz="1600" b="1" dirty="0" smtClean="0">
                <a:solidFill>
                  <a:schemeClr val="tx1"/>
                </a:solidFill>
                <a:latin typeface="Browallia New" panose="020B0604020202020204" pitchFamily="34" charset="-34"/>
                <a:cs typeface="Browallia New" panose="020B0604020202020204" pitchFamily="34" charset="-34"/>
              </a:rPr>
              <a:t>Gracias a la información procedente  de diferentes técnicas de teledetección, es posible conocer la evolución temporal de variables como la cobertura de nieve, índice de vegetación o temperatura del suelo en los distintos tipos de ecosistemas . Nuestro objetivo es determinar las zonas más adecuadas para la reintroducción de enebros. Para ello evaluamos la tendencia del NDVI y la cobertura de nieve para los enebrales de Sierra Nevada, además de caracterizar variables como temperatura, topografía, huella humana, etc. Nuestro resultado serán una serie de mapas que muestre las zonas más idóneas en el presente y en un contexto futuro de cambio climático</a:t>
            </a:r>
            <a:endParaRPr lang="es-ES" sz="1600" b="1" dirty="0">
              <a:solidFill>
                <a:schemeClr val="tx1"/>
              </a:solidFill>
              <a:latin typeface="Browallia New" panose="020B0604020202020204" pitchFamily="34" charset="-34"/>
              <a:cs typeface="Browallia New" panose="020B0604020202020204" pitchFamily="34" charset="-34"/>
            </a:endParaRPr>
          </a:p>
        </p:txBody>
      </p:sp>
      <p:sp>
        <p:nvSpPr>
          <p:cNvPr id="6" name="5 CuadroTexto"/>
          <p:cNvSpPr txBox="1"/>
          <p:nvPr/>
        </p:nvSpPr>
        <p:spPr>
          <a:xfrm>
            <a:off x="116632" y="5054565"/>
            <a:ext cx="1368152" cy="400110"/>
          </a:xfrm>
          <a:prstGeom prst="rect">
            <a:avLst/>
          </a:prstGeom>
          <a:solidFill>
            <a:schemeClr val="bg1">
              <a:alpha val="20000"/>
            </a:schemeClr>
          </a:solidFill>
          <a:ln w="2857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s-ES" sz="2000" b="1" dirty="0" smtClean="0">
                <a:solidFill>
                  <a:schemeClr val="tx1"/>
                </a:solidFill>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RESULTADOS</a:t>
            </a:r>
          </a:p>
        </p:txBody>
      </p:sp>
      <p:pic>
        <p:nvPicPr>
          <p:cNvPr id="7" name="6 Imagen"/>
          <p:cNvPicPr>
            <a:picLocks noChangeAspect="1"/>
          </p:cNvPicPr>
          <p:nvPr/>
        </p:nvPicPr>
        <p:blipFill rotWithShape="1">
          <a:blip r:embed="rId4">
            <a:extLst>
              <a:ext uri="{28A0092B-C50C-407E-A947-70E740481C1C}">
                <a14:useLocalDpi xmlns:a14="http://schemas.microsoft.com/office/drawing/2010/main" val="0"/>
              </a:ext>
            </a:extLst>
          </a:blip>
          <a:srcRect l="6388" t="16638" r="3889" b="13987"/>
          <a:stretch/>
        </p:blipFill>
        <p:spPr>
          <a:xfrm>
            <a:off x="44624" y="5670699"/>
            <a:ext cx="2351323" cy="1067534"/>
          </a:xfrm>
          <a:prstGeom prst="rect">
            <a:avLst/>
          </a:prstGeom>
          <a:effectLst>
            <a:softEdge rad="31750"/>
          </a:effectLst>
        </p:spPr>
      </p:pic>
      <p:pic>
        <p:nvPicPr>
          <p:cNvPr id="8" name="7 Imagen"/>
          <p:cNvPicPr>
            <a:picLocks noChangeAspect="1"/>
          </p:cNvPicPr>
          <p:nvPr/>
        </p:nvPicPr>
        <p:blipFill rotWithShape="1">
          <a:blip r:embed="rId5">
            <a:extLst>
              <a:ext uri="{28A0092B-C50C-407E-A947-70E740481C1C}">
                <a14:useLocalDpi xmlns:a14="http://schemas.microsoft.com/office/drawing/2010/main" val="0"/>
              </a:ext>
            </a:extLst>
          </a:blip>
          <a:srcRect l="5336" t="17856" r="3513" b="13676"/>
          <a:stretch/>
        </p:blipFill>
        <p:spPr>
          <a:xfrm>
            <a:off x="44623" y="6943231"/>
            <a:ext cx="2351323" cy="1067534"/>
          </a:xfrm>
          <a:prstGeom prst="rect">
            <a:avLst/>
          </a:prstGeom>
          <a:effectLst>
            <a:softEdge rad="31750"/>
          </a:effectLst>
        </p:spPr>
      </p:pic>
      <p:sp>
        <p:nvSpPr>
          <p:cNvPr id="9" name="8 CuadroTexto"/>
          <p:cNvSpPr txBox="1"/>
          <p:nvPr/>
        </p:nvSpPr>
        <p:spPr>
          <a:xfrm>
            <a:off x="152636" y="5404153"/>
            <a:ext cx="1116124" cy="338554"/>
          </a:xfrm>
          <a:prstGeom prst="rect">
            <a:avLst/>
          </a:prstGeom>
          <a:noFill/>
        </p:spPr>
        <p:txBody>
          <a:bodyPr wrap="square" rtlCol="0">
            <a:spAutoFit/>
          </a:bodyPr>
          <a:lstStyle/>
          <a:p>
            <a:r>
              <a:rPr lang="es-ES" sz="1600" b="1" dirty="0" smtClean="0"/>
              <a:t>Presente</a:t>
            </a:r>
            <a:endParaRPr lang="es-ES" sz="1600" b="1" dirty="0"/>
          </a:p>
        </p:txBody>
      </p:sp>
      <p:sp>
        <p:nvSpPr>
          <p:cNvPr id="10" name="9 CuadroTexto"/>
          <p:cNvSpPr txBox="1"/>
          <p:nvPr/>
        </p:nvSpPr>
        <p:spPr>
          <a:xfrm>
            <a:off x="185984" y="6678811"/>
            <a:ext cx="686732" cy="338554"/>
          </a:xfrm>
          <a:prstGeom prst="rect">
            <a:avLst/>
          </a:prstGeom>
          <a:noFill/>
        </p:spPr>
        <p:txBody>
          <a:bodyPr wrap="square" rtlCol="0">
            <a:spAutoFit/>
          </a:bodyPr>
          <a:lstStyle/>
          <a:p>
            <a:r>
              <a:rPr lang="es-ES" sz="1600" b="1" dirty="0" smtClean="0"/>
              <a:t>2020</a:t>
            </a:r>
            <a:endParaRPr lang="es-ES" sz="1600" b="1" dirty="0"/>
          </a:p>
        </p:txBody>
      </p:sp>
      <p:sp>
        <p:nvSpPr>
          <p:cNvPr id="11" name="10 CuadroTexto"/>
          <p:cNvSpPr txBox="1"/>
          <p:nvPr/>
        </p:nvSpPr>
        <p:spPr>
          <a:xfrm>
            <a:off x="2348880" y="5404153"/>
            <a:ext cx="1730849" cy="338554"/>
          </a:xfrm>
          <a:prstGeom prst="rect">
            <a:avLst/>
          </a:prstGeom>
          <a:noFill/>
        </p:spPr>
        <p:txBody>
          <a:bodyPr wrap="square" rtlCol="0">
            <a:spAutoFit/>
          </a:bodyPr>
          <a:lstStyle/>
          <a:p>
            <a:r>
              <a:rPr lang="es-ES" sz="1600" b="1" dirty="0" smtClean="0"/>
              <a:t>Tendencia nieve</a:t>
            </a:r>
            <a:endParaRPr lang="es-ES" sz="1600" b="1" dirty="0"/>
          </a:p>
        </p:txBody>
      </p:sp>
      <p:sp>
        <p:nvSpPr>
          <p:cNvPr id="12" name="11 CuadroTexto"/>
          <p:cNvSpPr txBox="1"/>
          <p:nvPr/>
        </p:nvSpPr>
        <p:spPr>
          <a:xfrm>
            <a:off x="2348880" y="6678811"/>
            <a:ext cx="686732" cy="338554"/>
          </a:xfrm>
          <a:prstGeom prst="rect">
            <a:avLst/>
          </a:prstGeom>
          <a:noFill/>
        </p:spPr>
        <p:txBody>
          <a:bodyPr wrap="square" rtlCol="0">
            <a:spAutoFit/>
          </a:bodyPr>
          <a:lstStyle/>
          <a:p>
            <a:r>
              <a:rPr lang="es-ES" sz="1600" b="1" dirty="0" smtClean="0"/>
              <a:t>2050</a:t>
            </a:r>
            <a:endParaRPr lang="es-ES" sz="1600" b="1" dirty="0"/>
          </a:p>
        </p:txBody>
      </p:sp>
      <p:pic>
        <p:nvPicPr>
          <p:cNvPr id="14" name="13 Imagen"/>
          <p:cNvPicPr>
            <a:picLocks noChangeAspect="1"/>
          </p:cNvPicPr>
          <p:nvPr/>
        </p:nvPicPr>
        <p:blipFill rotWithShape="1">
          <a:blip r:embed="rId6">
            <a:extLst>
              <a:ext uri="{28A0092B-C50C-407E-A947-70E740481C1C}">
                <a14:useLocalDpi xmlns:a14="http://schemas.microsoft.com/office/drawing/2010/main" val="0"/>
              </a:ext>
            </a:extLst>
          </a:blip>
          <a:srcRect l="5482" t="15679" r="3401" b="14136"/>
          <a:stretch/>
        </p:blipFill>
        <p:spPr>
          <a:xfrm>
            <a:off x="2420888" y="6943231"/>
            <a:ext cx="2351323" cy="1103732"/>
          </a:xfrm>
          <a:prstGeom prst="rect">
            <a:avLst/>
          </a:prstGeom>
          <a:effectLst>
            <a:softEdge rad="31750"/>
          </a:effectLst>
        </p:spPr>
      </p:pic>
      <p:pic>
        <p:nvPicPr>
          <p:cNvPr id="16" name="15 Imagen"/>
          <p:cNvPicPr>
            <a:picLocks noChangeAspect="1"/>
          </p:cNvPicPr>
          <p:nvPr/>
        </p:nvPicPr>
        <p:blipFill rotWithShape="1">
          <a:blip r:embed="rId7" cstate="print">
            <a:extLst>
              <a:ext uri="{28A0092B-C50C-407E-A947-70E740481C1C}">
                <a14:useLocalDpi xmlns:a14="http://schemas.microsoft.com/office/drawing/2010/main" val="0"/>
              </a:ext>
            </a:extLst>
          </a:blip>
          <a:srcRect t="11804" b="14236"/>
          <a:stretch/>
        </p:blipFill>
        <p:spPr>
          <a:xfrm>
            <a:off x="2420888" y="5670699"/>
            <a:ext cx="2351323" cy="1067534"/>
          </a:xfrm>
          <a:prstGeom prst="rect">
            <a:avLst/>
          </a:prstGeom>
          <a:effectLst>
            <a:softEdge rad="31750"/>
          </a:effectLst>
        </p:spPr>
      </p:pic>
      <p:pic>
        <p:nvPicPr>
          <p:cNvPr id="1026"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9922" t="11793" r="18976" b="10368"/>
          <a:stretch/>
        </p:blipFill>
        <p:spPr bwMode="auto">
          <a:xfrm>
            <a:off x="-27384" y="8262987"/>
            <a:ext cx="2376264" cy="148881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17 CuadroTexto"/>
          <p:cNvSpPr txBox="1"/>
          <p:nvPr/>
        </p:nvSpPr>
        <p:spPr>
          <a:xfrm>
            <a:off x="2348880" y="8297827"/>
            <a:ext cx="4464496" cy="1477328"/>
          </a:xfrm>
          <a:prstGeom prst="rect">
            <a:avLst/>
          </a:prstGeom>
          <a:solidFill>
            <a:schemeClr val="bg1">
              <a:alpha val="20000"/>
            </a:schemeClr>
          </a:solidFill>
          <a:ln w="2857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just"/>
            <a:r>
              <a:rPr lang="es-ES" b="1" dirty="0" smtClean="0">
                <a:solidFill>
                  <a:schemeClr val="tx1"/>
                </a:solidFill>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DISCUSIÓN / CONCLUSIÓN</a:t>
            </a:r>
          </a:p>
          <a:p>
            <a:pPr algn="just"/>
            <a:r>
              <a:rPr lang="es-ES" b="1" dirty="0" smtClean="0">
                <a:solidFill>
                  <a:schemeClr val="tx1"/>
                </a:solidFill>
                <a:latin typeface="Browallia New" panose="020B0604020202020204" pitchFamily="34" charset="-34"/>
                <a:cs typeface="Browallia New" panose="020B0604020202020204" pitchFamily="34" charset="-34"/>
              </a:rPr>
              <a:t>Las áreas indicadas con círculos rojos son las más idóneas para la reintroducción de enebros en Sierra Nevada, dadas sus características, así como la estabilidad que presentará en futuros escenarios. </a:t>
            </a:r>
          </a:p>
        </p:txBody>
      </p:sp>
      <p:sp>
        <p:nvSpPr>
          <p:cNvPr id="19" name="18 CuadroTexto"/>
          <p:cNvSpPr txBox="1"/>
          <p:nvPr/>
        </p:nvSpPr>
        <p:spPr>
          <a:xfrm>
            <a:off x="4079728" y="1411189"/>
            <a:ext cx="2445615" cy="400110"/>
          </a:xfrm>
          <a:prstGeom prst="rect">
            <a:avLst/>
          </a:prstGeom>
          <a:solidFill>
            <a:schemeClr val="bg1">
              <a:alpha val="20000"/>
            </a:schemeClr>
          </a:solidFill>
          <a:ln w="2857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s-ES" sz="2000" b="1" dirty="0" smtClean="0">
                <a:solidFill>
                  <a:schemeClr val="tx1"/>
                </a:solidFill>
                <a:effectLst>
                  <a:outerShdw blurRad="38100" dist="38100" dir="2700000" algn="tl">
                    <a:srgbClr val="000000">
                      <a:alpha val="43137"/>
                    </a:srgbClr>
                  </a:outerShdw>
                </a:effectLst>
                <a:latin typeface="Browallia New" panose="020B0604020202020204" pitchFamily="34" charset="-34"/>
                <a:cs typeface="Browallia New" panose="020B0604020202020204" pitchFamily="34" charset="-34"/>
              </a:rPr>
              <a:t>MATERIALES Y MÉTODOS</a:t>
            </a:r>
          </a:p>
        </p:txBody>
      </p:sp>
    </p:spTree>
    <p:extLst>
      <p:ext uri="{BB962C8B-B14F-4D97-AF65-F5344CB8AC3E}">
        <p14:creationId xmlns:p14="http://schemas.microsoft.com/office/powerpoint/2010/main" val="2811352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1394</TotalTime>
  <Words>175</Words>
  <Application>Microsoft Office PowerPoint</Application>
  <PresentationFormat>Personalizado</PresentationFormat>
  <Paragraphs>12</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Tema de Office</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 Privas</dc:creator>
  <cp:lastModifiedBy>Miguel Privas</cp:lastModifiedBy>
  <cp:revision>11</cp:revision>
  <dcterms:created xsi:type="dcterms:W3CDTF">2016-02-12T17:33:22Z</dcterms:created>
  <dcterms:modified xsi:type="dcterms:W3CDTF">2016-02-13T16:48:06Z</dcterms:modified>
</cp:coreProperties>
</file>