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58" r:id="rId6"/>
    <p:sldId id="259" r:id="rId7"/>
    <p:sldId id="261" r:id="rId8"/>
    <p:sldId id="260" r:id="rId9"/>
    <p:sldId id="266" r:id="rId10"/>
    <p:sldId id="269" r:id="rId11"/>
    <p:sldId id="265" r:id="rId12"/>
    <p:sldId id="267" r:id="rId13"/>
    <p:sldId id="262" r:id="rId14"/>
    <p:sldId id="264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985"/>
    <a:srgbClr val="171D2B"/>
    <a:srgbClr val="12111E"/>
    <a:srgbClr val="52C7DD"/>
    <a:srgbClr val="74C8DC"/>
    <a:srgbClr val="378699"/>
    <a:srgbClr val="A1A1AB"/>
    <a:srgbClr val="444450"/>
    <a:srgbClr val="21B6D1"/>
    <a:srgbClr val="2E7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816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13C5-E351-4DCA-A48A-7EC012311721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58AE-F27A-4615-B917-095E9BCF3EA4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13C5-E351-4DCA-A48A-7EC012311721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58AE-F27A-4615-B917-095E9BCF3EA4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13C5-E351-4DCA-A48A-7EC012311721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58AE-F27A-4615-B917-095E9BCF3EA4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13C5-E351-4DCA-A48A-7EC012311721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58AE-F27A-4615-B917-095E9BCF3EA4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13C5-E351-4DCA-A48A-7EC012311721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58AE-F27A-4615-B917-095E9BCF3EA4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13C5-E351-4DCA-A48A-7EC012311721}" type="datetimeFigureOut">
              <a:rPr lang="es-MX" smtClean="0"/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58AE-F27A-4615-B917-095E9BCF3EA4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13C5-E351-4DCA-A48A-7EC012311721}" type="datetimeFigureOut">
              <a:rPr lang="es-MX" smtClean="0"/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58AE-F27A-4615-B917-095E9BCF3EA4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13C5-E351-4DCA-A48A-7EC012311721}" type="datetimeFigureOut">
              <a:rPr lang="es-MX" smtClean="0"/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58AE-F27A-4615-B917-095E9BCF3EA4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13C5-E351-4DCA-A48A-7EC012311721}" type="datetimeFigureOut">
              <a:rPr lang="es-MX" smtClean="0"/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58AE-F27A-4615-B917-095E9BCF3EA4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13C5-E351-4DCA-A48A-7EC012311721}" type="datetimeFigureOut">
              <a:rPr lang="es-MX" smtClean="0"/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58AE-F27A-4615-B917-095E9BCF3EA4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13C5-E351-4DCA-A48A-7EC012311721}" type="datetimeFigureOut">
              <a:rPr lang="es-MX" smtClean="0"/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58AE-F27A-4615-B917-095E9BCF3EA4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F13C5-E351-4DCA-A48A-7EC012311721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58AE-F27A-4615-B917-095E9BCF3EA4}" type="slidenum">
              <a:rPr lang="es-MX" smtClean="0"/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7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4095" y="1967095"/>
            <a:ext cx="2923809" cy="2923809"/>
          </a:xfrm>
          <a:prstGeom prst="rect">
            <a:avLst/>
          </a:prstGeom>
        </p:spPr>
      </p:pic>
      <p:grpSp>
        <p:nvGrpSpPr>
          <p:cNvPr id="19" name="Grupo 18"/>
          <p:cNvGrpSpPr/>
          <p:nvPr/>
        </p:nvGrpSpPr>
        <p:grpSpPr>
          <a:xfrm>
            <a:off x="7446624" y="-847377"/>
            <a:ext cx="2878721" cy="720000"/>
            <a:chOff x="7446624" y="-847377"/>
            <a:chExt cx="2878721" cy="720000"/>
          </a:xfrm>
        </p:grpSpPr>
        <p:sp>
          <p:nvSpPr>
            <p:cNvPr id="14" name="Rectángulo 13"/>
            <p:cNvSpPr/>
            <p:nvPr/>
          </p:nvSpPr>
          <p:spPr>
            <a:xfrm>
              <a:off x="7446624" y="-847377"/>
              <a:ext cx="720000" cy="720000"/>
            </a:xfrm>
            <a:prstGeom prst="rect">
              <a:avLst/>
            </a:prstGeom>
            <a:solidFill>
              <a:srgbClr val="377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8885345" y="-847377"/>
              <a:ext cx="720000" cy="720000"/>
            </a:xfrm>
            <a:prstGeom prst="rect">
              <a:avLst/>
            </a:prstGeom>
            <a:solidFill>
              <a:srgbClr val="121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9605345" y="-847377"/>
              <a:ext cx="720000" cy="720000"/>
            </a:xfrm>
            <a:prstGeom prst="rect">
              <a:avLst/>
            </a:prstGeom>
            <a:solidFill>
              <a:srgbClr val="171D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8165985" y="-847377"/>
              <a:ext cx="720000" cy="720000"/>
            </a:xfrm>
            <a:prstGeom prst="rect">
              <a:avLst/>
            </a:prstGeom>
            <a:solidFill>
              <a:srgbClr val="52C7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7446624" y="-847377"/>
            <a:ext cx="2878721" cy="720000"/>
            <a:chOff x="7446624" y="-847377"/>
            <a:chExt cx="2878721" cy="720000"/>
          </a:xfrm>
        </p:grpSpPr>
        <p:sp>
          <p:nvSpPr>
            <p:cNvPr id="8" name="Rectángulo 7"/>
            <p:cNvSpPr/>
            <p:nvPr/>
          </p:nvSpPr>
          <p:spPr>
            <a:xfrm>
              <a:off x="7446624" y="-847377"/>
              <a:ext cx="720000" cy="720000"/>
            </a:xfrm>
            <a:prstGeom prst="rect">
              <a:avLst/>
            </a:prstGeom>
            <a:solidFill>
              <a:srgbClr val="377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8885345" y="-847377"/>
              <a:ext cx="720000" cy="720000"/>
            </a:xfrm>
            <a:prstGeom prst="rect">
              <a:avLst/>
            </a:prstGeom>
            <a:solidFill>
              <a:srgbClr val="121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9605345" y="-847377"/>
              <a:ext cx="720000" cy="720000"/>
            </a:xfrm>
            <a:prstGeom prst="rect">
              <a:avLst/>
            </a:prstGeom>
            <a:solidFill>
              <a:srgbClr val="171D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8165985" y="-847377"/>
              <a:ext cx="720000" cy="720000"/>
            </a:xfrm>
            <a:prstGeom prst="rect">
              <a:avLst/>
            </a:prstGeom>
            <a:solidFill>
              <a:srgbClr val="52C7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344774" y="484256"/>
            <a:ext cx="1184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377985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Proceso de desarrollo</a:t>
            </a:r>
            <a:endParaRPr lang="es-MX" sz="2800" b="1" dirty="0">
              <a:solidFill>
                <a:srgbClr val="377985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674556" y="1153110"/>
            <a:ext cx="11517444" cy="775069"/>
            <a:chOff x="674556" y="889644"/>
            <a:chExt cx="11517444" cy="775069"/>
          </a:xfrm>
        </p:grpSpPr>
        <p:sp>
          <p:nvSpPr>
            <p:cNvPr id="14" name="CuadroTexto 13"/>
            <p:cNvSpPr txBox="1"/>
            <p:nvPr/>
          </p:nvSpPr>
          <p:spPr>
            <a:xfrm>
              <a:off x="674556" y="889644"/>
              <a:ext cx="1151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rgbClr val="12111E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Cronograma de actividades</a:t>
              </a:r>
              <a:endParaRPr lang="es-MX" sz="2400" b="1" dirty="0">
                <a:solidFill>
                  <a:srgbClr val="12111E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674557" y="1264603"/>
              <a:ext cx="115174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  <p:pic>
        <p:nvPicPr>
          <p:cNvPr id="5" name="Imagen 4" descr="Imagen que contiene circuito&#10;&#10;Descripción generada automá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68" y="1614775"/>
            <a:ext cx="11310663" cy="46456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7446624" y="-847377"/>
            <a:ext cx="2878721" cy="720000"/>
            <a:chOff x="7446624" y="-847377"/>
            <a:chExt cx="2878721" cy="720000"/>
          </a:xfrm>
        </p:grpSpPr>
        <p:sp>
          <p:nvSpPr>
            <p:cNvPr id="8" name="Rectángulo 7"/>
            <p:cNvSpPr/>
            <p:nvPr/>
          </p:nvSpPr>
          <p:spPr>
            <a:xfrm>
              <a:off x="7446624" y="-847377"/>
              <a:ext cx="720000" cy="720000"/>
            </a:xfrm>
            <a:prstGeom prst="rect">
              <a:avLst/>
            </a:prstGeom>
            <a:solidFill>
              <a:srgbClr val="377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8885345" y="-847377"/>
              <a:ext cx="720000" cy="720000"/>
            </a:xfrm>
            <a:prstGeom prst="rect">
              <a:avLst/>
            </a:prstGeom>
            <a:solidFill>
              <a:srgbClr val="121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9605345" y="-847377"/>
              <a:ext cx="720000" cy="720000"/>
            </a:xfrm>
            <a:prstGeom prst="rect">
              <a:avLst/>
            </a:prstGeom>
            <a:solidFill>
              <a:srgbClr val="171D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8165985" y="-847377"/>
              <a:ext cx="720000" cy="720000"/>
            </a:xfrm>
            <a:prstGeom prst="rect">
              <a:avLst/>
            </a:prstGeom>
            <a:solidFill>
              <a:srgbClr val="52C7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344774" y="484256"/>
            <a:ext cx="1184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377985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Estándares de documentación</a:t>
            </a:r>
            <a:endParaRPr lang="es-MX" sz="2800" b="1" dirty="0">
              <a:solidFill>
                <a:srgbClr val="377985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674556" y="1153110"/>
            <a:ext cx="11517444" cy="1390622"/>
            <a:chOff x="674556" y="889644"/>
            <a:chExt cx="11517444" cy="1390622"/>
          </a:xfrm>
        </p:grpSpPr>
        <p:sp>
          <p:nvSpPr>
            <p:cNvPr id="14" name="CuadroTexto 13"/>
            <p:cNvSpPr txBox="1"/>
            <p:nvPr/>
          </p:nvSpPr>
          <p:spPr>
            <a:xfrm>
              <a:off x="674556" y="889644"/>
              <a:ext cx="1151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rgbClr val="12111E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Comunicación y organización</a:t>
              </a:r>
              <a:endParaRPr lang="es-MX" sz="2400" b="1" dirty="0">
                <a:solidFill>
                  <a:srgbClr val="12111E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674557" y="1264603"/>
              <a:ext cx="115174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Utilizaremos </a:t>
              </a:r>
              <a:r>
                <a:rPr lang="es-E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Telegram</a:t>
              </a:r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 para organizar la comunicación por su facilidad para enviar archivos. En cuanto a la planeación, usaremos la herramienta </a:t>
              </a:r>
              <a:r>
                <a:rPr lang="es-E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columns</a:t>
              </a:r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 para organizar el proyecto.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674556" y="2543732"/>
            <a:ext cx="11517444" cy="1082845"/>
            <a:chOff x="674556" y="889644"/>
            <a:chExt cx="11517444" cy="1082845"/>
          </a:xfrm>
        </p:grpSpPr>
        <p:sp>
          <p:nvSpPr>
            <p:cNvPr id="13" name="CuadroTexto 12"/>
            <p:cNvSpPr txBox="1"/>
            <p:nvPr/>
          </p:nvSpPr>
          <p:spPr>
            <a:xfrm>
              <a:off x="674556" y="889644"/>
              <a:ext cx="1151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>
                  <a:solidFill>
                    <a:srgbClr val="12111E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Repositorio principal</a:t>
              </a:r>
              <a:endParaRPr lang="es-MX" sz="2400" b="1" dirty="0">
                <a:solidFill>
                  <a:srgbClr val="12111E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674557" y="1264603"/>
              <a:ext cx="115174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El repositorio en </a:t>
              </a:r>
              <a:r>
                <a:rPr lang="es-E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Github</a:t>
              </a:r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 será de Miguel y cada miembro del equipo lo tendrá activo y actualizado en sus documentos locales.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7446624" y="-847377"/>
            <a:ext cx="2878721" cy="720000"/>
            <a:chOff x="7446624" y="-847377"/>
            <a:chExt cx="2878721" cy="720000"/>
          </a:xfrm>
        </p:grpSpPr>
        <p:sp>
          <p:nvSpPr>
            <p:cNvPr id="8" name="Rectángulo 7"/>
            <p:cNvSpPr/>
            <p:nvPr/>
          </p:nvSpPr>
          <p:spPr>
            <a:xfrm>
              <a:off x="7446624" y="-847377"/>
              <a:ext cx="720000" cy="720000"/>
            </a:xfrm>
            <a:prstGeom prst="rect">
              <a:avLst/>
            </a:prstGeom>
            <a:solidFill>
              <a:srgbClr val="377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8885345" y="-847377"/>
              <a:ext cx="720000" cy="720000"/>
            </a:xfrm>
            <a:prstGeom prst="rect">
              <a:avLst/>
            </a:prstGeom>
            <a:solidFill>
              <a:srgbClr val="121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9605345" y="-847377"/>
              <a:ext cx="720000" cy="720000"/>
            </a:xfrm>
            <a:prstGeom prst="rect">
              <a:avLst/>
            </a:prstGeom>
            <a:solidFill>
              <a:srgbClr val="171D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8165985" y="-847377"/>
              <a:ext cx="720000" cy="720000"/>
            </a:xfrm>
            <a:prstGeom prst="rect">
              <a:avLst/>
            </a:prstGeom>
            <a:solidFill>
              <a:srgbClr val="52C7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344774" y="484256"/>
            <a:ext cx="1184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377985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Estándares de documentación</a:t>
            </a:r>
            <a:endParaRPr lang="es-MX" sz="2800" b="1" dirty="0">
              <a:solidFill>
                <a:srgbClr val="377985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674556" y="1153110"/>
            <a:ext cx="11517444" cy="1390622"/>
            <a:chOff x="674556" y="889644"/>
            <a:chExt cx="11517444" cy="1390622"/>
          </a:xfrm>
        </p:grpSpPr>
        <p:sp>
          <p:nvSpPr>
            <p:cNvPr id="14" name="CuadroTexto 13"/>
            <p:cNvSpPr txBox="1"/>
            <p:nvPr/>
          </p:nvSpPr>
          <p:spPr>
            <a:xfrm>
              <a:off x="674556" y="889644"/>
              <a:ext cx="1151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rgbClr val="12111E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Platilla de documentación</a:t>
              </a:r>
              <a:endParaRPr lang="es-MX" sz="2400" b="1" dirty="0">
                <a:solidFill>
                  <a:srgbClr val="12111E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674557" y="1264603"/>
              <a:ext cx="115174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La documentación constará de una descripción del producto, un índice, títulos, subtítulos y contenido. Véase la Definición de Estándares de Codificación como ejemplo de documentación.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674556" y="2543732"/>
            <a:ext cx="11517444" cy="1390622"/>
            <a:chOff x="674556" y="889644"/>
            <a:chExt cx="11517444" cy="1390622"/>
          </a:xfrm>
        </p:grpSpPr>
        <p:sp>
          <p:nvSpPr>
            <p:cNvPr id="13" name="CuadroTexto 12"/>
            <p:cNvSpPr txBox="1"/>
            <p:nvPr/>
          </p:nvSpPr>
          <p:spPr>
            <a:xfrm>
              <a:off x="674556" y="889644"/>
              <a:ext cx="1151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>
                  <a:solidFill>
                    <a:srgbClr val="12111E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Definición de Estándares de Codificación</a:t>
              </a:r>
              <a:endParaRPr lang="es-MX" sz="2400" b="1" dirty="0">
                <a:solidFill>
                  <a:srgbClr val="12111E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674557" y="1264603"/>
              <a:ext cx="115174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Para el proyecto TOBARA, se establecerá un estándar para el trabajo armónico entre los integrantes del equipo. </a:t>
              </a:r>
              <a:endPara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El estándar general será el idioma a utilizar que será inglés.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674555" y="3939309"/>
            <a:ext cx="11517444" cy="1082845"/>
            <a:chOff x="674556" y="889644"/>
            <a:chExt cx="11517444" cy="1082845"/>
          </a:xfrm>
        </p:grpSpPr>
        <p:sp>
          <p:nvSpPr>
            <p:cNvPr id="18" name="CuadroTexto 17"/>
            <p:cNvSpPr txBox="1"/>
            <p:nvPr/>
          </p:nvSpPr>
          <p:spPr>
            <a:xfrm>
              <a:off x="674556" y="889644"/>
              <a:ext cx="1151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>
                  <a:solidFill>
                    <a:srgbClr val="12111E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Nombrado de Variables</a:t>
              </a:r>
              <a:endParaRPr lang="es-MX" sz="2400" b="1" dirty="0">
                <a:solidFill>
                  <a:srgbClr val="12111E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674557" y="1264603"/>
              <a:ext cx="115174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Se usará </a:t>
              </a:r>
              <a:r>
                <a:rPr lang="es-E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camelCase</a:t>
              </a:r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 como el tipo de nombrado de variables para un mayor entendimiento de las mismas. Constará de: </a:t>
              </a:r>
              <a:r>
                <a:rPr lang="es-E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objetoDato</a:t>
              </a:r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, por ej. : </a:t>
              </a:r>
              <a:r>
                <a:rPr lang="es-E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userInput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7446624" y="-847377"/>
            <a:ext cx="2878721" cy="720000"/>
            <a:chOff x="7446624" y="-847377"/>
            <a:chExt cx="2878721" cy="720000"/>
          </a:xfrm>
        </p:grpSpPr>
        <p:sp>
          <p:nvSpPr>
            <p:cNvPr id="8" name="Rectángulo 7"/>
            <p:cNvSpPr/>
            <p:nvPr/>
          </p:nvSpPr>
          <p:spPr>
            <a:xfrm>
              <a:off x="7446624" y="-847377"/>
              <a:ext cx="720000" cy="720000"/>
            </a:xfrm>
            <a:prstGeom prst="rect">
              <a:avLst/>
            </a:prstGeom>
            <a:solidFill>
              <a:srgbClr val="377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8885345" y="-847377"/>
              <a:ext cx="720000" cy="720000"/>
            </a:xfrm>
            <a:prstGeom prst="rect">
              <a:avLst/>
            </a:prstGeom>
            <a:solidFill>
              <a:srgbClr val="121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9605345" y="-847377"/>
              <a:ext cx="720000" cy="720000"/>
            </a:xfrm>
            <a:prstGeom prst="rect">
              <a:avLst/>
            </a:prstGeom>
            <a:solidFill>
              <a:srgbClr val="171D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8165985" y="-847377"/>
              <a:ext cx="720000" cy="720000"/>
            </a:xfrm>
            <a:prstGeom prst="rect">
              <a:avLst/>
            </a:prstGeom>
            <a:solidFill>
              <a:srgbClr val="52C7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344774" y="484256"/>
            <a:ext cx="1184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377985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Estándares de documentación</a:t>
            </a:r>
            <a:endParaRPr lang="es-MX" sz="2800" b="1" dirty="0">
              <a:solidFill>
                <a:srgbClr val="377985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674556" y="1153110"/>
            <a:ext cx="11517444" cy="1390622"/>
            <a:chOff x="674556" y="889644"/>
            <a:chExt cx="11517444" cy="1390622"/>
          </a:xfrm>
        </p:grpSpPr>
        <p:sp>
          <p:nvSpPr>
            <p:cNvPr id="14" name="CuadroTexto 13"/>
            <p:cNvSpPr txBox="1"/>
            <p:nvPr/>
          </p:nvSpPr>
          <p:spPr>
            <a:xfrm>
              <a:off x="674556" y="889644"/>
              <a:ext cx="1151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rgbClr val="12111E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Nombrado de Funciones</a:t>
              </a:r>
              <a:endParaRPr lang="es-MX" sz="2400" b="1" dirty="0">
                <a:solidFill>
                  <a:srgbClr val="12111E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674557" y="1264603"/>
              <a:ext cx="115174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Se usará </a:t>
              </a:r>
              <a:r>
                <a:rPr lang="es-E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camelCase</a:t>
              </a:r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 como el tipo de nombrado de funciones para un mayor entendimiento de las mismas. Constará de: </a:t>
              </a:r>
              <a:r>
                <a:rPr lang="es-E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acciónDescripción</a:t>
              </a:r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(), por ej. : </a:t>
              </a:r>
              <a:r>
                <a:rPr lang="es-E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getInformation</a:t>
              </a:r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().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674556" y="2543732"/>
            <a:ext cx="11517444" cy="1082845"/>
            <a:chOff x="674556" y="889644"/>
            <a:chExt cx="11517444" cy="1082845"/>
          </a:xfrm>
        </p:grpSpPr>
        <p:sp>
          <p:nvSpPr>
            <p:cNvPr id="13" name="CuadroTexto 12"/>
            <p:cNvSpPr txBox="1"/>
            <p:nvPr/>
          </p:nvSpPr>
          <p:spPr>
            <a:xfrm>
              <a:off x="674556" y="889644"/>
              <a:ext cx="1151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>
                  <a:solidFill>
                    <a:srgbClr val="12111E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Nombrado de Archivos</a:t>
              </a:r>
              <a:endParaRPr lang="es-MX" sz="2400" b="1" dirty="0">
                <a:solidFill>
                  <a:srgbClr val="12111E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674557" y="1264603"/>
              <a:ext cx="115174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Se usará un nombre escrito completamente en minúsculas separado por un </a:t>
              </a:r>
              <a:r>
                <a:rPr lang="es-E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guión</a:t>
              </a:r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 donde requiera espacios, por ej. : this-is-a-file.txt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674555" y="3619998"/>
            <a:ext cx="11517444" cy="2313951"/>
            <a:chOff x="674556" y="889644"/>
            <a:chExt cx="11517444" cy="2313951"/>
          </a:xfrm>
        </p:grpSpPr>
        <p:sp>
          <p:nvSpPr>
            <p:cNvPr id="18" name="CuadroTexto 17"/>
            <p:cNvSpPr txBox="1"/>
            <p:nvPr/>
          </p:nvSpPr>
          <p:spPr>
            <a:xfrm>
              <a:off x="674556" y="889644"/>
              <a:ext cx="1151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>
                  <a:solidFill>
                    <a:srgbClr val="12111E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Métodos y herramientas</a:t>
              </a:r>
              <a:endParaRPr lang="es-MX" sz="2400" b="1" dirty="0">
                <a:solidFill>
                  <a:srgbClr val="12111E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674557" y="1264603"/>
              <a:ext cx="1151744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La metodología utilizar será: SCRUM</a:t>
              </a:r>
              <a:endPara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Outlook Calendar</a:t>
              </a:r>
              <a:endPara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s-E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Telegram</a:t>
              </a:r>
              <a:endPara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s-E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Columns</a:t>
              </a:r>
              <a:endPara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s-E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Github</a:t>
              </a:r>
              <a:endPara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Visual Studio </a:t>
              </a:r>
              <a:r>
                <a:rPr lang="es-E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Code</a:t>
              </a:r>
              <a:endPara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7446624" y="-847377"/>
            <a:ext cx="2878721" cy="720000"/>
            <a:chOff x="7446624" y="-847377"/>
            <a:chExt cx="2878721" cy="720000"/>
          </a:xfrm>
        </p:grpSpPr>
        <p:sp>
          <p:nvSpPr>
            <p:cNvPr id="8" name="Rectángulo 7"/>
            <p:cNvSpPr/>
            <p:nvPr/>
          </p:nvSpPr>
          <p:spPr>
            <a:xfrm>
              <a:off x="7446624" y="-847377"/>
              <a:ext cx="720000" cy="720000"/>
            </a:xfrm>
            <a:prstGeom prst="rect">
              <a:avLst/>
            </a:prstGeom>
            <a:solidFill>
              <a:srgbClr val="377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8885345" y="-847377"/>
              <a:ext cx="720000" cy="720000"/>
            </a:xfrm>
            <a:prstGeom prst="rect">
              <a:avLst/>
            </a:prstGeom>
            <a:solidFill>
              <a:srgbClr val="121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9605345" y="-847377"/>
              <a:ext cx="720000" cy="720000"/>
            </a:xfrm>
            <a:prstGeom prst="rect">
              <a:avLst/>
            </a:prstGeom>
            <a:solidFill>
              <a:srgbClr val="171D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8165985" y="-847377"/>
              <a:ext cx="720000" cy="720000"/>
            </a:xfrm>
            <a:prstGeom prst="rect">
              <a:avLst/>
            </a:prstGeom>
            <a:solidFill>
              <a:srgbClr val="52C7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344774" y="484256"/>
            <a:ext cx="1184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77985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TOBARA – The Only Boolean Algebra Reduction App</a:t>
            </a:r>
            <a:endParaRPr lang="es-MX" sz="2800" b="1" dirty="0">
              <a:solidFill>
                <a:srgbClr val="377985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674556" y="1153110"/>
            <a:ext cx="11517444" cy="775069"/>
            <a:chOff x="674556" y="889644"/>
            <a:chExt cx="11517444" cy="775069"/>
          </a:xfrm>
        </p:grpSpPr>
        <p:sp>
          <p:nvSpPr>
            <p:cNvPr id="14" name="CuadroTexto 13"/>
            <p:cNvSpPr txBox="1"/>
            <p:nvPr/>
          </p:nvSpPr>
          <p:spPr>
            <a:xfrm>
              <a:off x="674556" y="889644"/>
              <a:ext cx="1151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rgbClr val="12111E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Descripción</a:t>
              </a:r>
              <a:endParaRPr lang="es-MX" sz="2400" b="1" dirty="0">
                <a:solidFill>
                  <a:srgbClr val="12111E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674557" y="1264603"/>
              <a:ext cx="115174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Herramienta de reducción de funciones booleanas.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674555" y="2011384"/>
            <a:ext cx="11517444" cy="775069"/>
            <a:chOff x="674556" y="889644"/>
            <a:chExt cx="11517444" cy="775069"/>
          </a:xfrm>
        </p:grpSpPr>
        <p:sp>
          <p:nvSpPr>
            <p:cNvPr id="19" name="CuadroTexto 18"/>
            <p:cNvSpPr txBox="1"/>
            <p:nvPr/>
          </p:nvSpPr>
          <p:spPr>
            <a:xfrm>
              <a:off x="674556" y="889644"/>
              <a:ext cx="1151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rgbClr val="12111E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Público objetivo</a:t>
              </a:r>
              <a:endParaRPr lang="es-MX" sz="2400" b="1" dirty="0">
                <a:solidFill>
                  <a:srgbClr val="12111E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674557" y="1264603"/>
              <a:ext cx="115174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Estudiantes y docentes del área de matemáticas.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674554" y="2942859"/>
            <a:ext cx="11517444" cy="1390622"/>
            <a:chOff x="674556" y="889644"/>
            <a:chExt cx="11517444" cy="1390622"/>
          </a:xfrm>
        </p:grpSpPr>
        <p:sp>
          <p:nvSpPr>
            <p:cNvPr id="22" name="CuadroTexto 21"/>
            <p:cNvSpPr txBox="1"/>
            <p:nvPr/>
          </p:nvSpPr>
          <p:spPr>
            <a:xfrm>
              <a:off x="674556" y="889644"/>
              <a:ext cx="1151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rgbClr val="12111E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Metas</a:t>
              </a:r>
              <a:endParaRPr lang="es-MX" sz="2400" b="1" dirty="0">
                <a:solidFill>
                  <a:srgbClr val="12111E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674557" y="1264603"/>
              <a:ext cx="115174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Algoritmos de reducción de funciones booleanas. </a:t>
              </a:r>
              <a:endPara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Visualización de datos. (Secundario)</a:t>
              </a:r>
              <a:endPara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Desarrollo de la interfaz. (Secundario)</a:t>
              </a:r>
              <a:endPara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7446624" y="-847377"/>
            <a:ext cx="2878721" cy="720000"/>
            <a:chOff x="7446624" y="-847377"/>
            <a:chExt cx="2878721" cy="720000"/>
          </a:xfrm>
        </p:grpSpPr>
        <p:sp>
          <p:nvSpPr>
            <p:cNvPr id="8" name="Rectángulo 7"/>
            <p:cNvSpPr/>
            <p:nvPr/>
          </p:nvSpPr>
          <p:spPr>
            <a:xfrm>
              <a:off x="7446624" y="-847377"/>
              <a:ext cx="720000" cy="720000"/>
            </a:xfrm>
            <a:prstGeom prst="rect">
              <a:avLst/>
            </a:prstGeom>
            <a:solidFill>
              <a:srgbClr val="377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8885345" y="-847377"/>
              <a:ext cx="720000" cy="720000"/>
            </a:xfrm>
            <a:prstGeom prst="rect">
              <a:avLst/>
            </a:prstGeom>
            <a:solidFill>
              <a:srgbClr val="121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9605345" y="-847377"/>
              <a:ext cx="720000" cy="720000"/>
            </a:xfrm>
            <a:prstGeom prst="rect">
              <a:avLst/>
            </a:prstGeom>
            <a:solidFill>
              <a:srgbClr val="171D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8165985" y="-847377"/>
              <a:ext cx="720000" cy="720000"/>
            </a:xfrm>
            <a:prstGeom prst="rect">
              <a:avLst/>
            </a:prstGeom>
            <a:solidFill>
              <a:srgbClr val="52C7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344774" y="484256"/>
            <a:ext cx="1184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377985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Proceso de desarrollo</a:t>
            </a:r>
            <a:endParaRPr lang="es-MX" sz="2800" b="1" dirty="0">
              <a:solidFill>
                <a:srgbClr val="377985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674556" y="1153110"/>
            <a:ext cx="11517444" cy="775069"/>
            <a:chOff x="674556" y="889644"/>
            <a:chExt cx="11517444" cy="775069"/>
          </a:xfrm>
        </p:grpSpPr>
        <p:sp>
          <p:nvSpPr>
            <p:cNvPr id="14" name="CuadroTexto 13"/>
            <p:cNvSpPr txBox="1"/>
            <p:nvPr/>
          </p:nvSpPr>
          <p:spPr>
            <a:xfrm>
              <a:off x="674556" y="889644"/>
              <a:ext cx="1151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rgbClr val="12111E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Investigación</a:t>
              </a:r>
              <a:endParaRPr lang="es-MX" sz="2400" b="1" dirty="0">
                <a:solidFill>
                  <a:srgbClr val="12111E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674557" y="1264603"/>
              <a:ext cx="115174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674557" y="1528069"/>
            <a:ext cx="11517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Para el proceso previo al desarrollo del sistema, se han realizado dos etapas:</a:t>
            </a:r>
            <a:endParaRPr lang="es-ES" sz="20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Conceptualización. Información definida en los apartados siguientes.</a:t>
            </a:r>
            <a:endParaRPr lang="es-ES" sz="20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Apartado técnico. Investigación de posibles herramientas y su implementación.</a:t>
            </a:r>
            <a:endParaRPr lang="es-ES" sz="20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ES" sz="20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7446624" y="-847377"/>
            <a:ext cx="2878721" cy="720000"/>
            <a:chOff x="7446624" y="-847377"/>
            <a:chExt cx="2878721" cy="720000"/>
          </a:xfrm>
        </p:grpSpPr>
        <p:sp>
          <p:nvSpPr>
            <p:cNvPr id="8" name="Rectángulo 7"/>
            <p:cNvSpPr/>
            <p:nvPr/>
          </p:nvSpPr>
          <p:spPr>
            <a:xfrm>
              <a:off x="7446624" y="-847377"/>
              <a:ext cx="720000" cy="720000"/>
            </a:xfrm>
            <a:prstGeom prst="rect">
              <a:avLst/>
            </a:prstGeom>
            <a:solidFill>
              <a:srgbClr val="377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8885345" y="-847377"/>
              <a:ext cx="720000" cy="720000"/>
            </a:xfrm>
            <a:prstGeom prst="rect">
              <a:avLst/>
            </a:prstGeom>
            <a:solidFill>
              <a:srgbClr val="121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9605345" y="-847377"/>
              <a:ext cx="720000" cy="720000"/>
            </a:xfrm>
            <a:prstGeom prst="rect">
              <a:avLst/>
            </a:prstGeom>
            <a:solidFill>
              <a:srgbClr val="171D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8165985" y="-847377"/>
              <a:ext cx="720000" cy="720000"/>
            </a:xfrm>
            <a:prstGeom prst="rect">
              <a:avLst/>
            </a:prstGeom>
            <a:solidFill>
              <a:srgbClr val="52C7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344774" y="484256"/>
            <a:ext cx="1184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377985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Requerimientos</a:t>
            </a:r>
            <a:endParaRPr lang="es-MX" sz="2800" b="1" dirty="0">
              <a:solidFill>
                <a:srgbClr val="377985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674556" y="1153110"/>
            <a:ext cx="11517444" cy="2006175"/>
            <a:chOff x="674556" y="889644"/>
            <a:chExt cx="11517444" cy="2006175"/>
          </a:xfrm>
        </p:grpSpPr>
        <p:sp>
          <p:nvSpPr>
            <p:cNvPr id="14" name="CuadroTexto 13"/>
            <p:cNvSpPr txBox="1"/>
            <p:nvPr/>
          </p:nvSpPr>
          <p:spPr>
            <a:xfrm>
              <a:off x="674556" y="889644"/>
              <a:ext cx="1151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rgbClr val="12111E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Actores del sistema</a:t>
              </a:r>
              <a:endParaRPr lang="es-MX" sz="2400" b="1" dirty="0">
                <a:solidFill>
                  <a:srgbClr val="12111E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674557" y="1264603"/>
              <a:ext cx="11517443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Usuario. Persona que usa el sistema.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Puede consultar si una expresión booleana se encuentra en su expresión mínima (no se puede reducir más). 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Puede ingresar una función booleana para ser reducida a su expresión mínima.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Puede recibir su función booleana en su expresión de suma de productos.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7446624" y="-847377"/>
            <a:ext cx="2878721" cy="720000"/>
            <a:chOff x="7446624" y="-847377"/>
            <a:chExt cx="2878721" cy="720000"/>
          </a:xfrm>
        </p:grpSpPr>
        <p:sp>
          <p:nvSpPr>
            <p:cNvPr id="8" name="Rectángulo 7"/>
            <p:cNvSpPr/>
            <p:nvPr/>
          </p:nvSpPr>
          <p:spPr>
            <a:xfrm>
              <a:off x="7446624" y="-847377"/>
              <a:ext cx="720000" cy="720000"/>
            </a:xfrm>
            <a:prstGeom prst="rect">
              <a:avLst/>
            </a:prstGeom>
            <a:solidFill>
              <a:srgbClr val="377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8885345" y="-847377"/>
              <a:ext cx="720000" cy="720000"/>
            </a:xfrm>
            <a:prstGeom prst="rect">
              <a:avLst/>
            </a:prstGeom>
            <a:solidFill>
              <a:srgbClr val="121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9605345" y="-847377"/>
              <a:ext cx="720000" cy="720000"/>
            </a:xfrm>
            <a:prstGeom prst="rect">
              <a:avLst/>
            </a:prstGeom>
            <a:solidFill>
              <a:srgbClr val="171D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8165985" y="-847377"/>
              <a:ext cx="720000" cy="720000"/>
            </a:xfrm>
            <a:prstGeom prst="rect">
              <a:avLst/>
            </a:prstGeom>
            <a:solidFill>
              <a:srgbClr val="52C7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344774" y="484256"/>
            <a:ext cx="1184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377985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Requerimientos</a:t>
            </a:r>
            <a:endParaRPr lang="es-MX" sz="2800" b="1" dirty="0">
              <a:solidFill>
                <a:srgbClr val="377985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674556" y="1153110"/>
            <a:ext cx="11517444" cy="2313951"/>
            <a:chOff x="674556" y="889644"/>
            <a:chExt cx="11517444" cy="2313951"/>
          </a:xfrm>
        </p:grpSpPr>
        <p:sp>
          <p:nvSpPr>
            <p:cNvPr id="14" name="CuadroTexto 13"/>
            <p:cNvSpPr txBox="1"/>
            <p:nvPr/>
          </p:nvSpPr>
          <p:spPr>
            <a:xfrm>
              <a:off x="674556" y="889644"/>
              <a:ext cx="1151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rgbClr val="12111E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Requerimientos del usuario</a:t>
              </a:r>
              <a:endParaRPr lang="es-MX" sz="2400" b="1" dirty="0">
                <a:solidFill>
                  <a:srgbClr val="12111E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674557" y="1264603"/>
              <a:ext cx="1151744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+mj-lt"/>
                <a:buAutoNum type="arabicPeriod"/>
              </a:pP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Los usuarios podrán preguntar si una función se encuentra en su expresión mínima.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Los usuarios podrán obtener la tabla de verdad correspondiente a su función.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Los usuarios podrán ingresar una función booleana y obtendrán su expresión mínima.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Los usuarios podrán convertir su función booleana en su forma de suma de productos.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7446624" y="-847377"/>
            <a:ext cx="2878721" cy="720000"/>
            <a:chOff x="7446624" y="-847377"/>
            <a:chExt cx="2878721" cy="720000"/>
          </a:xfrm>
        </p:grpSpPr>
        <p:sp>
          <p:nvSpPr>
            <p:cNvPr id="8" name="Rectángulo 7"/>
            <p:cNvSpPr/>
            <p:nvPr/>
          </p:nvSpPr>
          <p:spPr>
            <a:xfrm>
              <a:off x="7446624" y="-847377"/>
              <a:ext cx="720000" cy="720000"/>
            </a:xfrm>
            <a:prstGeom prst="rect">
              <a:avLst/>
            </a:prstGeom>
            <a:solidFill>
              <a:srgbClr val="377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8885345" y="-847377"/>
              <a:ext cx="720000" cy="720000"/>
            </a:xfrm>
            <a:prstGeom prst="rect">
              <a:avLst/>
            </a:prstGeom>
            <a:solidFill>
              <a:srgbClr val="121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9605345" y="-847377"/>
              <a:ext cx="720000" cy="720000"/>
            </a:xfrm>
            <a:prstGeom prst="rect">
              <a:avLst/>
            </a:prstGeom>
            <a:solidFill>
              <a:srgbClr val="171D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8165985" y="-847377"/>
              <a:ext cx="720000" cy="720000"/>
            </a:xfrm>
            <a:prstGeom prst="rect">
              <a:avLst/>
            </a:prstGeom>
            <a:solidFill>
              <a:srgbClr val="52C7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344774" y="484256"/>
            <a:ext cx="1184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377985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Requerimientos</a:t>
            </a:r>
            <a:endParaRPr lang="es-MX" sz="2800" b="1" dirty="0">
              <a:solidFill>
                <a:srgbClr val="377985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674556" y="1153110"/>
            <a:ext cx="11517444" cy="3545058"/>
            <a:chOff x="674556" y="889644"/>
            <a:chExt cx="11517444" cy="3545058"/>
          </a:xfrm>
        </p:grpSpPr>
        <p:sp>
          <p:nvSpPr>
            <p:cNvPr id="14" name="CuadroTexto 13"/>
            <p:cNvSpPr txBox="1"/>
            <p:nvPr/>
          </p:nvSpPr>
          <p:spPr>
            <a:xfrm>
              <a:off x="674556" y="889644"/>
              <a:ext cx="1151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rgbClr val="12111E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Requerimientos del sistema - funcionales</a:t>
              </a:r>
              <a:endParaRPr lang="es-MX" sz="2400" b="1" dirty="0">
                <a:solidFill>
                  <a:srgbClr val="12111E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674557" y="1264603"/>
              <a:ext cx="1151744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RF001 (</a:t>
              </a:r>
              <a:r>
                <a:rPr lang="es-MX" sz="2000" dirty="0">
                  <a:solidFill>
                    <a:srgbClr val="377985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Alta</a:t>
              </a:r>
              <a:r>
                <a:rPr lang="es-MX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).</a:t>
              </a: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 El sistema deberá ser capaz de recibir y determinar si una expresión 	booleana se encuentra en su mínima expresión.</a:t>
              </a:r>
              <a:endParaRPr lang="es-MX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r>
                <a:rPr lang="es-MX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RF002 (</a:t>
              </a:r>
              <a:r>
                <a:rPr lang="es-MX" sz="2000" dirty="0">
                  <a:solidFill>
                    <a:srgbClr val="377985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Alta</a:t>
              </a:r>
              <a:r>
                <a:rPr lang="es-MX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).</a:t>
              </a: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 El sistema deberá ser capaz de recibir y reducir una expresión booleana 	hasta su mínima expresión.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r>
                <a:rPr lang="es-MX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RF003 (</a:t>
              </a:r>
              <a:r>
                <a:rPr lang="es-MX" sz="2000" dirty="0">
                  <a:solidFill>
                    <a:srgbClr val="377985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Alta</a:t>
              </a:r>
              <a:r>
                <a:rPr lang="es-MX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).</a:t>
              </a: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 El sistema deberá ser capaz de recibir una función booleana y generar 	una matriz que representa su tabla de verdad.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r>
                <a:rPr lang="es-MX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RF004 (</a:t>
              </a:r>
              <a:r>
                <a:rPr lang="es-MX" sz="2000" dirty="0">
                  <a:solidFill>
                    <a:srgbClr val="377985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Alta</a:t>
              </a:r>
              <a:r>
                <a:rPr lang="es-MX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).</a:t>
              </a: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 El sistema deberá ser capaz de recibir una función booleana y convertirla 	su expresión de suma de productos.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 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7446624" y="-847377"/>
            <a:ext cx="2878721" cy="720000"/>
            <a:chOff x="7446624" y="-847377"/>
            <a:chExt cx="2878721" cy="720000"/>
          </a:xfrm>
        </p:grpSpPr>
        <p:sp>
          <p:nvSpPr>
            <p:cNvPr id="8" name="Rectángulo 7"/>
            <p:cNvSpPr/>
            <p:nvPr/>
          </p:nvSpPr>
          <p:spPr>
            <a:xfrm>
              <a:off x="7446624" y="-847377"/>
              <a:ext cx="720000" cy="720000"/>
            </a:xfrm>
            <a:prstGeom prst="rect">
              <a:avLst/>
            </a:prstGeom>
            <a:solidFill>
              <a:srgbClr val="377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8885345" y="-847377"/>
              <a:ext cx="720000" cy="720000"/>
            </a:xfrm>
            <a:prstGeom prst="rect">
              <a:avLst/>
            </a:prstGeom>
            <a:solidFill>
              <a:srgbClr val="121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9605345" y="-847377"/>
              <a:ext cx="720000" cy="720000"/>
            </a:xfrm>
            <a:prstGeom prst="rect">
              <a:avLst/>
            </a:prstGeom>
            <a:solidFill>
              <a:srgbClr val="171D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8165985" y="-847377"/>
              <a:ext cx="720000" cy="720000"/>
            </a:xfrm>
            <a:prstGeom prst="rect">
              <a:avLst/>
            </a:prstGeom>
            <a:solidFill>
              <a:srgbClr val="52C7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344774" y="484256"/>
            <a:ext cx="1184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377985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Requerimientos</a:t>
            </a:r>
            <a:endParaRPr lang="es-MX" sz="2800" b="1" dirty="0">
              <a:solidFill>
                <a:srgbClr val="377985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674556" y="1153110"/>
            <a:ext cx="11517444" cy="3237281"/>
            <a:chOff x="674556" y="889644"/>
            <a:chExt cx="11517444" cy="3237281"/>
          </a:xfrm>
        </p:grpSpPr>
        <p:sp>
          <p:nvSpPr>
            <p:cNvPr id="14" name="CuadroTexto 13"/>
            <p:cNvSpPr txBox="1"/>
            <p:nvPr/>
          </p:nvSpPr>
          <p:spPr>
            <a:xfrm>
              <a:off x="674556" y="889644"/>
              <a:ext cx="1151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rgbClr val="12111E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Requerimientos del sistema – no funcionales</a:t>
              </a:r>
              <a:endParaRPr lang="es-MX" sz="2400" b="1" dirty="0">
                <a:solidFill>
                  <a:srgbClr val="12111E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674557" y="1264603"/>
              <a:ext cx="11517443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RFN001.</a:t>
              </a: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 La expresión debe de ser una expresión </a:t>
              </a:r>
              <a:r>
                <a:rPr lang="es-MX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boolena</a:t>
              </a: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 y contener variables no 	repetidas.</a:t>
              </a:r>
              <a:endParaRPr lang="es-MX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r>
                <a:rPr lang="es-MX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RFN002. </a:t>
              </a: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El sistema se centrara en la reducción mediante la implementación de un 	algoritmo de reducción mediante K-</a:t>
              </a:r>
              <a:r>
                <a:rPr lang="es-MX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maps</a:t>
              </a: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r>
                <a:rPr lang="es-MX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RFN003.</a:t>
              </a: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 La matriz estará ordenada de la manera estándar para la elaboración de tablas 	de verdad. 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r>
                <a:rPr lang="es-MX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RFN004. La expresión será dada con los </a:t>
              </a:r>
              <a:r>
                <a:rPr lang="es-MX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minterminos</a:t>
              </a:r>
              <a:r>
                <a:rPr lang="es-MX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 de la función booleana (2^n 	términos). 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7446624" y="-847377"/>
            <a:ext cx="2878721" cy="720000"/>
            <a:chOff x="7446624" y="-847377"/>
            <a:chExt cx="2878721" cy="720000"/>
          </a:xfrm>
        </p:grpSpPr>
        <p:sp>
          <p:nvSpPr>
            <p:cNvPr id="8" name="Rectángulo 7"/>
            <p:cNvSpPr/>
            <p:nvPr/>
          </p:nvSpPr>
          <p:spPr>
            <a:xfrm>
              <a:off x="7446624" y="-847377"/>
              <a:ext cx="720000" cy="720000"/>
            </a:xfrm>
            <a:prstGeom prst="rect">
              <a:avLst/>
            </a:prstGeom>
            <a:solidFill>
              <a:srgbClr val="377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8885345" y="-847377"/>
              <a:ext cx="720000" cy="720000"/>
            </a:xfrm>
            <a:prstGeom prst="rect">
              <a:avLst/>
            </a:prstGeom>
            <a:solidFill>
              <a:srgbClr val="121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9605345" y="-847377"/>
              <a:ext cx="720000" cy="720000"/>
            </a:xfrm>
            <a:prstGeom prst="rect">
              <a:avLst/>
            </a:prstGeom>
            <a:solidFill>
              <a:srgbClr val="171D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8165985" y="-847377"/>
              <a:ext cx="720000" cy="720000"/>
            </a:xfrm>
            <a:prstGeom prst="rect">
              <a:avLst/>
            </a:prstGeom>
            <a:solidFill>
              <a:srgbClr val="52C7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344774" y="484256"/>
            <a:ext cx="1184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377985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Requerimientos</a:t>
            </a:r>
            <a:endParaRPr lang="es-MX" sz="2800" b="1" dirty="0">
              <a:solidFill>
                <a:srgbClr val="377985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674556" y="1153110"/>
            <a:ext cx="11517444" cy="5391717"/>
            <a:chOff x="674556" y="889644"/>
            <a:chExt cx="11517444" cy="5391717"/>
          </a:xfrm>
        </p:grpSpPr>
        <p:sp>
          <p:nvSpPr>
            <p:cNvPr id="14" name="CuadroTexto 13"/>
            <p:cNvSpPr txBox="1"/>
            <p:nvPr/>
          </p:nvSpPr>
          <p:spPr>
            <a:xfrm>
              <a:off x="674556" y="889644"/>
              <a:ext cx="1151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rgbClr val="12111E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Casos de uso</a:t>
              </a:r>
              <a:endParaRPr lang="es-MX" sz="2400" b="1" dirty="0">
                <a:solidFill>
                  <a:srgbClr val="12111E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674557" y="1264603"/>
              <a:ext cx="11517443" cy="501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CU001.</a:t>
              </a: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 Expresión mínima.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r>
                <a:rPr lang="es-MX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Descripción. </a:t>
              </a: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Consultar si una función ya esta en su mínima expresión.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Secuencia.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Consulta a la herramienta Mini(</a:t>
              </a:r>
              <a:r>
                <a:rPr lang="es-MX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funciónBool</a:t>
              </a: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).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Recibe un valor </a:t>
              </a:r>
              <a:r>
                <a:rPr lang="es-MX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boolneado</a:t>
              </a: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Salidas alternativas:  1.1 Si el usuario ingresa una entrada no válido, el sistema le marcará como error y el usuario tendrá que modificarlo.</a:t>
              </a:r>
              <a:endPara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r>
                <a:rPr lang="es-MX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CU002</a:t>
              </a: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 Minimizar.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r>
                <a:rPr lang="es-MX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Descripción</a:t>
              </a: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. Dada una función booleana, regresa la expresión minimizada.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Consulta a la herramienta </a:t>
              </a:r>
              <a:r>
                <a:rPr lang="es-MX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reducc</a:t>
              </a: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(</a:t>
              </a:r>
              <a:r>
                <a:rPr lang="es-MX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funciónBool</a:t>
              </a: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).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es-MX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Recibe un arreglo con la función minimizada.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Salidas alternativas:  1.1 Si el usuario ingresa un </a:t>
              </a:r>
              <a:r>
                <a:rPr lang="es-E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caracter</a:t>
              </a:r>
              <a:r>
                <a: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 no válido, el sistema le marcará como error y el usuario tendrá que modificarlo.</a:t>
              </a: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7446624" y="-847377"/>
            <a:ext cx="2878721" cy="720000"/>
            <a:chOff x="7446624" y="-847377"/>
            <a:chExt cx="2878721" cy="720000"/>
          </a:xfrm>
        </p:grpSpPr>
        <p:sp>
          <p:nvSpPr>
            <p:cNvPr id="8" name="Rectángulo 7"/>
            <p:cNvSpPr/>
            <p:nvPr/>
          </p:nvSpPr>
          <p:spPr>
            <a:xfrm>
              <a:off x="7446624" y="-847377"/>
              <a:ext cx="720000" cy="720000"/>
            </a:xfrm>
            <a:prstGeom prst="rect">
              <a:avLst/>
            </a:prstGeom>
            <a:solidFill>
              <a:srgbClr val="377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8885345" y="-847377"/>
              <a:ext cx="720000" cy="720000"/>
            </a:xfrm>
            <a:prstGeom prst="rect">
              <a:avLst/>
            </a:prstGeom>
            <a:solidFill>
              <a:srgbClr val="121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9605345" y="-847377"/>
              <a:ext cx="720000" cy="720000"/>
            </a:xfrm>
            <a:prstGeom prst="rect">
              <a:avLst/>
            </a:prstGeom>
            <a:solidFill>
              <a:srgbClr val="171D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8165985" y="-847377"/>
              <a:ext cx="720000" cy="720000"/>
            </a:xfrm>
            <a:prstGeom prst="rect">
              <a:avLst/>
            </a:prstGeom>
            <a:solidFill>
              <a:srgbClr val="52C7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344774" y="484256"/>
            <a:ext cx="1184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377985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Requerimientos</a:t>
            </a:r>
            <a:endParaRPr lang="es-MX" sz="2800" b="1" dirty="0">
              <a:solidFill>
                <a:srgbClr val="377985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674556" y="1153110"/>
            <a:ext cx="11517444" cy="775069"/>
            <a:chOff x="674556" y="889644"/>
            <a:chExt cx="11517444" cy="775069"/>
          </a:xfrm>
        </p:grpSpPr>
        <p:sp>
          <p:nvSpPr>
            <p:cNvPr id="14" name="CuadroTexto 13"/>
            <p:cNvSpPr txBox="1"/>
            <p:nvPr/>
          </p:nvSpPr>
          <p:spPr>
            <a:xfrm>
              <a:off x="674556" y="889644"/>
              <a:ext cx="11517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rgbClr val="12111E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Diagrama de casos de uso</a:t>
              </a:r>
              <a:endParaRPr lang="es-MX" sz="2400" b="1" dirty="0">
                <a:solidFill>
                  <a:srgbClr val="12111E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674557" y="1264603"/>
              <a:ext cx="115174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+mj-lt"/>
                <a:buAutoNum type="arabicPeriod"/>
              </a:pPr>
              <a:endPara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  <p:pic>
        <p:nvPicPr>
          <p:cNvPr id="1030651908" name="Picture 103065190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095" y="1765935"/>
            <a:ext cx="6774815" cy="49256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4446</Words>
  <Application>WPS Presentation</Application>
  <PresentationFormat>Panorámica</PresentationFormat>
  <Paragraphs>135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SimSun</vt:lpstr>
      <vt:lpstr>Wingdings</vt:lpstr>
      <vt:lpstr>Poppins</vt:lpstr>
      <vt:lpstr>Calibri</vt:lpstr>
      <vt:lpstr>Times New Roman</vt:lpstr>
      <vt:lpstr>微软雅黑</vt:lpstr>
      <vt:lpstr>Droid Sans Fallback</vt:lpstr>
      <vt:lpstr>Arial Unicode MS</vt:lpstr>
      <vt:lpstr>DejaVu Sans</vt:lpstr>
      <vt:lpstr>Calibri Light</vt:lpstr>
      <vt:lpstr>C059</vt:lpstr>
      <vt:lpstr>Noto Sans Symbols2</vt:lpstr>
      <vt:lpstr>Tema de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ROBERTO CARLOS LLANES MONTERO</dc:creator>
  <cp:lastModifiedBy>miguel</cp:lastModifiedBy>
  <cp:revision>29</cp:revision>
  <dcterms:created xsi:type="dcterms:W3CDTF">2020-03-07T04:33:51Z</dcterms:created>
  <dcterms:modified xsi:type="dcterms:W3CDTF">2020-03-07T04:33:51Z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