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aven Pro" panose="020B0604020202020204" charset="0"/>
      <p:regular r:id="rId15"/>
      <p:bold r:id="rId16"/>
    </p:embeddedFont>
    <p:embeddedFont>
      <p:font typeface="Nunito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Rico" userId="0d9e87fc-9f6b-449c-9364-c33c45b0e558" providerId="ADAL" clId="{DB996A91-C431-45B0-B95E-FB9C95572C5E}"/>
    <pc:docChg chg="undo custSel modSld">
      <pc:chgData name="Miguel Rico" userId="0d9e87fc-9f6b-449c-9364-c33c45b0e558" providerId="ADAL" clId="{DB996A91-C431-45B0-B95E-FB9C95572C5E}" dt="2024-05-12T08:30:25.289" v="99" actId="20577"/>
      <pc:docMkLst>
        <pc:docMk/>
      </pc:docMkLst>
      <pc:sldChg chg="modSp mod">
        <pc:chgData name="Miguel Rico" userId="0d9e87fc-9f6b-449c-9364-c33c45b0e558" providerId="ADAL" clId="{DB996A91-C431-45B0-B95E-FB9C95572C5E}" dt="2024-05-12T08:26:31.364" v="20" actId="20577"/>
        <pc:sldMkLst>
          <pc:docMk/>
          <pc:sldMk cId="0" sldId="256"/>
        </pc:sldMkLst>
        <pc:spChg chg="mod">
          <ac:chgData name="Miguel Rico" userId="0d9e87fc-9f6b-449c-9364-c33c45b0e558" providerId="ADAL" clId="{DB996A91-C431-45B0-B95E-FB9C95572C5E}" dt="2024-05-12T08:26:31.364" v="20" actId="20577"/>
          <ac:spMkLst>
            <pc:docMk/>
            <pc:sldMk cId="0" sldId="256"/>
            <ac:spMk id="278" creationId="{00000000-0000-0000-0000-000000000000}"/>
          </ac:spMkLst>
        </pc:spChg>
      </pc:sldChg>
      <pc:sldChg chg="modSp mod">
        <pc:chgData name="Miguel Rico" userId="0d9e87fc-9f6b-449c-9364-c33c45b0e558" providerId="ADAL" clId="{DB996A91-C431-45B0-B95E-FB9C95572C5E}" dt="2024-05-12T08:27:14.755" v="26" actId="20577"/>
        <pc:sldMkLst>
          <pc:docMk/>
          <pc:sldMk cId="0" sldId="258"/>
        </pc:sldMkLst>
        <pc:spChg chg="mod">
          <ac:chgData name="Miguel Rico" userId="0d9e87fc-9f6b-449c-9364-c33c45b0e558" providerId="ADAL" clId="{DB996A91-C431-45B0-B95E-FB9C95572C5E}" dt="2024-05-12T08:27:14.755" v="26" actId="20577"/>
          <ac:spMkLst>
            <pc:docMk/>
            <pc:sldMk cId="0" sldId="258"/>
            <ac:spMk id="291" creationId="{00000000-0000-0000-0000-000000000000}"/>
          </ac:spMkLst>
        </pc:spChg>
      </pc:sldChg>
      <pc:sldChg chg="modSp mod">
        <pc:chgData name="Miguel Rico" userId="0d9e87fc-9f6b-449c-9364-c33c45b0e558" providerId="ADAL" clId="{DB996A91-C431-45B0-B95E-FB9C95572C5E}" dt="2024-05-12T08:28:45.588" v="95" actId="114"/>
        <pc:sldMkLst>
          <pc:docMk/>
          <pc:sldMk cId="0" sldId="260"/>
        </pc:sldMkLst>
        <pc:spChg chg="mod">
          <ac:chgData name="Miguel Rico" userId="0d9e87fc-9f6b-449c-9364-c33c45b0e558" providerId="ADAL" clId="{DB996A91-C431-45B0-B95E-FB9C95572C5E}" dt="2024-05-12T08:28:45.588" v="95" actId="114"/>
          <ac:spMkLst>
            <pc:docMk/>
            <pc:sldMk cId="0" sldId="260"/>
            <ac:spMk id="302" creationId="{00000000-0000-0000-0000-000000000000}"/>
          </ac:spMkLst>
        </pc:spChg>
      </pc:sldChg>
      <pc:sldChg chg="modSp mod">
        <pc:chgData name="Miguel Rico" userId="0d9e87fc-9f6b-449c-9364-c33c45b0e558" providerId="ADAL" clId="{DB996A91-C431-45B0-B95E-FB9C95572C5E}" dt="2024-05-12T08:29:58.816" v="97" actId="255"/>
        <pc:sldMkLst>
          <pc:docMk/>
          <pc:sldMk cId="0" sldId="262"/>
        </pc:sldMkLst>
        <pc:spChg chg="mod">
          <ac:chgData name="Miguel Rico" userId="0d9e87fc-9f6b-449c-9364-c33c45b0e558" providerId="ADAL" clId="{DB996A91-C431-45B0-B95E-FB9C95572C5E}" dt="2024-05-12T08:29:58.816" v="97" actId="255"/>
          <ac:spMkLst>
            <pc:docMk/>
            <pc:sldMk cId="0" sldId="262"/>
            <ac:spMk id="317" creationId="{00000000-0000-0000-0000-000000000000}"/>
          </ac:spMkLst>
        </pc:spChg>
      </pc:sldChg>
      <pc:sldChg chg="modSp mod">
        <pc:chgData name="Miguel Rico" userId="0d9e87fc-9f6b-449c-9364-c33c45b0e558" providerId="ADAL" clId="{DB996A91-C431-45B0-B95E-FB9C95572C5E}" dt="2024-05-12T08:30:25.289" v="99" actId="20577"/>
        <pc:sldMkLst>
          <pc:docMk/>
          <pc:sldMk cId="0" sldId="263"/>
        </pc:sldMkLst>
        <pc:spChg chg="mod">
          <ac:chgData name="Miguel Rico" userId="0d9e87fc-9f6b-449c-9364-c33c45b0e558" providerId="ADAL" clId="{DB996A91-C431-45B0-B95E-FB9C95572C5E}" dt="2024-05-12T08:30:25.289" v="99" actId="20577"/>
          <ac:spMkLst>
            <pc:docMk/>
            <pc:sldMk cId="0" sldId="263"/>
            <ac:spMk id="3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db4a4f38dc_0_1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db4a4f38dc_0_1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db4a4f38dc_0_1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db4a4f38dc_0_1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db65e9593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db65e9593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b4a4f38dc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db4a4f38dc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b4a4f38dc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b4a4f38dc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b4a4f38dc_0_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db4a4f38dc_0_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b4a4f38dc_0_1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db4a4f38dc_0_1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b65e9593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db65e9593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db65e9593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db65e9593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db65e9593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db65e9593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db65e9593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db65e9593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A5A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758700" y="1378750"/>
            <a:ext cx="7626600" cy="15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BALANÇO DO PROJETO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55"/>
              <a:t>Sistema de Gestão de Organização de Conferências</a:t>
            </a:r>
            <a:endParaRPr sz="2355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4315324" y="4282925"/>
            <a:ext cx="4135731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latin typeface="Maven Pro"/>
                <a:ea typeface="Maven Pro"/>
                <a:cs typeface="Maven Pro"/>
                <a:sym typeface="Maven Pro"/>
              </a:rPr>
              <a:t>Orientador</a:t>
            </a:r>
            <a:r>
              <a:rPr lang="en-GB" sz="1700" dirty="0">
                <a:latin typeface="Maven Pro"/>
                <a:ea typeface="Maven Pro"/>
                <a:cs typeface="Maven Pro"/>
                <a:sym typeface="Maven Pro"/>
              </a:rPr>
              <a:t>: Prof. Adrian-</a:t>
            </a:r>
            <a:r>
              <a:rPr lang="en-GB" sz="1700" dirty="0" err="1">
                <a:latin typeface="Maven Pro"/>
                <a:ea typeface="Maven Pro"/>
                <a:cs typeface="Maven Pro"/>
                <a:sym typeface="Maven Pro"/>
              </a:rPr>
              <a:t>Horia</a:t>
            </a:r>
            <a:r>
              <a:rPr lang="en-GB" sz="1700" dirty="0">
                <a:latin typeface="Maven Pro"/>
                <a:ea typeface="Maven Pro"/>
                <a:cs typeface="Maven Pro"/>
                <a:sym typeface="Maven Pro"/>
              </a:rPr>
              <a:t> Dediu</a:t>
            </a:r>
            <a:endParaRPr sz="1700" dirty="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"/>
          </p:nvPr>
        </p:nvSpPr>
        <p:spPr>
          <a:xfrm>
            <a:off x="174200" y="3502375"/>
            <a:ext cx="3697200" cy="1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Maven Pro"/>
                <a:ea typeface="Maven Pro"/>
                <a:cs typeface="Maven Pro"/>
                <a:sym typeface="Maven Pro"/>
              </a:rPr>
              <a:t>Sara Nogueira - 20100868</a:t>
            </a:r>
            <a:br>
              <a:rPr lang="en-GB" sz="17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700">
                <a:latin typeface="Maven Pro"/>
                <a:ea typeface="Maven Pro"/>
                <a:cs typeface="Maven Pro"/>
                <a:sym typeface="Maven Pro"/>
              </a:rPr>
              <a:t>Bernardo Pires - 30008234</a:t>
            </a:r>
            <a:br>
              <a:rPr lang="en-GB" sz="17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700">
                <a:latin typeface="Maven Pro"/>
                <a:ea typeface="Maven Pro"/>
                <a:cs typeface="Maven Pro"/>
                <a:sym typeface="Maven Pro"/>
              </a:rPr>
              <a:t>Miguel Rico - 30008432</a:t>
            </a:r>
            <a:br>
              <a:rPr lang="en-GB" sz="17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700">
                <a:latin typeface="Maven Pro"/>
                <a:ea typeface="Maven Pro"/>
                <a:cs typeface="Maven Pro"/>
                <a:sym typeface="Maven Pro"/>
              </a:rPr>
              <a:t>Christian Duarte - 30009280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8500"/>
            <a:ext cx="9144000" cy="39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2"/>
          <p:cNvSpPr txBox="1">
            <a:spLocks noGrp="1"/>
          </p:cNvSpPr>
          <p:nvPr>
            <p:ph type="title" idx="4294967295"/>
          </p:nvPr>
        </p:nvSpPr>
        <p:spPr>
          <a:xfrm>
            <a:off x="541725" y="314175"/>
            <a:ext cx="8018100" cy="7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5818E"/>
                </a:solidFill>
              </a:rPr>
              <a:t>04. Project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925"/>
            <a:ext cx="9144001" cy="4906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5675"/>
            <a:ext cx="9144000" cy="340229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4"/>
          <p:cNvSpPr txBox="1">
            <a:spLocks noGrp="1"/>
          </p:cNvSpPr>
          <p:nvPr>
            <p:ph type="title"/>
          </p:nvPr>
        </p:nvSpPr>
        <p:spPr>
          <a:xfrm>
            <a:off x="3642900" y="4306650"/>
            <a:ext cx="1858200" cy="7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5818E"/>
                </a:solidFill>
              </a:rPr>
              <a:t>Fim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45818E"/>
                </a:solidFill>
              </a:rPr>
              <a:t>ÍNDICE</a:t>
            </a:r>
            <a:endParaRPr sz="4000">
              <a:solidFill>
                <a:srgbClr val="45818E"/>
              </a:solidFill>
            </a:endParaRPr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1588900" y="1818075"/>
            <a:ext cx="7228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700"/>
              <a:buFont typeface="Maven Pro"/>
              <a:buAutoNum type="arabicPeriod"/>
            </a:pPr>
            <a:r>
              <a:rPr lang="en-GB" sz="2700" b="1">
                <a:solidFill>
                  <a:srgbClr val="45818E"/>
                </a:solidFill>
                <a:latin typeface="Maven Pro"/>
                <a:ea typeface="Maven Pro"/>
                <a:cs typeface="Maven Pro"/>
                <a:sym typeface="Maven Pro"/>
              </a:rPr>
              <a:t>INTRODUÇÃO</a:t>
            </a:r>
            <a:endParaRPr sz="2700" b="1">
              <a:solidFill>
                <a:srgbClr val="45818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700"/>
              <a:buFont typeface="Maven Pro"/>
              <a:buAutoNum type="arabicPeriod"/>
            </a:pPr>
            <a:r>
              <a:rPr lang="en-GB" sz="2700" b="1">
                <a:solidFill>
                  <a:srgbClr val="45818E"/>
                </a:solidFill>
                <a:latin typeface="Maven Pro"/>
                <a:ea typeface="Maven Pro"/>
                <a:cs typeface="Maven Pro"/>
                <a:sym typeface="Maven Pro"/>
              </a:rPr>
              <a:t>LISTA DE TAREFAS</a:t>
            </a:r>
            <a:endParaRPr sz="2700" b="1">
              <a:solidFill>
                <a:srgbClr val="45818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700"/>
              <a:buFont typeface="Maven Pro"/>
              <a:buAutoNum type="arabicPeriod"/>
            </a:pPr>
            <a:r>
              <a:rPr lang="en-GB" sz="2700" b="1">
                <a:solidFill>
                  <a:srgbClr val="45818E"/>
                </a:solidFill>
                <a:latin typeface="Maven Pro"/>
                <a:ea typeface="Maven Pro"/>
                <a:cs typeface="Maven Pro"/>
                <a:sym typeface="Maven Pro"/>
              </a:rPr>
              <a:t>PRINCIPAIS DIFICULDADES</a:t>
            </a:r>
            <a:endParaRPr sz="2700" b="1">
              <a:solidFill>
                <a:srgbClr val="45818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700"/>
              <a:buFont typeface="Maven Pro"/>
              <a:buAutoNum type="arabicPeriod"/>
            </a:pPr>
            <a:r>
              <a:rPr lang="en-GB" sz="2700" b="1">
                <a:solidFill>
                  <a:srgbClr val="45818E"/>
                </a:solidFill>
                <a:latin typeface="Maven Pro"/>
                <a:ea typeface="Maven Pro"/>
                <a:cs typeface="Maven Pro"/>
                <a:sym typeface="Maven Pro"/>
              </a:rPr>
              <a:t>PROJECT</a:t>
            </a:r>
            <a:endParaRPr sz="2700" b="1">
              <a:solidFill>
                <a:srgbClr val="45818E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 idx="4294967295"/>
          </p:nvPr>
        </p:nvSpPr>
        <p:spPr>
          <a:xfrm>
            <a:off x="541725" y="314175"/>
            <a:ext cx="39882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5818E"/>
                </a:solidFill>
              </a:rPr>
              <a:t>01. Introdução</a:t>
            </a:r>
            <a:endParaRPr sz="2400"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4294967295"/>
          </p:nvPr>
        </p:nvSpPr>
        <p:spPr>
          <a:xfrm>
            <a:off x="698100" y="1489500"/>
            <a:ext cx="7747800" cy="31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No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presente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documento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apresentamos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o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ponto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situação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das </a:t>
            </a:r>
            <a:r>
              <a:rPr lang="en-GB" sz="2200" b="1" dirty="0" err="1">
                <a:latin typeface="Maven Pro"/>
                <a:ea typeface="Maven Pro"/>
                <a:cs typeface="Maven Pro"/>
                <a:sym typeface="Maven Pro"/>
              </a:rPr>
              <a:t>tarefas</a:t>
            </a:r>
            <a:r>
              <a:rPr lang="en-GB" sz="2200" b="1" dirty="0">
                <a:latin typeface="Maven Pro"/>
                <a:ea typeface="Maven Pro"/>
                <a:cs typeface="Maven Pro"/>
                <a:sym typeface="Maven Pro"/>
              </a:rPr>
              <a:t> do </a:t>
            </a:r>
            <a:r>
              <a:rPr lang="en-GB" sz="2200" b="1" dirty="0" err="1">
                <a:latin typeface="Maven Pro"/>
                <a:ea typeface="Maven Pro"/>
                <a:cs typeface="Maven Pro"/>
                <a:sym typeface="Maven Pro"/>
              </a:rPr>
              <a:t>projeto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2200" dirty="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Projeto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que visa a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desenvolver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uma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2200" b="1" dirty="0" err="1">
                <a:latin typeface="Maven Pro"/>
                <a:ea typeface="Maven Pro"/>
                <a:cs typeface="Maven Pro"/>
                <a:sym typeface="Maven Pro"/>
              </a:rPr>
              <a:t>aplicação</a:t>
            </a:r>
            <a:r>
              <a:rPr lang="en-GB" sz="2200" b="1" dirty="0">
                <a:latin typeface="Maven Pro"/>
                <a:ea typeface="Maven Pro"/>
                <a:cs typeface="Maven Pro"/>
                <a:sym typeface="Maven Pro"/>
              </a:rPr>
              <a:t> web de </a:t>
            </a:r>
            <a:r>
              <a:rPr lang="en-GB" sz="2200" b="1" dirty="0" err="1">
                <a:latin typeface="Maven Pro"/>
                <a:ea typeface="Maven Pro"/>
                <a:cs typeface="Maven Pro"/>
                <a:sym typeface="Maven Pro"/>
              </a:rPr>
              <a:t>gestão</a:t>
            </a:r>
            <a:r>
              <a:rPr lang="en-GB" sz="2200" b="1" dirty="0"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GB" sz="2200" b="1" dirty="0" err="1">
                <a:latin typeface="Maven Pro"/>
                <a:ea typeface="Maven Pro"/>
                <a:cs typeface="Maven Pro"/>
                <a:sym typeface="Maven Pro"/>
              </a:rPr>
              <a:t>conferências</a:t>
            </a:r>
            <a:r>
              <a:rPr lang="en-GB" sz="2200" b="1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para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ajudar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um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organizador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planear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uma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conferência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automatizando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grande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parte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do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processo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.</a:t>
            </a:r>
            <a:br>
              <a:rPr lang="en-GB" sz="2200" dirty="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A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aplicação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desenvolvida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tem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como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nome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"</a:t>
            </a:r>
            <a:r>
              <a:rPr lang="en-GB" sz="2200" b="1" dirty="0" err="1">
                <a:latin typeface="Maven Pro"/>
                <a:ea typeface="Maven Pro"/>
                <a:cs typeface="Maven Pro"/>
                <a:sym typeface="Maven Pro"/>
              </a:rPr>
              <a:t>Ual</a:t>
            </a:r>
            <a:r>
              <a:rPr lang="en-GB" sz="2200" b="1" dirty="0">
                <a:latin typeface="Maven Pro"/>
                <a:ea typeface="Maven Pro"/>
                <a:cs typeface="Maven Pro"/>
                <a:sym typeface="Maven Pro"/>
              </a:rPr>
              <a:t> Conf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". </a:t>
            </a:r>
            <a:endParaRPr sz="2200" dirty="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 idx="4294967295"/>
          </p:nvPr>
        </p:nvSpPr>
        <p:spPr>
          <a:xfrm>
            <a:off x="499075" y="360425"/>
            <a:ext cx="4516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0">
                <a:solidFill>
                  <a:srgbClr val="45818E"/>
                </a:solidFill>
              </a:rPr>
              <a:t>Resumo do Projeto</a:t>
            </a:r>
            <a:endParaRPr b="0"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4294967295"/>
          </p:nvPr>
        </p:nvSpPr>
        <p:spPr>
          <a:xfrm>
            <a:off x="698100" y="1597875"/>
            <a:ext cx="7747800" cy="31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Visando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gestão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conferências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, a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aplicação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permite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a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gestão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das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mesmas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nas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seguintes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fases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: </a:t>
            </a:r>
            <a:r>
              <a:rPr lang="en-GB" sz="2200" b="1" dirty="0" err="1">
                <a:latin typeface="Maven Pro"/>
                <a:ea typeface="Maven Pro"/>
                <a:cs typeface="Maven Pro"/>
                <a:sym typeface="Maven Pro"/>
              </a:rPr>
              <a:t>preparação</a:t>
            </a:r>
            <a:r>
              <a:rPr lang="en-GB" sz="2200" b="1" dirty="0"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GB" sz="2200" b="1" dirty="0" err="1">
                <a:latin typeface="Maven Pro"/>
                <a:ea typeface="Maven Pro"/>
                <a:cs typeface="Maven Pro"/>
                <a:sym typeface="Maven Pro"/>
              </a:rPr>
              <a:t>submissões</a:t>
            </a:r>
            <a:r>
              <a:rPr lang="en-GB" sz="2200" b="1" dirty="0"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GB" sz="2200" b="1" dirty="0" err="1">
                <a:latin typeface="Maven Pro"/>
                <a:ea typeface="Maven Pro"/>
                <a:cs typeface="Maven Pro"/>
                <a:sym typeface="Maven Pro"/>
              </a:rPr>
              <a:t>revisões</a:t>
            </a:r>
            <a:r>
              <a:rPr lang="en-GB" sz="2200" b="1" dirty="0">
                <a:latin typeface="Maven Pro"/>
                <a:ea typeface="Maven Pro"/>
                <a:cs typeface="Maven Pro"/>
                <a:sym typeface="Maven Pro"/>
              </a:rPr>
              <a:t> e </a:t>
            </a:r>
            <a:r>
              <a:rPr lang="en-GB" sz="2200" b="1" dirty="0" err="1">
                <a:latin typeface="Maven Pro"/>
                <a:ea typeface="Maven Pro"/>
                <a:cs typeface="Maven Pro"/>
                <a:sym typeface="Maven Pro"/>
              </a:rPr>
              <a:t>pré-conferência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. </a:t>
            </a:r>
            <a:br>
              <a:rPr lang="en-GB" sz="2200" dirty="0">
                <a:latin typeface="Maven Pro"/>
                <a:ea typeface="Maven Pro"/>
                <a:cs typeface="Maven Pro"/>
                <a:sym typeface="Maven Pro"/>
              </a:rPr>
            </a:br>
            <a:endParaRPr sz="2200" dirty="0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É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desenvolvida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em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2200" b="1" dirty="0">
                <a:latin typeface="Maven Pro"/>
                <a:ea typeface="Maven Pro"/>
                <a:cs typeface="Maven Pro"/>
                <a:sym typeface="Maven Pro"/>
              </a:rPr>
              <a:t>React 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e </a:t>
            </a:r>
            <a:r>
              <a:rPr lang="en-GB" sz="2200" b="1" dirty="0">
                <a:latin typeface="Maven Pro"/>
                <a:ea typeface="Maven Pro"/>
                <a:cs typeface="Maven Pro"/>
                <a:sym typeface="Maven Pro"/>
              </a:rPr>
              <a:t>Node.js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. </a:t>
            </a:r>
            <a:br>
              <a:rPr lang="en-GB" sz="2200" dirty="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A base de dados </a:t>
            </a:r>
            <a:r>
              <a:rPr lang="en-GB" sz="2200" dirty="0" err="1">
                <a:latin typeface="Maven Pro"/>
                <a:ea typeface="Maven Pro"/>
                <a:cs typeface="Maven Pro"/>
                <a:sym typeface="Maven Pro"/>
              </a:rPr>
              <a:t>utilizada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é </a:t>
            </a:r>
            <a:r>
              <a:rPr lang="en-GB" sz="2200" b="1" dirty="0">
                <a:latin typeface="Maven Pro"/>
                <a:ea typeface="Maven Pro"/>
                <a:cs typeface="Maven Pro"/>
                <a:sym typeface="Maven Pro"/>
              </a:rPr>
              <a:t>PostgreSQL</a:t>
            </a: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2200" dirty="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body" idx="4294967295"/>
          </p:nvPr>
        </p:nvSpPr>
        <p:spPr>
          <a:xfrm>
            <a:off x="305850" y="1886875"/>
            <a:ext cx="8532300" cy="2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>
                <a:latin typeface="Maven Pro"/>
                <a:ea typeface="Maven Pro"/>
                <a:cs typeface="Maven Pro"/>
                <a:sym typeface="Maven Pro"/>
              </a:rPr>
              <a:t>Planeamento</a:t>
            </a:r>
            <a:br>
              <a:rPr lang="en-GB" sz="2200" dirty="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700" dirty="0" err="1">
                <a:latin typeface="Maven Pro"/>
                <a:ea typeface="Maven Pro"/>
                <a:cs typeface="Maven Pro"/>
                <a:sym typeface="Maven Pro"/>
              </a:rPr>
              <a:t>Escolha</a:t>
            </a:r>
            <a:r>
              <a:rPr lang="en-GB" sz="1700" dirty="0">
                <a:latin typeface="Maven Pro"/>
                <a:ea typeface="Maven Pro"/>
                <a:cs typeface="Maven Pro"/>
                <a:sym typeface="Maven Pro"/>
              </a:rPr>
              <a:t> e </a:t>
            </a:r>
            <a:r>
              <a:rPr lang="en-GB" sz="1700" dirty="0" err="1">
                <a:latin typeface="Maven Pro"/>
                <a:ea typeface="Maven Pro"/>
                <a:cs typeface="Maven Pro"/>
                <a:sym typeface="Maven Pro"/>
              </a:rPr>
              <a:t>aprovação</a:t>
            </a:r>
            <a:r>
              <a:rPr lang="en-GB" sz="1700" dirty="0">
                <a:latin typeface="Maven Pro"/>
                <a:ea typeface="Maven Pro"/>
                <a:cs typeface="Maven Pro"/>
                <a:sym typeface="Maven Pro"/>
              </a:rPr>
              <a:t> do </a:t>
            </a:r>
            <a:r>
              <a:rPr lang="en-GB" sz="1700" dirty="0" err="1">
                <a:latin typeface="Maven Pro"/>
                <a:ea typeface="Maven Pro"/>
                <a:cs typeface="Maven Pro"/>
                <a:sym typeface="Maven Pro"/>
              </a:rPr>
              <a:t>Projeto</a:t>
            </a:r>
            <a:r>
              <a:rPr lang="en-GB" sz="1700" dirty="0"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GB" sz="1700" dirty="0" err="1">
                <a:latin typeface="Maven Pro"/>
                <a:ea typeface="Maven Pro"/>
                <a:cs typeface="Maven Pro"/>
                <a:sym typeface="Maven Pro"/>
              </a:rPr>
              <a:t>entrega</a:t>
            </a:r>
            <a:r>
              <a:rPr lang="en-GB" sz="1700" dirty="0"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GB" sz="1700" dirty="0" err="1">
                <a:latin typeface="Maven Pro"/>
                <a:ea typeface="Maven Pro"/>
                <a:cs typeface="Maven Pro"/>
                <a:sym typeface="Maven Pro"/>
              </a:rPr>
              <a:t>documentação</a:t>
            </a:r>
            <a:r>
              <a:rPr lang="en-GB" sz="1700" dirty="0"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GB" sz="1700" dirty="0" err="1">
                <a:latin typeface="Maven Pro"/>
                <a:ea typeface="Maven Pro"/>
                <a:cs typeface="Maven Pro"/>
                <a:sym typeface="Maven Pro"/>
              </a:rPr>
              <a:t>atribuição</a:t>
            </a:r>
            <a:r>
              <a:rPr lang="en-GB" sz="1700" dirty="0">
                <a:latin typeface="Maven Pro"/>
                <a:ea typeface="Maven Pro"/>
                <a:cs typeface="Maven Pro"/>
                <a:sym typeface="Maven Pro"/>
              </a:rPr>
              <a:t> de </a:t>
            </a:r>
            <a:r>
              <a:rPr lang="en-GB" sz="1700" dirty="0" err="1">
                <a:latin typeface="Maven Pro"/>
                <a:ea typeface="Maven Pro"/>
                <a:cs typeface="Maven Pro"/>
                <a:sym typeface="Maven Pro"/>
              </a:rPr>
              <a:t>tarefas</a:t>
            </a:r>
            <a:br>
              <a:rPr lang="en-GB" sz="1800" dirty="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600" dirty="0" err="1">
                <a:solidFill>
                  <a:srgbClr val="38761D"/>
                </a:solidFill>
                <a:latin typeface="Maven Pro"/>
                <a:ea typeface="Maven Pro"/>
                <a:cs typeface="Maven Pro"/>
                <a:sym typeface="Maven Pro"/>
              </a:rPr>
              <a:t>Concluída</a:t>
            </a:r>
            <a:br>
              <a:rPr lang="en-GB" sz="1700" b="1" dirty="0">
                <a:solidFill>
                  <a:srgbClr val="6AA84F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700" b="1" dirty="0">
              <a:solidFill>
                <a:srgbClr val="6AA84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b="1" dirty="0" err="1">
                <a:latin typeface="Maven Pro"/>
                <a:ea typeface="Maven Pro"/>
                <a:cs typeface="Maven Pro"/>
                <a:sym typeface="Maven Pro"/>
              </a:rPr>
              <a:t>Inicialização</a:t>
            </a:r>
            <a:r>
              <a:rPr lang="en-GB" sz="2000" b="1" dirty="0">
                <a:latin typeface="Maven Pro"/>
                <a:ea typeface="Maven Pro"/>
                <a:cs typeface="Maven Pro"/>
                <a:sym typeface="Maven Pro"/>
              </a:rPr>
              <a:t> do </a:t>
            </a:r>
            <a:r>
              <a:rPr lang="en-GB" sz="2000" b="1" dirty="0" err="1">
                <a:latin typeface="Maven Pro"/>
                <a:ea typeface="Maven Pro"/>
                <a:cs typeface="Maven Pro"/>
                <a:sym typeface="Maven Pro"/>
              </a:rPr>
              <a:t>Projeto</a:t>
            </a:r>
            <a:br>
              <a:rPr lang="en-GB" sz="2000" dirty="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700" dirty="0" err="1">
                <a:latin typeface="Maven Pro"/>
                <a:ea typeface="Maven Pro"/>
                <a:cs typeface="Maven Pro"/>
                <a:sym typeface="Maven Pro"/>
              </a:rPr>
              <a:t>Análise</a:t>
            </a:r>
            <a:r>
              <a:rPr lang="en-GB" sz="1700" dirty="0">
                <a:latin typeface="Maven Pro"/>
                <a:ea typeface="Maven Pro"/>
                <a:cs typeface="Maven Pro"/>
                <a:sym typeface="Maven Pro"/>
              </a:rPr>
              <a:t> do </a:t>
            </a:r>
            <a:r>
              <a:rPr lang="en-GB" sz="1700" dirty="0" err="1">
                <a:latin typeface="Maven Pro"/>
                <a:ea typeface="Maven Pro"/>
                <a:cs typeface="Maven Pro"/>
                <a:sym typeface="Maven Pro"/>
              </a:rPr>
              <a:t>EasyChair</a:t>
            </a:r>
            <a:r>
              <a:rPr lang="en-GB" sz="1700" dirty="0"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GB" sz="1700" dirty="0" err="1">
                <a:latin typeface="Maven Pro"/>
                <a:ea typeface="Maven Pro"/>
                <a:cs typeface="Maven Pro"/>
                <a:sym typeface="Maven Pro"/>
              </a:rPr>
              <a:t>investigações</a:t>
            </a:r>
            <a:r>
              <a:rPr lang="en-GB" sz="17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700" dirty="0" err="1">
                <a:latin typeface="Maven Pro"/>
                <a:ea typeface="Maven Pro"/>
                <a:cs typeface="Maven Pro"/>
                <a:sym typeface="Maven Pro"/>
              </a:rPr>
              <a:t>gerais</a:t>
            </a:r>
            <a:r>
              <a:rPr lang="en-GB" sz="1700" dirty="0">
                <a:latin typeface="Maven Pro"/>
                <a:ea typeface="Maven Pro"/>
                <a:cs typeface="Maven Pro"/>
                <a:sym typeface="Maven Pro"/>
              </a:rPr>
              <a:t> do </a:t>
            </a:r>
            <a:r>
              <a:rPr lang="en-GB" sz="1700" dirty="0" err="1">
                <a:latin typeface="Maven Pro"/>
                <a:ea typeface="Maven Pro"/>
                <a:cs typeface="Maven Pro"/>
                <a:sym typeface="Maven Pro"/>
              </a:rPr>
              <a:t>funcionamento</a:t>
            </a:r>
            <a:r>
              <a:rPr lang="en-GB" sz="1700" dirty="0">
                <a:latin typeface="Maven Pro"/>
                <a:ea typeface="Maven Pro"/>
                <a:cs typeface="Maven Pro"/>
                <a:sym typeface="Maven Pro"/>
              </a:rPr>
              <a:t> de um CMS</a:t>
            </a:r>
            <a:r>
              <a:rPr lang="en-GB" sz="1800" dirty="0">
                <a:latin typeface="Maven Pro"/>
                <a:ea typeface="Maven Pro"/>
                <a:cs typeface="Maven Pro"/>
                <a:sym typeface="Maven Pro"/>
              </a:rPr>
              <a:t> (</a:t>
            </a:r>
            <a:r>
              <a:rPr lang="en-GB" sz="1800" i="1" dirty="0">
                <a:latin typeface="Maven Pro"/>
                <a:ea typeface="Maven Pro"/>
                <a:cs typeface="Maven Pro"/>
                <a:sym typeface="Maven Pro"/>
              </a:rPr>
              <a:t>Conference Management System</a:t>
            </a:r>
            <a:r>
              <a:rPr lang="en-GB" sz="1800" dirty="0">
                <a:latin typeface="Maven Pro"/>
                <a:ea typeface="Maven Pro"/>
                <a:cs typeface="Maven Pro"/>
                <a:sym typeface="Maven Pro"/>
              </a:rPr>
              <a:t>)</a:t>
            </a:r>
            <a:br>
              <a:rPr lang="en-GB" sz="1700" dirty="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600" dirty="0" err="1">
                <a:solidFill>
                  <a:srgbClr val="38761D"/>
                </a:solidFill>
                <a:latin typeface="Maven Pro"/>
                <a:ea typeface="Maven Pro"/>
                <a:cs typeface="Maven Pro"/>
                <a:sym typeface="Maven Pro"/>
              </a:rPr>
              <a:t>Concluída</a:t>
            </a:r>
            <a:endParaRPr sz="1600" dirty="0">
              <a:solidFill>
                <a:srgbClr val="38761D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2200" dirty="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3072000" y="1048363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 b="1">
                <a:solidFill>
                  <a:srgbClr val="76A5AF"/>
                </a:solidFill>
                <a:latin typeface="Maven Pro"/>
                <a:ea typeface="Maven Pro"/>
                <a:cs typeface="Maven Pro"/>
                <a:sym typeface="Maven Pro"/>
              </a:rPr>
              <a:t>TAREFAS DE MARÇO</a:t>
            </a:r>
            <a:endParaRPr b="1">
              <a:solidFill>
                <a:srgbClr val="76A5AF"/>
              </a:solidFill>
            </a:endParaRPr>
          </a:p>
        </p:txBody>
      </p:sp>
      <p:sp>
        <p:nvSpPr>
          <p:cNvPr id="304" name="Google Shape;304;p17"/>
          <p:cNvSpPr txBox="1">
            <a:spLocks noGrp="1"/>
          </p:cNvSpPr>
          <p:nvPr>
            <p:ph type="title" idx="4294967295"/>
          </p:nvPr>
        </p:nvSpPr>
        <p:spPr>
          <a:xfrm>
            <a:off x="541725" y="314175"/>
            <a:ext cx="80181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45818E"/>
                </a:solidFill>
              </a:rPr>
              <a:t>02. Lista de </a:t>
            </a:r>
            <a:r>
              <a:rPr lang="en-GB" sz="3600" dirty="0" err="1">
                <a:solidFill>
                  <a:srgbClr val="45818E"/>
                </a:solidFill>
              </a:rPr>
              <a:t>Tarefas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body" idx="4294967295"/>
          </p:nvPr>
        </p:nvSpPr>
        <p:spPr>
          <a:xfrm>
            <a:off x="337675" y="1628600"/>
            <a:ext cx="4098300" cy="30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latin typeface="Maven Pro"/>
                <a:ea typeface="Maven Pro"/>
                <a:cs typeface="Maven Pro"/>
                <a:sym typeface="Maven Pro"/>
              </a:rPr>
              <a:t>Levantamento de requisitos</a:t>
            </a:r>
            <a:br>
              <a:rPr lang="en-GB" sz="22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500">
                <a:latin typeface="Maven Pro"/>
                <a:ea typeface="Maven Pro"/>
                <a:cs typeface="Maven Pro"/>
                <a:sym typeface="Maven Pro"/>
              </a:rPr>
              <a:t>Linguagens/frameworks/bibliotecas</a:t>
            </a:r>
            <a:br>
              <a:rPr lang="en-GB" sz="15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500">
                <a:latin typeface="Maven Pro"/>
                <a:ea typeface="Maven Pro"/>
                <a:cs typeface="Maven Pro"/>
                <a:sym typeface="Maven Pro"/>
              </a:rPr>
              <a:t>Configuração GitHub, base de dados</a:t>
            </a:r>
            <a:br>
              <a:rPr lang="en-GB" sz="15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500">
                <a:solidFill>
                  <a:srgbClr val="38761D"/>
                </a:solidFill>
                <a:latin typeface="Maven Pro"/>
                <a:ea typeface="Maven Pro"/>
                <a:cs typeface="Maven Pro"/>
                <a:sym typeface="Maven Pro"/>
              </a:rPr>
              <a:t>Concluída</a:t>
            </a:r>
            <a:endParaRPr sz="1500">
              <a:solidFill>
                <a:srgbClr val="38761D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 b="1">
                <a:latin typeface="Maven Pro"/>
                <a:ea typeface="Maven Pro"/>
                <a:cs typeface="Maven Pro"/>
                <a:sym typeface="Maven Pro"/>
              </a:rPr>
              <a:t>Elaboração do Relatório</a:t>
            </a:r>
            <a:r>
              <a:rPr lang="en-GB" sz="200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800"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lang="en-GB" sz="1500">
                <a:solidFill>
                  <a:srgbClr val="3D85C6"/>
                </a:solidFill>
                <a:latin typeface="Maven Pro"/>
                <a:ea typeface="Maven Pro"/>
                <a:cs typeface="Maven Pro"/>
                <a:sym typeface="Maven Pro"/>
              </a:rPr>
              <a:t>Em curso</a:t>
            </a:r>
            <a:br>
              <a:rPr lang="en-GB" sz="1800" b="1">
                <a:solidFill>
                  <a:srgbClr val="6AA84F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-GB" sz="1800" b="1">
                <a:solidFill>
                  <a:srgbClr val="6AA84F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700" b="1">
                <a:latin typeface="Maven Pro"/>
                <a:ea typeface="Maven Pro"/>
                <a:cs typeface="Maven Pro"/>
                <a:sym typeface="Maven Pro"/>
              </a:rPr>
              <a:t>Configurações iniciais do Projeto</a:t>
            </a:r>
            <a:br>
              <a:rPr lang="en-GB" sz="2000" b="1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500">
                <a:latin typeface="Maven Pro"/>
                <a:ea typeface="Maven Pro"/>
                <a:cs typeface="Maven Pro"/>
                <a:sym typeface="Maven Pro"/>
              </a:rPr>
              <a:t>React, Node.Js, bibliotecas </a:t>
            </a:r>
            <a:br>
              <a:rPr lang="en-GB" sz="15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500">
                <a:solidFill>
                  <a:srgbClr val="38761D"/>
                </a:solidFill>
                <a:latin typeface="Maven Pro"/>
                <a:ea typeface="Maven Pro"/>
                <a:cs typeface="Maven Pro"/>
                <a:sym typeface="Maven Pro"/>
              </a:rPr>
              <a:t>Concluída</a:t>
            </a:r>
            <a:endParaRPr sz="1500">
              <a:solidFill>
                <a:srgbClr val="38761D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22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0" name="Google Shape;310;p18"/>
          <p:cNvSpPr txBox="1">
            <a:spLocks noGrp="1"/>
          </p:cNvSpPr>
          <p:nvPr>
            <p:ph type="body" idx="4294967295"/>
          </p:nvPr>
        </p:nvSpPr>
        <p:spPr>
          <a:xfrm>
            <a:off x="4997350" y="1889450"/>
            <a:ext cx="3872100" cy="25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 b="1">
                <a:latin typeface="Maven Pro"/>
                <a:ea typeface="Maven Pro"/>
                <a:cs typeface="Maven Pro"/>
                <a:sym typeface="Maven Pro"/>
              </a:rPr>
              <a:t>Desenvolvimento do Projeto</a:t>
            </a:r>
            <a:br>
              <a:rPr lang="en-GB" sz="22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600" u="sng">
                <a:latin typeface="Maven Pro"/>
                <a:ea typeface="Maven Pro"/>
                <a:cs typeface="Maven Pro"/>
                <a:sym typeface="Maven Pro"/>
              </a:rPr>
              <a:t>Administrador</a:t>
            </a:r>
            <a:r>
              <a:rPr lang="en-GB" sz="1600">
                <a:latin typeface="Maven Pro"/>
                <a:ea typeface="Maven Pro"/>
                <a:cs typeface="Maven Pro"/>
                <a:sym typeface="Maven Pro"/>
              </a:rPr>
              <a:t> - </a:t>
            </a:r>
            <a:r>
              <a:rPr lang="en-GB" sz="1500">
                <a:solidFill>
                  <a:srgbClr val="38761D"/>
                </a:solidFill>
                <a:latin typeface="Maven Pro"/>
                <a:ea typeface="Maven Pro"/>
                <a:cs typeface="Maven Pro"/>
                <a:sym typeface="Maven Pro"/>
              </a:rPr>
              <a:t>Concluída</a:t>
            </a:r>
            <a:br>
              <a:rPr lang="en-GB" sz="15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500">
                <a:latin typeface="Maven Pro"/>
                <a:ea typeface="Maven Pro"/>
                <a:cs typeface="Maven Pro"/>
                <a:sym typeface="Maven Pro"/>
              </a:rPr>
              <a:t>Página: Conferências pendentes</a:t>
            </a:r>
            <a:br>
              <a:rPr lang="en-GB" sz="1600">
                <a:latin typeface="Maven Pro"/>
                <a:ea typeface="Maven Pro"/>
                <a:cs typeface="Maven Pro"/>
                <a:sym typeface="Maven Pro"/>
              </a:rPr>
            </a:br>
            <a:br>
              <a:rPr lang="en-GB" sz="17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600" u="sng">
                <a:latin typeface="Maven Pro"/>
                <a:ea typeface="Maven Pro"/>
                <a:cs typeface="Maven Pro"/>
                <a:sym typeface="Maven Pro"/>
              </a:rPr>
              <a:t>Sessões do Utilizador</a:t>
            </a:r>
            <a:r>
              <a:rPr lang="en-GB" sz="1600">
                <a:latin typeface="Maven Pro"/>
                <a:ea typeface="Maven Pro"/>
                <a:cs typeface="Maven Pro"/>
                <a:sym typeface="Maven Pro"/>
              </a:rPr>
              <a:t> - </a:t>
            </a:r>
            <a:r>
              <a:rPr lang="en-GB" sz="1500">
                <a:solidFill>
                  <a:srgbClr val="38761D"/>
                </a:solidFill>
                <a:latin typeface="Maven Pro"/>
                <a:ea typeface="Maven Pro"/>
                <a:cs typeface="Maven Pro"/>
                <a:sym typeface="Maven Pro"/>
              </a:rPr>
              <a:t>Concluídas</a:t>
            </a:r>
            <a:br>
              <a:rPr lang="en-GB" sz="17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500">
                <a:latin typeface="Maven Pro"/>
                <a:ea typeface="Maven Pro"/>
                <a:cs typeface="Maven Pro"/>
                <a:sym typeface="Maven Pro"/>
              </a:rPr>
              <a:t>Páginas: SignIn / SignUp, Principal, Meu Perfil, Minhas Conferências, Criação de Conferências, Footer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3072000" y="1048363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 b="1">
                <a:solidFill>
                  <a:srgbClr val="76A5AF"/>
                </a:solidFill>
                <a:latin typeface="Maven Pro"/>
                <a:ea typeface="Maven Pro"/>
                <a:cs typeface="Maven Pro"/>
                <a:sym typeface="Maven Pro"/>
              </a:rPr>
              <a:t>TAREFAS DE ABRIL</a:t>
            </a:r>
            <a:endParaRPr/>
          </a:p>
        </p:txBody>
      </p:sp>
      <p:sp>
        <p:nvSpPr>
          <p:cNvPr id="312" name="Google Shape;312;p18"/>
          <p:cNvSpPr txBox="1">
            <a:spLocks noGrp="1"/>
          </p:cNvSpPr>
          <p:nvPr>
            <p:ph type="title" idx="4294967295"/>
          </p:nvPr>
        </p:nvSpPr>
        <p:spPr>
          <a:xfrm>
            <a:off x="541725" y="314175"/>
            <a:ext cx="80181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5818E"/>
                </a:solidFill>
              </a:rPr>
              <a:t>02. Lista de Tarefas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body" idx="4294967295"/>
          </p:nvPr>
        </p:nvSpPr>
        <p:spPr>
          <a:xfrm>
            <a:off x="166150" y="1571575"/>
            <a:ext cx="4806000" cy="3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 dirty="0" err="1">
                <a:latin typeface="Maven Pro"/>
                <a:ea typeface="Maven Pro"/>
                <a:cs typeface="Maven Pro"/>
                <a:sym typeface="Maven Pro"/>
              </a:rPr>
              <a:t>Desenvolvimento</a:t>
            </a:r>
            <a:r>
              <a:rPr lang="en-GB" sz="1800" b="1" dirty="0">
                <a:latin typeface="Maven Pro"/>
                <a:ea typeface="Maven Pro"/>
                <a:cs typeface="Maven Pro"/>
                <a:sym typeface="Maven Pro"/>
              </a:rPr>
              <a:t> do </a:t>
            </a:r>
            <a:r>
              <a:rPr lang="en-GB" sz="1800" b="1" dirty="0" err="1">
                <a:latin typeface="Maven Pro"/>
                <a:ea typeface="Maven Pro"/>
                <a:cs typeface="Maven Pro"/>
                <a:sym typeface="Maven Pro"/>
              </a:rPr>
              <a:t>Projeto</a:t>
            </a:r>
            <a:r>
              <a:rPr lang="en-GB" sz="1900" b="1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000" b="1" dirty="0">
                <a:latin typeface="Maven Pro"/>
                <a:ea typeface="Maven Pro"/>
                <a:cs typeface="Maven Pro"/>
                <a:sym typeface="Maven Pro"/>
              </a:rPr>
              <a:t>(</a:t>
            </a:r>
            <a:r>
              <a:rPr lang="en-GB" sz="1000" b="1" dirty="0" err="1">
                <a:latin typeface="Maven Pro"/>
                <a:ea typeface="Maven Pro"/>
                <a:cs typeface="Maven Pro"/>
                <a:sym typeface="Maven Pro"/>
              </a:rPr>
              <a:t>Continuação</a:t>
            </a:r>
            <a:r>
              <a:rPr lang="en-GB" sz="1000" b="1" dirty="0">
                <a:latin typeface="Maven Pro"/>
                <a:ea typeface="Maven Pro"/>
                <a:cs typeface="Maven Pro"/>
                <a:sym typeface="Maven Pro"/>
              </a:rPr>
              <a:t>)</a:t>
            </a:r>
            <a:br>
              <a:rPr lang="en-GB" sz="1400" b="1" dirty="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600" u="sng" dirty="0" err="1">
                <a:latin typeface="Maven Pro"/>
                <a:ea typeface="Maven Pro"/>
                <a:cs typeface="Maven Pro"/>
                <a:sym typeface="Maven Pro"/>
              </a:rPr>
              <a:t>Configuração</a:t>
            </a:r>
            <a:r>
              <a:rPr lang="en-GB" sz="1600" u="sng" dirty="0">
                <a:latin typeface="Maven Pro"/>
                <a:ea typeface="Maven Pro"/>
                <a:cs typeface="Maven Pro"/>
                <a:sym typeface="Maven Pro"/>
              </a:rPr>
              <a:t> das </a:t>
            </a:r>
            <a:r>
              <a:rPr lang="en-GB" sz="1600" u="sng" dirty="0" err="1">
                <a:latin typeface="Maven Pro"/>
                <a:ea typeface="Maven Pro"/>
                <a:cs typeface="Maven Pro"/>
                <a:sym typeface="Maven Pro"/>
              </a:rPr>
              <a:t>Conferências</a:t>
            </a:r>
            <a:r>
              <a:rPr lang="en-GB" sz="16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br>
              <a:rPr lang="en-GB" sz="1700" dirty="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500" dirty="0" err="1">
                <a:latin typeface="Maven Pro"/>
                <a:ea typeface="Maven Pro"/>
                <a:cs typeface="Maven Pro"/>
                <a:sym typeface="Maven Pro"/>
              </a:rPr>
              <a:t>Páginas</a:t>
            </a:r>
            <a:r>
              <a:rPr lang="en-GB" sz="1500" dirty="0">
                <a:latin typeface="Maven Pro"/>
                <a:ea typeface="Maven Pro"/>
                <a:cs typeface="Maven Pro"/>
                <a:sym typeface="Maven Pro"/>
              </a:rPr>
              <a:t>: </a:t>
            </a:r>
            <a:br>
              <a:rPr lang="en-GB" sz="1800" dirty="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400" dirty="0"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lang="en-GB" sz="1400" dirty="0" err="1">
                <a:latin typeface="Maven Pro"/>
                <a:ea typeface="Maven Pro"/>
                <a:cs typeface="Maven Pro"/>
                <a:sym typeface="Maven Pro"/>
              </a:rPr>
              <a:t>Administração</a:t>
            </a:r>
            <a:r>
              <a:rPr lang="en-GB" sz="1400" dirty="0">
                <a:latin typeface="Maven Pro"/>
                <a:ea typeface="Maven Pro"/>
                <a:cs typeface="Maven Pro"/>
                <a:sym typeface="Maven Pro"/>
              </a:rPr>
              <a:t> da </a:t>
            </a:r>
            <a:r>
              <a:rPr lang="en-GB" sz="1400" dirty="0" err="1">
                <a:latin typeface="Maven Pro"/>
                <a:ea typeface="Maven Pro"/>
                <a:cs typeface="Maven Pro"/>
                <a:sym typeface="Maven Pro"/>
              </a:rPr>
              <a:t>conferência</a:t>
            </a:r>
            <a:r>
              <a:rPr lang="en-GB" sz="1400" dirty="0">
                <a:latin typeface="Maven Pro"/>
                <a:ea typeface="Maven Pro"/>
                <a:cs typeface="Maven Pro"/>
                <a:sym typeface="Maven Pro"/>
              </a:rPr>
              <a:t> - </a:t>
            </a:r>
            <a:r>
              <a:rPr lang="en-GB" sz="1400" dirty="0">
                <a:solidFill>
                  <a:srgbClr val="3D85C6"/>
                </a:solidFill>
                <a:latin typeface="Maven Pro"/>
                <a:ea typeface="Maven Pro"/>
                <a:cs typeface="Maven Pro"/>
                <a:sym typeface="Maven Pro"/>
              </a:rPr>
              <a:t>Em </a:t>
            </a:r>
            <a:r>
              <a:rPr lang="en-GB" sz="1400" dirty="0" err="1">
                <a:solidFill>
                  <a:srgbClr val="3D85C6"/>
                </a:solidFill>
                <a:latin typeface="Maven Pro"/>
                <a:ea typeface="Maven Pro"/>
                <a:cs typeface="Maven Pro"/>
                <a:sym typeface="Maven Pro"/>
              </a:rPr>
              <a:t>curso</a:t>
            </a:r>
            <a:br>
              <a:rPr lang="en-GB" sz="1400" dirty="0">
                <a:solidFill>
                  <a:srgbClr val="3D85C6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400" dirty="0"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lang="en-GB" sz="1400" dirty="0" err="1">
                <a:latin typeface="Maven Pro"/>
                <a:ea typeface="Maven Pro"/>
                <a:cs typeface="Maven Pro"/>
                <a:sym typeface="Maven Pro"/>
              </a:rPr>
              <a:t>Envio</a:t>
            </a:r>
            <a:r>
              <a:rPr lang="en-GB" sz="1400" dirty="0">
                <a:latin typeface="Maven Pro"/>
                <a:ea typeface="Maven Pro"/>
                <a:cs typeface="Maven Pro"/>
                <a:sym typeface="Maven Pro"/>
              </a:rPr>
              <a:t> de emails - </a:t>
            </a:r>
            <a:r>
              <a:rPr lang="en-GB" sz="1400" dirty="0" err="1">
                <a:solidFill>
                  <a:srgbClr val="38761D"/>
                </a:solidFill>
                <a:latin typeface="Maven Pro"/>
                <a:ea typeface="Maven Pro"/>
                <a:cs typeface="Maven Pro"/>
                <a:sym typeface="Maven Pro"/>
              </a:rPr>
              <a:t>Concluída</a:t>
            </a:r>
            <a:br>
              <a:rPr lang="en-GB" sz="1400" dirty="0">
                <a:solidFill>
                  <a:srgbClr val="6AA84F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400" dirty="0"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lang="en-GB" sz="1400" dirty="0" err="1">
                <a:latin typeface="Maven Pro"/>
                <a:ea typeface="Maven Pro"/>
                <a:cs typeface="Maven Pro"/>
                <a:sym typeface="Maven Pro"/>
              </a:rPr>
              <a:t>Conferência</a:t>
            </a:r>
            <a:r>
              <a:rPr lang="en-GB" sz="1400" dirty="0">
                <a:latin typeface="Maven Pro"/>
                <a:ea typeface="Maven Pro"/>
                <a:cs typeface="Maven Pro"/>
                <a:sym typeface="Maven Pro"/>
              </a:rPr>
              <a:t> - </a:t>
            </a:r>
            <a:r>
              <a:rPr lang="en-GB" sz="1400" dirty="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Por </a:t>
            </a:r>
            <a:r>
              <a:rPr lang="en-GB" sz="1400" dirty="0" err="1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iniciar</a:t>
            </a:r>
            <a:br>
              <a:rPr lang="en-GB" sz="1400" dirty="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400" dirty="0"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lang="en-GB" sz="1400" dirty="0" err="1">
                <a:latin typeface="Maven Pro"/>
                <a:ea typeface="Maven Pro"/>
                <a:cs typeface="Maven Pro"/>
                <a:sym typeface="Maven Pro"/>
              </a:rPr>
              <a:t>Submissões</a:t>
            </a:r>
            <a:r>
              <a:rPr lang="en-GB" sz="1400" dirty="0">
                <a:latin typeface="Maven Pro"/>
                <a:ea typeface="Maven Pro"/>
                <a:cs typeface="Maven Pro"/>
                <a:sym typeface="Maven Pro"/>
              </a:rPr>
              <a:t> - </a:t>
            </a:r>
            <a:r>
              <a:rPr lang="en-GB" sz="1400" dirty="0">
                <a:solidFill>
                  <a:srgbClr val="3D85C6"/>
                </a:solidFill>
                <a:latin typeface="Maven Pro"/>
                <a:ea typeface="Maven Pro"/>
                <a:cs typeface="Maven Pro"/>
                <a:sym typeface="Maven Pro"/>
              </a:rPr>
              <a:t>Em </a:t>
            </a:r>
            <a:r>
              <a:rPr lang="en-GB" sz="1400" dirty="0" err="1">
                <a:solidFill>
                  <a:srgbClr val="3D85C6"/>
                </a:solidFill>
                <a:latin typeface="Maven Pro"/>
                <a:ea typeface="Maven Pro"/>
                <a:cs typeface="Maven Pro"/>
                <a:sym typeface="Maven Pro"/>
              </a:rPr>
              <a:t>curso</a:t>
            </a:r>
            <a:br>
              <a:rPr lang="en-GB" sz="1400" dirty="0">
                <a:solidFill>
                  <a:srgbClr val="3D85C6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400" dirty="0"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lang="en-GB" sz="1400" dirty="0" err="1">
                <a:latin typeface="Maven Pro"/>
                <a:ea typeface="Maven Pro"/>
                <a:cs typeface="Maven Pro"/>
                <a:sym typeface="Maven Pro"/>
              </a:rPr>
              <a:t>Revisão</a:t>
            </a:r>
            <a:r>
              <a:rPr lang="en-GB" sz="1400" dirty="0">
                <a:latin typeface="Maven Pro"/>
                <a:ea typeface="Maven Pro"/>
                <a:cs typeface="Maven Pro"/>
                <a:sym typeface="Maven Pro"/>
              </a:rPr>
              <a:t> das </a:t>
            </a:r>
            <a:r>
              <a:rPr lang="en-GB" sz="1400" dirty="0" err="1">
                <a:latin typeface="Maven Pro"/>
                <a:ea typeface="Maven Pro"/>
                <a:cs typeface="Maven Pro"/>
                <a:sym typeface="Maven Pro"/>
              </a:rPr>
              <a:t>Submissões</a:t>
            </a:r>
            <a:r>
              <a:rPr lang="en-GB" sz="1400" dirty="0">
                <a:latin typeface="Maven Pro"/>
                <a:ea typeface="Maven Pro"/>
                <a:cs typeface="Maven Pro"/>
                <a:sym typeface="Maven Pro"/>
              </a:rPr>
              <a:t> -</a:t>
            </a:r>
            <a:r>
              <a:rPr lang="en-GB" sz="1400" dirty="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 Por </a:t>
            </a:r>
            <a:r>
              <a:rPr lang="en-GB" sz="1400" dirty="0" err="1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iniciar</a:t>
            </a:r>
            <a:br>
              <a:rPr lang="en-GB" sz="1400" dirty="0">
                <a:solidFill>
                  <a:srgbClr val="999999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400" dirty="0">
                <a:latin typeface="Maven Pro"/>
                <a:ea typeface="Maven Pro"/>
                <a:cs typeface="Maven Pro"/>
                <a:sym typeface="Maven Pro"/>
              </a:rPr>
              <a:t>- </a:t>
            </a:r>
            <a:r>
              <a:rPr lang="en-GB" dirty="0" err="1">
                <a:latin typeface="Maven Pro"/>
                <a:ea typeface="Maven Pro"/>
                <a:cs typeface="Maven Pro"/>
                <a:sym typeface="Maven Pro"/>
              </a:rPr>
              <a:t>Aceitação</a:t>
            </a:r>
            <a:r>
              <a:rPr lang="en-GB" dirty="0">
                <a:latin typeface="Maven Pro"/>
                <a:ea typeface="Maven Pro"/>
                <a:cs typeface="Maven Pro"/>
                <a:sym typeface="Maven Pro"/>
              </a:rPr>
              <a:t> das </a:t>
            </a:r>
            <a:r>
              <a:rPr lang="en-GB" dirty="0" err="1">
                <a:latin typeface="Maven Pro"/>
                <a:ea typeface="Maven Pro"/>
                <a:cs typeface="Maven Pro"/>
                <a:sym typeface="Maven Pro"/>
              </a:rPr>
              <a:t>submissões</a:t>
            </a:r>
            <a:r>
              <a:rPr lang="en-GB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dirty="0" err="1">
                <a:latin typeface="Maven Pro"/>
                <a:ea typeface="Maven Pro"/>
                <a:cs typeface="Maven Pro"/>
                <a:sym typeface="Maven Pro"/>
              </a:rPr>
              <a:t>por</a:t>
            </a:r>
            <a:r>
              <a:rPr lang="en-GB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dirty="0" err="1">
                <a:latin typeface="Maven Pro"/>
                <a:ea typeface="Maven Pro"/>
                <a:cs typeface="Maven Pro"/>
                <a:sym typeface="Maven Pro"/>
              </a:rPr>
              <a:t>parte</a:t>
            </a:r>
            <a:r>
              <a:rPr lang="en-GB" dirty="0">
                <a:latin typeface="Maven Pro"/>
                <a:ea typeface="Maven Pro"/>
                <a:cs typeface="Maven Pro"/>
                <a:sym typeface="Maven Pro"/>
              </a:rPr>
              <a:t> do </a:t>
            </a:r>
            <a:r>
              <a:rPr lang="en-GB" dirty="0" err="1">
                <a:latin typeface="Maven Pro"/>
                <a:ea typeface="Maven Pro"/>
                <a:cs typeface="Maven Pro"/>
                <a:sym typeface="Maven Pro"/>
              </a:rPr>
              <a:t>comitê</a:t>
            </a:r>
            <a:r>
              <a:rPr lang="en-GB" sz="1400" dirty="0">
                <a:latin typeface="Maven Pro"/>
                <a:ea typeface="Maven Pro"/>
                <a:cs typeface="Maven Pro"/>
                <a:sym typeface="Maven Pro"/>
              </a:rPr>
              <a:t> - </a:t>
            </a:r>
            <a:r>
              <a:rPr lang="en-GB" sz="1200" dirty="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Por </a:t>
            </a:r>
            <a:r>
              <a:rPr lang="en-GB" sz="1200" dirty="0" err="1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iniciar</a:t>
            </a:r>
            <a:br>
              <a:rPr lang="en-GB" sz="1500" dirty="0">
                <a:solidFill>
                  <a:srgbClr val="999999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400" dirty="0">
                <a:latin typeface="Maven Pro"/>
                <a:ea typeface="Maven Pro"/>
                <a:cs typeface="Maven Pro"/>
                <a:sym typeface="Maven Pro"/>
              </a:rPr>
              <a:t>- Bidding - </a:t>
            </a:r>
            <a:r>
              <a:rPr lang="en-GB" sz="1400" dirty="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Por </a:t>
            </a:r>
            <a:r>
              <a:rPr lang="en-GB" sz="1400" dirty="0" err="1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iniciar</a:t>
            </a:r>
            <a:br>
              <a:rPr lang="en-GB" sz="1500" dirty="0">
                <a:solidFill>
                  <a:srgbClr val="999999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-GB" sz="1500" dirty="0">
                <a:solidFill>
                  <a:srgbClr val="999999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500" dirty="0" err="1">
                <a:latin typeface="Maven Pro"/>
                <a:ea typeface="Maven Pro"/>
                <a:cs typeface="Maven Pro"/>
                <a:sym typeface="Maven Pro"/>
              </a:rPr>
              <a:t>Página</a:t>
            </a:r>
            <a:r>
              <a:rPr lang="en-GB" sz="1500" dirty="0">
                <a:latin typeface="Maven Pro"/>
                <a:ea typeface="Maven Pro"/>
                <a:cs typeface="Maven Pro"/>
                <a:sym typeface="Maven Pro"/>
              </a:rPr>
              <a:t>: Log de </a:t>
            </a:r>
            <a:r>
              <a:rPr lang="en-GB" sz="1500" dirty="0" err="1">
                <a:latin typeface="Maven Pro"/>
                <a:ea typeface="Maven Pro"/>
                <a:cs typeface="Maven Pro"/>
                <a:sym typeface="Maven Pro"/>
              </a:rPr>
              <a:t>eventos</a:t>
            </a:r>
            <a:r>
              <a:rPr lang="en-GB" sz="1500" dirty="0">
                <a:latin typeface="Maven Pro"/>
                <a:ea typeface="Maven Pro"/>
                <a:cs typeface="Maven Pro"/>
                <a:sym typeface="Maven Pro"/>
              </a:rPr>
              <a:t> - </a:t>
            </a:r>
            <a:r>
              <a:rPr lang="en-GB" sz="1400" dirty="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Por </a:t>
            </a:r>
            <a:r>
              <a:rPr lang="en-GB" sz="1400" dirty="0" err="1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iniciar</a:t>
            </a:r>
            <a:br>
              <a:rPr lang="en-GB" sz="1600" dirty="0">
                <a:solidFill>
                  <a:srgbClr val="999999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600" dirty="0">
              <a:solidFill>
                <a:srgbClr val="3D85C6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594850" y="104836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 b="1">
                <a:solidFill>
                  <a:srgbClr val="76A5AF"/>
                </a:solidFill>
                <a:latin typeface="Maven Pro"/>
                <a:ea typeface="Maven Pro"/>
                <a:cs typeface="Maven Pro"/>
                <a:sym typeface="Maven Pro"/>
              </a:rPr>
              <a:t>TAREFAS DE MAIO</a:t>
            </a:r>
            <a:endParaRPr sz="1200"/>
          </a:p>
        </p:txBody>
      </p:sp>
      <p:sp>
        <p:nvSpPr>
          <p:cNvPr id="319" name="Google Shape;319;p19"/>
          <p:cNvSpPr txBox="1"/>
          <p:nvPr/>
        </p:nvSpPr>
        <p:spPr>
          <a:xfrm>
            <a:off x="5357475" y="104836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 b="1">
                <a:solidFill>
                  <a:srgbClr val="76A5AF"/>
                </a:solidFill>
                <a:latin typeface="Maven Pro"/>
                <a:ea typeface="Maven Pro"/>
                <a:cs typeface="Maven Pro"/>
                <a:sym typeface="Maven Pro"/>
              </a:rPr>
              <a:t>TAREFAS DE JUNHO</a:t>
            </a:r>
            <a:endParaRPr sz="1200"/>
          </a:p>
        </p:txBody>
      </p:sp>
      <p:sp>
        <p:nvSpPr>
          <p:cNvPr id="320" name="Google Shape;320;p19"/>
          <p:cNvSpPr txBox="1">
            <a:spLocks noGrp="1"/>
          </p:cNvSpPr>
          <p:nvPr>
            <p:ph type="body" idx="4294967295"/>
          </p:nvPr>
        </p:nvSpPr>
        <p:spPr>
          <a:xfrm>
            <a:off x="5141950" y="1571575"/>
            <a:ext cx="3859200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 b="1" dirty="0">
                <a:solidFill>
                  <a:srgbClr val="999999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500" b="1" dirty="0" err="1">
                <a:latin typeface="Maven Pro"/>
                <a:ea typeface="Maven Pro"/>
                <a:cs typeface="Maven Pro"/>
                <a:sym typeface="Maven Pro"/>
              </a:rPr>
              <a:t>Desenvolvimento</a:t>
            </a:r>
            <a:r>
              <a:rPr lang="en-GB" sz="1500" b="1" dirty="0">
                <a:latin typeface="Maven Pro"/>
                <a:ea typeface="Maven Pro"/>
                <a:cs typeface="Maven Pro"/>
                <a:sym typeface="Maven Pro"/>
              </a:rPr>
              <a:t> do </a:t>
            </a:r>
            <a:r>
              <a:rPr lang="en-GB" sz="1500" b="1" dirty="0" err="1">
                <a:latin typeface="Maven Pro"/>
                <a:ea typeface="Maven Pro"/>
                <a:cs typeface="Maven Pro"/>
                <a:sym typeface="Maven Pro"/>
              </a:rPr>
              <a:t>Projeto</a:t>
            </a:r>
            <a:r>
              <a:rPr lang="en-GB" sz="1900" b="1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000" b="1" dirty="0">
                <a:latin typeface="Maven Pro"/>
                <a:ea typeface="Maven Pro"/>
                <a:cs typeface="Maven Pro"/>
                <a:sym typeface="Maven Pro"/>
              </a:rPr>
              <a:t>(</a:t>
            </a:r>
            <a:r>
              <a:rPr lang="en-GB" sz="1000" b="1" dirty="0" err="1">
                <a:latin typeface="Maven Pro"/>
                <a:ea typeface="Maven Pro"/>
                <a:cs typeface="Maven Pro"/>
                <a:sym typeface="Maven Pro"/>
              </a:rPr>
              <a:t>Continuação</a:t>
            </a:r>
            <a:r>
              <a:rPr lang="en-GB" sz="1000" b="1" dirty="0">
                <a:latin typeface="Maven Pro"/>
                <a:ea typeface="Maven Pro"/>
                <a:cs typeface="Maven Pro"/>
                <a:sym typeface="Maven Pro"/>
              </a:rPr>
              <a:t>)</a:t>
            </a:r>
            <a:br>
              <a:rPr lang="en-GB" sz="1000" b="1" dirty="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500" dirty="0">
                <a:latin typeface="Maven Pro"/>
                <a:ea typeface="Maven Pro"/>
                <a:cs typeface="Maven Pro"/>
                <a:sym typeface="Maven Pro"/>
              </a:rPr>
              <a:t>Testes de </a:t>
            </a:r>
            <a:r>
              <a:rPr lang="en-GB" sz="1500" dirty="0" err="1">
                <a:latin typeface="Maven Pro"/>
                <a:ea typeface="Maven Pro"/>
                <a:cs typeface="Maven Pro"/>
                <a:sym typeface="Maven Pro"/>
              </a:rPr>
              <a:t>Desenvolvimento</a:t>
            </a:r>
            <a:r>
              <a:rPr lang="en-GB" sz="16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400" dirty="0">
                <a:latin typeface="Maven Pro"/>
                <a:ea typeface="Maven Pro"/>
                <a:cs typeface="Maven Pro"/>
                <a:sym typeface="Maven Pro"/>
              </a:rPr>
              <a:t>-</a:t>
            </a:r>
            <a:r>
              <a:rPr lang="en-GB" sz="1400" dirty="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 Por </a:t>
            </a:r>
            <a:r>
              <a:rPr lang="en-GB" sz="1400" dirty="0" err="1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iniciar</a:t>
            </a:r>
            <a:endParaRPr sz="1400" b="1" dirty="0">
              <a:solidFill>
                <a:srgbClr val="99999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 b="1" dirty="0" err="1">
                <a:latin typeface="Maven Pro"/>
                <a:ea typeface="Maven Pro"/>
                <a:cs typeface="Maven Pro"/>
                <a:sym typeface="Maven Pro"/>
              </a:rPr>
              <a:t>Integração</a:t>
            </a:r>
            <a:r>
              <a:rPr lang="en-GB" sz="1500" b="1" dirty="0">
                <a:latin typeface="Maven Pro"/>
                <a:ea typeface="Maven Pro"/>
                <a:cs typeface="Maven Pro"/>
                <a:sym typeface="Maven Pro"/>
              </a:rPr>
              <a:t> entre </a:t>
            </a:r>
            <a:r>
              <a:rPr lang="en-GB" sz="1500" b="1" dirty="0" err="1">
                <a:latin typeface="Maven Pro"/>
                <a:ea typeface="Maven Pro"/>
                <a:cs typeface="Maven Pro"/>
                <a:sym typeface="Maven Pro"/>
              </a:rPr>
              <a:t>os</a:t>
            </a:r>
            <a:r>
              <a:rPr lang="en-GB" sz="1500" b="1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500" b="1" dirty="0" err="1">
                <a:latin typeface="Maven Pro"/>
                <a:ea typeface="Maven Pro"/>
                <a:cs typeface="Maven Pro"/>
                <a:sym typeface="Maven Pro"/>
              </a:rPr>
              <a:t>vários</a:t>
            </a:r>
            <a:r>
              <a:rPr lang="en-GB" sz="1500" b="1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500" b="1" dirty="0" err="1">
                <a:latin typeface="Maven Pro"/>
                <a:ea typeface="Maven Pro"/>
                <a:cs typeface="Maven Pro"/>
                <a:sym typeface="Maven Pro"/>
              </a:rPr>
              <a:t>componentes</a:t>
            </a:r>
            <a:r>
              <a:rPr lang="en-GB" sz="1500" b="1" dirty="0">
                <a:latin typeface="Maven Pro"/>
                <a:ea typeface="Maven Pro"/>
                <a:cs typeface="Maven Pro"/>
                <a:sym typeface="Maven Pro"/>
              </a:rPr>
              <a:t> da </a:t>
            </a:r>
            <a:r>
              <a:rPr lang="en-GB" sz="1500" b="1" dirty="0" err="1">
                <a:latin typeface="Maven Pro"/>
                <a:ea typeface="Maven Pro"/>
                <a:cs typeface="Maven Pro"/>
                <a:sym typeface="Maven Pro"/>
              </a:rPr>
              <a:t>arquitetura</a:t>
            </a:r>
            <a:r>
              <a:rPr lang="en-GB" sz="1500" b="1" dirty="0">
                <a:latin typeface="Maven Pro"/>
                <a:ea typeface="Maven Pro"/>
                <a:cs typeface="Maven Pro"/>
                <a:sym typeface="Maven Pro"/>
              </a:rPr>
              <a:t> do Sistema</a:t>
            </a:r>
            <a:r>
              <a:rPr lang="en-GB" sz="1600" b="1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400" dirty="0">
                <a:latin typeface="Maven Pro"/>
                <a:ea typeface="Maven Pro"/>
                <a:cs typeface="Maven Pro"/>
                <a:sym typeface="Maven Pro"/>
              </a:rPr>
              <a:t>-</a:t>
            </a:r>
            <a:r>
              <a:rPr lang="en-GB" sz="1400" dirty="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 Por </a:t>
            </a:r>
            <a:r>
              <a:rPr lang="en-GB" sz="1400" dirty="0" err="1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iniciar</a:t>
            </a:r>
            <a:br>
              <a:rPr lang="en-GB" sz="1600" b="1" dirty="0">
                <a:latin typeface="Maven Pro"/>
                <a:ea typeface="Maven Pro"/>
                <a:cs typeface="Maven Pro"/>
                <a:sym typeface="Maven Pro"/>
              </a:rPr>
            </a:br>
            <a:br>
              <a:rPr lang="en-GB" sz="1600" b="1" dirty="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500" b="1" dirty="0" err="1">
                <a:latin typeface="Maven Pro"/>
                <a:ea typeface="Maven Pro"/>
                <a:cs typeface="Maven Pro"/>
                <a:sym typeface="Maven Pro"/>
              </a:rPr>
              <a:t>Implementação</a:t>
            </a:r>
            <a:r>
              <a:rPr lang="en-GB" sz="1500" b="1" dirty="0">
                <a:latin typeface="Maven Pro"/>
                <a:ea typeface="Maven Pro"/>
                <a:cs typeface="Maven Pro"/>
                <a:sym typeface="Maven Pro"/>
              </a:rPr>
              <a:t> do </a:t>
            </a:r>
            <a:r>
              <a:rPr lang="en-GB" sz="1500" b="1" dirty="0" err="1">
                <a:latin typeface="Maven Pro"/>
                <a:ea typeface="Maven Pro"/>
                <a:cs typeface="Maven Pro"/>
                <a:sym typeface="Maven Pro"/>
              </a:rPr>
              <a:t>Projeto</a:t>
            </a:r>
            <a:r>
              <a:rPr lang="en-GB" sz="1600" b="1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400" dirty="0">
                <a:latin typeface="Maven Pro"/>
                <a:ea typeface="Maven Pro"/>
                <a:cs typeface="Maven Pro"/>
                <a:sym typeface="Maven Pro"/>
              </a:rPr>
              <a:t>-</a:t>
            </a:r>
            <a:r>
              <a:rPr lang="en-GB" sz="1400" dirty="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 Por </a:t>
            </a:r>
            <a:r>
              <a:rPr lang="en-GB" sz="1400" dirty="0" err="1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iniciar</a:t>
            </a:r>
            <a:br>
              <a:rPr lang="en-GB" sz="1600" b="1" dirty="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500" b="1" dirty="0" err="1">
                <a:latin typeface="Maven Pro"/>
                <a:ea typeface="Maven Pro"/>
                <a:cs typeface="Maven Pro"/>
                <a:sym typeface="Maven Pro"/>
              </a:rPr>
              <a:t>Apresentação</a:t>
            </a:r>
            <a:r>
              <a:rPr lang="en-GB" sz="1500" b="1" dirty="0">
                <a:latin typeface="Maven Pro"/>
                <a:ea typeface="Maven Pro"/>
                <a:cs typeface="Maven Pro"/>
                <a:sym typeface="Maven Pro"/>
              </a:rPr>
              <a:t> do </a:t>
            </a:r>
            <a:r>
              <a:rPr lang="en-GB" sz="1500" b="1" dirty="0" err="1">
                <a:latin typeface="Maven Pro"/>
                <a:ea typeface="Maven Pro"/>
                <a:cs typeface="Maven Pro"/>
                <a:sym typeface="Maven Pro"/>
              </a:rPr>
              <a:t>Projeto</a:t>
            </a:r>
            <a:r>
              <a:rPr lang="en-GB" sz="1600" b="1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400" dirty="0">
                <a:latin typeface="Maven Pro"/>
                <a:ea typeface="Maven Pro"/>
                <a:cs typeface="Maven Pro"/>
                <a:sym typeface="Maven Pro"/>
              </a:rPr>
              <a:t>-</a:t>
            </a:r>
            <a:r>
              <a:rPr lang="en-GB" sz="1400" dirty="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 Por </a:t>
            </a:r>
            <a:r>
              <a:rPr lang="en-GB" sz="1400" dirty="0" err="1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iniciar</a:t>
            </a:r>
            <a:br>
              <a:rPr lang="en-GB" sz="1600" b="1" dirty="0">
                <a:solidFill>
                  <a:srgbClr val="999999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600" dirty="0">
              <a:solidFill>
                <a:srgbClr val="3D85C6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1" name="Google Shape;321;p19"/>
          <p:cNvSpPr txBox="1">
            <a:spLocks noGrp="1"/>
          </p:cNvSpPr>
          <p:nvPr>
            <p:ph type="title" idx="4294967295"/>
          </p:nvPr>
        </p:nvSpPr>
        <p:spPr>
          <a:xfrm>
            <a:off x="541725" y="314175"/>
            <a:ext cx="8018100" cy="7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5818E"/>
                </a:solidFill>
              </a:rPr>
              <a:t>02. Lista de Tarefas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>
            <a:spLocks noGrp="1"/>
          </p:cNvSpPr>
          <p:nvPr>
            <p:ph type="title" idx="4294967295"/>
          </p:nvPr>
        </p:nvSpPr>
        <p:spPr>
          <a:xfrm>
            <a:off x="499075" y="360425"/>
            <a:ext cx="45165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0">
                <a:solidFill>
                  <a:srgbClr val="45818E"/>
                </a:solidFill>
              </a:rPr>
              <a:t>Balanço do Projeto</a:t>
            </a:r>
            <a:endParaRPr b="0"/>
          </a:p>
        </p:txBody>
      </p:sp>
      <p:pic>
        <p:nvPicPr>
          <p:cNvPr id="327" name="Google Shape;327;p20"/>
          <p:cNvPicPr preferRelativeResize="0"/>
          <p:nvPr/>
        </p:nvPicPr>
        <p:blipFill rotWithShape="1">
          <a:blip r:embed="rId3">
            <a:alphaModFix/>
          </a:blip>
          <a:srcRect t="33549" b="12865"/>
          <a:stretch/>
        </p:blipFill>
        <p:spPr>
          <a:xfrm>
            <a:off x="151125" y="1194386"/>
            <a:ext cx="3223425" cy="1076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775" y="2805450"/>
            <a:ext cx="4740125" cy="13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125" y="2270400"/>
            <a:ext cx="3486852" cy="258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0"/>
          <p:cNvSpPr txBox="1">
            <a:spLocks noGrp="1"/>
          </p:cNvSpPr>
          <p:nvPr>
            <p:ph type="body" idx="4294967295"/>
          </p:nvPr>
        </p:nvSpPr>
        <p:spPr>
          <a:xfrm>
            <a:off x="4920900" y="465050"/>
            <a:ext cx="3987000" cy="21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Em </a:t>
            </a:r>
            <a:r>
              <a:rPr lang="en-GB" sz="1600" dirty="0" err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relação</a:t>
            </a:r>
            <a:r>
              <a:rPr lang="en-GB" sz="16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ao</a:t>
            </a:r>
            <a:r>
              <a:rPr lang="en-GB" sz="16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plano do Project, </a:t>
            </a:r>
            <a:r>
              <a:rPr lang="en-GB" sz="1600" dirty="0" err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podemos</a:t>
            </a:r>
            <a:r>
              <a:rPr lang="en-GB" sz="16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afirmar</a:t>
            </a:r>
            <a:r>
              <a:rPr lang="en-GB" sz="16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que o </a:t>
            </a:r>
            <a:r>
              <a:rPr lang="en-GB" sz="1600" dirty="0" err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projeto</a:t>
            </a:r>
            <a:r>
              <a:rPr lang="en-GB" sz="16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está</a:t>
            </a:r>
            <a:r>
              <a:rPr lang="en-GB" sz="16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avançado</a:t>
            </a:r>
            <a:r>
              <a:rPr lang="en-GB" sz="16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- 57% do </a:t>
            </a:r>
            <a:r>
              <a:rPr lang="en-GB" sz="1600" dirty="0" err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projeto</a:t>
            </a:r>
            <a:r>
              <a:rPr lang="en-GB" sz="16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encontra</a:t>
            </a:r>
            <a:r>
              <a:rPr lang="en-GB" sz="16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-se </a:t>
            </a:r>
            <a:r>
              <a:rPr lang="en-GB" sz="1600" dirty="0" err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concluído</a:t>
            </a:r>
            <a:r>
              <a:rPr lang="en-GB" sz="16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figura</a:t>
            </a:r>
            <a:r>
              <a:rPr lang="en-GB" sz="12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1)</a:t>
            </a:r>
            <a:r>
              <a:rPr lang="en-GB" sz="16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. </a:t>
            </a:r>
            <a:br>
              <a:rPr lang="en-GB" sz="16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-GB" sz="16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6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No </a:t>
            </a:r>
            <a:r>
              <a:rPr lang="en-GB" sz="1600" dirty="0" err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entanto</a:t>
            </a:r>
            <a:r>
              <a:rPr lang="en-GB" sz="16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, a </a:t>
            </a:r>
            <a:r>
              <a:rPr lang="en-GB" sz="1600" dirty="0" err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elaboração</a:t>
            </a:r>
            <a:r>
              <a:rPr lang="en-GB" sz="16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do </a:t>
            </a:r>
            <a:r>
              <a:rPr lang="en-GB" sz="1600" dirty="0" err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Relatório</a:t>
            </a:r>
            <a:r>
              <a:rPr lang="en-GB" sz="16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encontra</a:t>
            </a:r>
            <a:r>
              <a:rPr lang="en-GB" sz="16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-se </a:t>
            </a:r>
            <a:r>
              <a:rPr lang="en-GB" sz="1600" dirty="0" err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atrasada</a:t>
            </a:r>
            <a:r>
              <a:rPr lang="en-GB" sz="16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figura</a:t>
            </a:r>
            <a:r>
              <a:rPr lang="en-GB" sz="12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2)</a:t>
            </a:r>
            <a:r>
              <a:rPr lang="en-GB" sz="16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. </a:t>
            </a:r>
            <a:br>
              <a:rPr lang="en-GB" sz="16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600" dirty="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1" name="Google Shape;331;p20"/>
          <p:cNvSpPr txBox="1">
            <a:spLocks noGrp="1"/>
          </p:cNvSpPr>
          <p:nvPr>
            <p:ph type="body" idx="4294967295"/>
          </p:nvPr>
        </p:nvSpPr>
        <p:spPr>
          <a:xfrm>
            <a:off x="112400" y="4807850"/>
            <a:ext cx="2023500" cy="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8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Figura 1 - % de conclusão do Projeto</a:t>
            </a:r>
            <a:endParaRPr sz="800"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2" name="Google Shape;332;p20"/>
          <p:cNvSpPr txBox="1">
            <a:spLocks noGrp="1"/>
          </p:cNvSpPr>
          <p:nvPr>
            <p:ph type="body" idx="4294967295"/>
          </p:nvPr>
        </p:nvSpPr>
        <p:spPr>
          <a:xfrm>
            <a:off x="4097600" y="4173125"/>
            <a:ext cx="2023500" cy="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8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Figura 2 - Tarefas atrasadas</a:t>
            </a:r>
            <a:endParaRPr sz="800"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>
            <a:spLocks noGrp="1"/>
          </p:cNvSpPr>
          <p:nvPr>
            <p:ph type="body" idx="4294967295"/>
          </p:nvPr>
        </p:nvSpPr>
        <p:spPr>
          <a:xfrm>
            <a:off x="312200" y="1384350"/>
            <a:ext cx="4226700" cy="30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 b="1">
                <a:solidFill>
                  <a:srgbClr val="45818E"/>
                </a:solidFill>
                <a:latin typeface="Maven Pro"/>
                <a:ea typeface="Maven Pro"/>
                <a:cs typeface="Maven Pro"/>
                <a:sym typeface="Maven Pro"/>
              </a:rPr>
              <a:t>Dificuldades:</a:t>
            </a:r>
            <a:br>
              <a:rPr lang="en-GB" sz="22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2000">
                <a:latin typeface="Maven Pro"/>
                <a:ea typeface="Maven Pro"/>
                <a:cs typeface="Maven Pro"/>
                <a:sym typeface="Maven Pro"/>
              </a:rPr>
              <a:t>1. Aprendizagem dos </a:t>
            </a:r>
            <a:r>
              <a:rPr lang="en-GB" sz="2000" b="1">
                <a:latin typeface="Maven Pro"/>
                <a:ea typeface="Maven Pro"/>
                <a:cs typeface="Maven Pro"/>
                <a:sym typeface="Maven Pro"/>
              </a:rPr>
              <a:t>conceitos básicos</a:t>
            </a:r>
            <a:r>
              <a:rPr lang="en-GB" sz="2000">
                <a:latin typeface="Maven Pro"/>
                <a:ea typeface="Maven Pro"/>
                <a:cs typeface="Maven Pro"/>
                <a:sym typeface="Maven Pro"/>
              </a:rPr>
              <a:t> de gestão de projeto;</a:t>
            </a:r>
            <a:br>
              <a:rPr lang="en-GB" sz="20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2000">
                <a:latin typeface="Maven Pro"/>
                <a:ea typeface="Maven Pro"/>
                <a:cs typeface="Maven Pro"/>
                <a:sym typeface="Maven Pro"/>
              </a:rPr>
              <a:t>2. </a:t>
            </a:r>
            <a:r>
              <a:rPr lang="en-GB" sz="2000" b="1">
                <a:latin typeface="Maven Pro"/>
                <a:ea typeface="Maven Pro"/>
                <a:cs typeface="Maven Pro"/>
                <a:sym typeface="Maven Pro"/>
              </a:rPr>
              <a:t>Gestão de tarefas</a:t>
            </a:r>
            <a:r>
              <a:rPr lang="en-GB" sz="2000">
                <a:latin typeface="Maven Pro"/>
                <a:ea typeface="Maven Pro"/>
                <a:cs typeface="Maven Pro"/>
                <a:sym typeface="Maven Pro"/>
              </a:rPr>
              <a:t> de equipa;</a:t>
            </a:r>
            <a:br>
              <a:rPr lang="en-GB" sz="20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2000">
                <a:latin typeface="Maven Pro"/>
                <a:ea typeface="Maven Pro"/>
                <a:cs typeface="Maven Pro"/>
                <a:sym typeface="Maven Pro"/>
              </a:rPr>
              <a:t>3. Aprendizagem de </a:t>
            </a:r>
            <a:r>
              <a:rPr lang="en-GB" sz="2000" b="1">
                <a:latin typeface="Maven Pro"/>
                <a:ea typeface="Maven Pro"/>
                <a:cs typeface="Maven Pro"/>
                <a:sym typeface="Maven Pro"/>
              </a:rPr>
              <a:t>bibliotecas e frameworks</a:t>
            </a:r>
            <a:r>
              <a:rPr lang="en-GB" sz="2000"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8" name="Google Shape;338;p21"/>
          <p:cNvSpPr txBox="1">
            <a:spLocks noGrp="1"/>
          </p:cNvSpPr>
          <p:nvPr>
            <p:ph type="body" idx="4294967295"/>
          </p:nvPr>
        </p:nvSpPr>
        <p:spPr>
          <a:xfrm>
            <a:off x="4785925" y="1384350"/>
            <a:ext cx="4178700" cy="3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 b="1">
                <a:solidFill>
                  <a:srgbClr val="45818E"/>
                </a:solidFill>
                <a:latin typeface="Maven Pro"/>
                <a:ea typeface="Maven Pro"/>
                <a:cs typeface="Maven Pro"/>
                <a:sym typeface="Maven Pro"/>
              </a:rPr>
              <a:t>Soluções:</a:t>
            </a:r>
            <a:br>
              <a:rPr lang="en-GB" sz="22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800">
                <a:latin typeface="Maven Pro"/>
                <a:ea typeface="Maven Pro"/>
                <a:cs typeface="Maven Pro"/>
                <a:sym typeface="Maven Pro"/>
              </a:rPr>
              <a:t>1. Recurso ao website do </a:t>
            </a:r>
            <a:r>
              <a:rPr lang="en-GB" sz="1800" b="1">
                <a:latin typeface="Maven Pro"/>
                <a:ea typeface="Maven Pro"/>
                <a:cs typeface="Maven Pro"/>
                <a:sym typeface="Maven Pro"/>
              </a:rPr>
              <a:t>EasyChair</a:t>
            </a:r>
            <a:r>
              <a:rPr lang="en-GB" sz="1800">
                <a:latin typeface="Maven Pro"/>
                <a:ea typeface="Maven Pro"/>
                <a:cs typeface="Maven Pro"/>
                <a:sym typeface="Maven Pro"/>
              </a:rPr>
              <a:t> de forma a ultrapassar as dificuldades de conceitos; </a:t>
            </a:r>
            <a:br>
              <a:rPr lang="en-GB" sz="18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800">
                <a:latin typeface="Maven Pro"/>
                <a:ea typeface="Maven Pro"/>
                <a:cs typeface="Maven Pro"/>
                <a:sym typeface="Maven Pro"/>
              </a:rPr>
              <a:t>2. Para a gestão de tarefas, foi utilizado o</a:t>
            </a:r>
            <a:r>
              <a:rPr lang="en-GB" sz="1800" b="1">
                <a:latin typeface="Maven Pro"/>
                <a:ea typeface="Maven Pro"/>
                <a:cs typeface="Maven Pro"/>
                <a:sym typeface="Maven Pro"/>
              </a:rPr>
              <a:t> Project </a:t>
            </a:r>
            <a:r>
              <a:rPr lang="en-GB" sz="1800">
                <a:latin typeface="Maven Pro"/>
                <a:ea typeface="Maven Pro"/>
                <a:cs typeface="Maven Pro"/>
                <a:sym typeface="Maven Pro"/>
              </a:rPr>
              <a:t>e o </a:t>
            </a:r>
            <a:r>
              <a:rPr lang="en-GB" sz="1800" b="1">
                <a:latin typeface="Maven Pro"/>
                <a:ea typeface="Maven Pro"/>
                <a:cs typeface="Maven Pro"/>
                <a:sym typeface="Maven Pro"/>
              </a:rPr>
              <a:t>Trello</a:t>
            </a:r>
            <a:r>
              <a:rPr lang="en-GB" sz="1800">
                <a:latin typeface="Maven Pro"/>
                <a:ea typeface="Maven Pro"/>
                <a:cs typeface="Maven Pro"/>
                <a:sym typeface="Maven Pro"/>
              </a:rPr>
              <a:t>;</a:t>
            </a:r>
            <a:br>
              <a:rPr lang="en-GB" sz="1800"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1800">
                <a:latin typeface="Maven Pro"/>
                <a:ea typeface="Maven Pro"/>
                <a:cs typeface="Maven Pro"/>
                <a:sym typeface="Maven Pro"/>
              </a:rPr>
              <a:t>3. Recurso a </a:t>
            </a:r>
            <a:r>
              <a:rPr lang="en-GB" sz="1800" b="1">
                <a:latin typeface="Maven Pro"/>
                <a:ea typeface="Maven Pro"/>
                <a:cs typeface="Maven Pro"/>
                <a:sym typeface="Maven Pro"/>
              </a:rPr>
              <a:t>documentação</a:t>
            </a:r>
            <a:r>
              <a:rPr lang="en-GB" sz="1800">
                <a:latin typeface="Maven Pro"/>
                <a:ea typeface="Maven Pro"/>
                <a:cs typeface="Maven Pro"/>
                <a:sym typeface="Maven Pro"/>
              </a:rPr>
              <a:t> e pesquisas pessoais.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9" name="Google Shape;339;p21"/>
          <p:cNvSpPr txBox="1">
            <a:spLocks noGrp="1"/>
          </p:cNvSpPr>
          <p:nvPr>
            <p:ph type="title" idx="4294967295"/>
          </p:nvPr>
        </p:nvSpPr>
        <p:spPr>
          <a:xfrm>
            <a:off x="541725" y="314175"/>
            <a:ext cx="8018100" cy="7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5818E"/>
                </a:solidFill>
              </a:rPr>
              <a:t>03. Principais dificuldades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Apresentação no Ecrã (16:9)</PresentationFormat>
  <Paragraphs>41</Paragraphs>
  <Slides>12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Maven Pro</vt:lpstr>
      <vt:lpstr>Arial</vt:lpstr>
      <vt:lpstr>Nunito</vt:lpstr>
      <vt:lpstr>Momentum</vt:lpstr>
      <vt:lpstr>BALANÇO DO PROJETO  Sistema de Gestão de Organização de Conferências</vt:lpstr>
      <vt:lpstr>ÍNDICE</vt:lpstr>
      <vt:lpstr>01. Introdução</vt:lpstr>
      <vt:lpstr>Resumo do Projeto</vt:lpstr>
      <vt:lpstr>02. Lista de Tarefas</vt:lpstr>
      <vt:lpstr>02. Lista de Tarefas</vt:lpstr>
      <vt:lpstr>02. Lista de Tarefas</vt:lpstr>
      <vt:lpstr>Balanço do Projeto</vt:lpstr>
      <vt:lpstr>03. Principais dificuldades</vt:lpstr>
      <vt:lpstr>04. Project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BALANÇO DO PROJETO  Sistema de Gestão de Organização de Conferências</dc:title>
  <cp:lastModifiedBy>Miguel Rico</cp:lastModifiedBy>
  <cp:revision>1</cp:revision>
  <dcterms:modified xsi:type="dcterms:W3CDTF">2024-05-12T08:30:28Z</dcterms:modified>
</cp:coreProperties>
</file>