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341B2-0DB2-3C66-C329-1CBCA9556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5E340D-15BE-C108-963C-98C1AF378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0F12CC-A2EE-59C3-7F73-EAB3D3E7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30C20F-F4A2-5294-8E9C-56831C30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143CB1-17B4-7E54-42D9-688C84EE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8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E52A4-CDAF-E65F-CB1C-C35C52EA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B5A026-B453-CE2E-0BE9-7979539D6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D753AD-7106-DB6E-CD52-212A2E24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7D6492-F36B-0D1A-9C8F-379BFA11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511BB-EB7A-689C-B811-7952BB2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0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901256-4F62-700C-0DFD-976A3734D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8D4BAE5-385B-5022-7F6F-4BE0267E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D03C55-316C-C697-FF92-0A18883A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38EE53-0344-DCCA-454D-8F58A46E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D69C1C-98F5-405F-DA3D-3CD16270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1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C801E-701D-1214-CE73-DB6E78CD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CD4CD8-580E-D6BB-ECB3-966C8CC5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88A9C5-204E-7AB4-E0F8-B443E6B0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EE72BF-3E13-76F2-A4E0-6FF8210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59BF0A-F7CA-DA4A-57F3-78A288C2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21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5D07-0652-5852-7AA8-BAAC3F4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CAD7F0-7BF7-6996-77B9-E61982A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3740F4-0898-9C98-CDDA-1B477ADA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82C77A-E4B7-5C31-D0D1-45EFF80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8C0FE9-B62C-9486-74E9-C3679E7E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1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CF3F7-5FBD-A13B-7956-085D4236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4F1267-9524-907E-9B8E-A9832CB85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3D52F4-11CF-96A3-3247-76D0FCB39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171488-1965-BEA8-0B4A-A8A9A114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677E48-FC64-B639-9B83-828F2C5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3EB17E-2EF7-6A2C-88D3-881DD2AA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57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BF7CF-5F2D-1412-EAAB-655A14F6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76C62A-FD3F-96C7-2C1B-1475E8D7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1B0B1DB-F3E3-9D11-1932-3AAE94FD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001AE20-17D3-5FE0-7E8F-5ADE80A8F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6EEF3FB-6897-B1BD-1387-D4E9AB9E7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4DD3B96-21FD-D4D3-7059-11538A76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5FA2858-A200-6D77-06A8-347A99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DDE0DBE-E6A8-9FFB-15CD-7377CAE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1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DD6D-4A30-6A32-DC06-85816753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59AEEA6-E556-D55A-0B37-6527F56C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B0461CB-9B74-D9DE-4417-CF99198A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6D2FB80-3DFD-B0F7-1852-0CFBEC35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454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DBDAE01-9F71-F83C-C3EC-BEF07DE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ED4DDD9-F3B2-C109-5743-139FFA1D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6B2B549-EC48-9A62-F6EF-D0AA4B3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5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2DA3-4910-133B-9952-1B95620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C9F5EA-DD0C-2ACF-3747-B0732F13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CA7B513-ED6E-6CCA-8CB3-F202D82AA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31891B-5580-EB59-86E6-0AB73B52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EDF155-CF58-E092-1361-C0DCC557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813F7A-52DE-2835-2034-844B13B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38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FC737-A642-D697-2389-52EE9816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453287-BC85-51DB-C047-D61B95396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B27664-7BD2-2D5D-004A-77E979E4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B86325-4F5C-68E1-EAE8-58670EA9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08A1E3-CD32-461C-0ACA-4C6BEB30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6CAD12-2FEF-C812-48C9-2EA41431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7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CEDA835-D73D-B334-3980-8F248014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4485C1-1CD8-B4FE-F44C-5239C2FE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6858FD-829D-64CE-22C5-E463275BD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9C5D88-3752-5602-31F4-04778B7D5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AED17-FAA3-2A56-B047-849069F8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4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C27A-7EBB-23B3-9116-0E2C3DC3D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System for pH Monitoring in Manufacturing Facilities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60705-5007-B43E-63CA-EBC9D2261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477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EFA19E-165C-CE5D-F5C0-6288D103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GB" dirty="0"/>
              <a:t>Board</a:t>
            </a:r>
            <a:r>
              <a:rPr lang="pt-PT" dirty="0"/>
              <a:t> – ESP32-S2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B5059E-2B90-4475-BB56-1FBC11AA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Wi-Fi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Bluetooth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Low Power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43 GPIO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Single Core 240 MHz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7.62€ (Mouser online store)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Coded with ESP-IDF framework</a:t>
            </a:r>
          </a:p>
        </p:txBody>
      </p:sp>
      <p:pic>
        <p:nvPicPr>
          <p:cNvPr id="9" name="Marcador de Posição de Conteúdo 8" descr="Uma imagem com texto, eletrónica, circuito&#10;&#10;Descrição gerada automaticamente">
            <a:extLst>
              <a:ext uri="{FF2B5EF4-FFF2-40B4-BE49-F238E27FC236}">
                <a16:creationId xmlns:a16="http://schemas.microsoft.com/office/drawing/2014/main" id="{A1AD6381-E42E-164E-06E4-16E084860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28" y="1073835"/>
            <a:ext cx="1931234" cy="4710330"/>
          </a:xfrm>
          <a:prstGeom prst="rect">
            <a:avLst/>
          </a:prstGeom>
        </p:spPr>
      </p:pic>
      <p:pic>
        <p:nvPicPr>
          <p:cNvPr id="4" name="Imagem 3" descr="Uma imagem com logótipo&#10;&#10;Descrição gerada automaticamente">
            <a:extLst>
              <a:ext uri="{FF2B5EF4-FFF2-40B4-BE49-F238E27FC236}">
                <a16:creationId xmlns:a16="http://schemas.microsoft.com/office/drawing/2014/main" id="{59292FF2-D6EC-1FFC-BB92-ECA5C2D00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11" y="1964320"/>
            <a:ext cx="2828925" cy="29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2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F7309-4D4A-6CD5-096A-F8E19240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4450"/>
            <a:ext cx="4215063" cy="2398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IoT Platform</a:t>
            </a:r>
          </a:p>
        </p:txBody>
      </p:sp>
      <p:pic>
        <p:nvPicPr>
          <p:cNvPr id="7" name="Imagem 6" descr="Uma imagem com desenho vetorial&#10;&#10;Descrição gerada automaticamente">
            <a:extLst>
              <a:ext uri="{FF2B5EF4-FFF2-40B4-BE49-F238E27FC236}">
                <a16:creationId xmlns:a16="http://schemas.microsoft.com/office/drawing/2014/main" id="{713DD891-02B9-3848-6BF5-89D5E6687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4" y="682990"/>
            <a:ext cx="2242105" cy="22421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5D3CAA2-8C58-5AC9-98E3-28516079C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52" y="682990"/>
            <a:ext cx="2242105" cy="2242105"/>
          </a:xfrm>
          <a:prstGeom prst="rect">
            <a:avLst/>
          </a:prstGeom>
        </p:spPr>
      </p:pic>
      <p:pic>
        <p:nvPicPr>
          <p:cNvPr id="5" name="Marcador de Posição de Conteúdo 4" descr="Uma imagem com logótipo&#10;&#10;Descrição gerada automaticamente">
            <a:extLst>
              <a:ext uri="{FF2B5EF4-FFF2-40B4-BE49-F238E27FC236}">
                <a16:creationId xmlns:a16="http://schemas.microsoft.com/office/drawing/2014/main" id="{59AC267F-755C-0240-9CA8-74CE0EA6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54" y="1192998"/>
            <a:ext cx="2327787" cy="1222088"/>
          </a:xfrm>
          <a:prstGeom prst="rect">
            <a:avLst/>
          </a:prstGeom>
        </p:spPr>
      </p:pic>
      <p:pic>
        <p:nvPicPr>
          <p:cNvPr id="9" name="Imagem 8" descr="Uma imagem com logótipo&#10;&#10;Descrição gerada automaticamente">
            <a:extLst>
              <a:ext uri="{FF2B5EF4-FFF2-40B4-BE49-F238E27FC236}">
                <a16:creationId xmlns:a16="http://schemas.microsoft.com/office/drawing/2014/main" id="{F96FF3FD-9F71-62E8-1AD6-2599CC7EF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8" y="1498454"/>
            <a:ext cx="2327787" cy="611176"/>
          </a:xfrm>
          <a:prstGeom prst="rect">
            <a:avLst/>
          </a:prstGeom>
        </p:spPr>
      </p:pic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2DCEDA65-637F-5CB7-8D81-63D5D75C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706" y="3884449"/>
            <a:ext cx="5714093" cy="23987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Postgres SQL -&gt;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Kotlin -&gt; Backend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Spring Boot framework -&gt; Backend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HiveMQ</a:t>
            </a:r>
            <a:r>
              <a:rPr lang="en-US" sz="2000" dirty="0"/>
              <a:t> CE -&gt; Broker</a:t>
            </a:r>
          </a:p>
        </p:txBody>
      </p:sp>
    </p:spTree>
    <p:extLst>
      <p:ext uri="{BB962C8B-B14F-4D97-AF65-F5344CB8AC3E}">
        <p14:creationId xmlns:p14="http://schemas.microsoft.com/office/powerpoint/2010/main" val="2155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C7202-D90E-178F-E8B1-37BBEAA6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4449"/>
            <a:ext cx="4215063" cy="23987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Frontend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964822D-4388-F7AB-3ACE-06161390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89" y="667115"/>
            <a:ext cx="2196401" cy="21964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4E23B8-F88A-E076-7913-A25A048D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39" y="667115"/>
            <a:ext cx="2306722" cy="21964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D6CB0B-8DA7-5F71-A0F3-C17B03772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09" y="667115"/>
            <a:ext cx="2517365" cy="2196401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24E3BD1-F93D-DC6D-3D5B-0C2E7300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706" y="3884449"/>
            <a:ext cx="5714093" cy="23987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React -&gt; Web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React Bootstrap -&gt; Web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Android (optional) -&gt; Android App</a:t>
            </a:r>
          </a:p>
        </p:txBody>
      </p:sp>
    </p:spTree>
    <p:extLst>
      <p:ext uri="{BB962C8B-B14F-4D97-AF65-F5344CB8AC3E}">
        <p14:creationId xmlns:p14="http://schemas.microsoft.com/office/powerpoint/2010/main" val="403496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7D8C7-6950-B508-AC18-7E3EE20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and assumptions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DA53DA-04FF-6617-F917-9986AD53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Limited hardware programming experience</a:t>
            </a:r>
          </a:p>
          <a:p>
            <a:r>
              <a:rPr lang="en-GB" dirty="0"/>
              <a:t>Low experience programming MCUs</a:t>
            </a:r>
          </a:p>
          <a:p>
            <a:r>
              <a:rPr lang="en-GB" dirty="0"/>
              <a:t>New to IoT technology and platforms</a:t>
            </a:r>
          </a:p>
          <a:p>
            <a:r>
              <a:rPr lang="en-GB" dirty="0"/>
              <a:t>New to alternative network protocols (other than HTTP)</a:t>
            </a:r>
          </a:p>
          <a:p>
            <a:r>
              <a:rPr lang="en-GB" dirty="0"/>
              <a:t>Hardware has to be possible to acquire in timely manner</a:t>
            </a:r>
          </a:p>
        </p:txBody>
      </p:sp>
    </p:spTree>
    <p:extLst>
      <p:ext uri="{BB962C8B-B14F-4D97-AF65-F5344CB8AC3E}">
        <p14:creationId xmlns:p14="http://schemas.microsoft.com/office/powerpoint/2010/main" val="362377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1088E-0910-0FDE-80DC-63A23740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n-GB" dirty="0"/>
              <a:t>Project Organization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4BA756-EF8A-C44E-87D0-2014F6C8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708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Team: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Pedro Silva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Miguel Rocha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Guide professor: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Rui Duarte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Company:</a:t>
            </a:r>
          </a:p>
          <a:p>
            <a:r>
              <a:rPr lang="en-US" sz="1900" dirty="0" err="1"/>
              <a:t>Mommertz</a:t>
            </a:r>
            <a:r>
              <a:rPr lang="en-US" sz="1900" dirty="0"/>
              <a:t> (located in Germany)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Plattform</a:t>
            </a:r>
            <a:r>
              <a:rPr lang="en-US" sz="1900" dirty="0"/>
              <a:t> management: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Basecamp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Git Hub</a:t>
            </a:r>
          </a:p>
        </p:txBody>
      </p:sp>
      <p:pic>
        <p:nvPicPr>
          <p:cNvPr id="7" name="Imagem 6" descr="Uma imagem com logótipo&#10;&#10;Descrição gerada automaticamente">
            <a:extLst>
              <a:ext uri="{FF2B5EF4-FFF2-40B4-BE49-F238E27FC236}">
                <a16:creationId xmlns:a16="http://schemas.microsoft.com/office/drawing/2014/main" id="{23786035-B96A-0C7A-C888-AD8AC9C6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3" y="994644"/>
            <a:ext cx="2417461" cy="13598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B8BE1D-5FCB-8B5A-515D-751DA54DA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4" y="2753902"/>
            <a:ext cx="2417461" cy="1359821"/>
          </a:xfrm>
          <a:prstGeom prst="rect">
            <a:avLst/>
          </a:prstGeom>
        </p:spPr>
      </p:pic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DCABCA26-CBC5-594C-4FFB-035300E28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03" y="4513160"/>
            <a:ext cx="2417461" cy="7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1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CEDB6-2B3A-3631-4236-E64D4A25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Milestones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EB9B3B-29EA-0D7E-2E88-7D702B42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 - March 20, 2023</a:t>
            </a:r>
          </a:p>
          <a:p>
            <a:r>
              <a:rPr lang="en-US" dirty="0"/>
              <a:t>Progress presentation - April 24, 2023</a:t>
            </a:r>
          </a:p>
          <a:p>
            <a:r>
              <a:rPr lang="en-US" dirty="0"/>
              <a:t>Beta version (report, poster, and organization) - June 5, 2023</a:t>
            </a:r>
          </a:p>
          <a:p>
            <a:r>
              <a:rPr lang="en-US" dirty="0"/>
              <a:t>Final version (Academic Calendar 2022/2023) - July 10, 2023</a:t>
            </a:r>
          </a:p>
        </p:txBody>
      </p:sp>
    </p:spTree>
    <p:extLst>
      <p:ext uri="{BB962C8B-B14F-4D97-AF65-F5344CB8AC3E}">
        <p14:creationId xmlns:p14="http://schemas.microsoft.com/office/powerpoint/2010/main" val="373259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34562-9B46-280E-C702-5197368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83B332-C349-1086-2777-58B58303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https://mommertz.de/neutralisation-oel-bwk.html</a:t>
            </a:r>
          </a:p>
          <a:p>
            <a:endParaRPr lang="en-GB" dirty="0"/>
          </a:p>
          <a:p>
            <a:r>
              <a:rPr lang="en-GB" dirty="0"/>
              <a:t>https://botland.store/gravity-temperature-sensors/15094-gravity-ph-analog-sensormeter-v2-dfrobot-sen0161-v2-5904422342920.html</a:t>
            </a:r>
          </a:p>
          <a:p>
            <a:endParaRPr lang="en-GB" dirty="0"/>
          </a:p>
          <a:p>
            <a:r>
              <a:rPr lang="en-GB" dirty="0"/>
              <a:t>https://www.electrofun.pt/sensores-arduino/sensor-humidade-temperatura-dht22-am2302-modulo?utm_campaign=efshopping&amp;utm_source=google&amp;utm_medium=cpc&amp;utm_source=google&amp;utm_medium=shopping&amp;utm_campaign=roas&amp;gclid=CjwKCAjw5dqgBhBNEiwA7PryaNJvTICP7r6IVvm_VTUBhN60vsUV195PoVzG8gtCwhgmIQjtwREtyhoCotUQAvD_Bw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96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34562-9B46-280E-C702-5197368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83B332-C349-1086-2777-58B58303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https://pt.mouser.com/ProductDetail/Espressif-Systems/ESP32-S2-DevKitC-1U?qs=pBJMDPsKWf0y5luJFio6Ng%3D%3D</a:t>
            </a:r>
          </a:p>
          <a:p>
            <a:endParaRPr lang="en-GB" dirty="0"/>
          </a:p>
          <a:p>
            <a:r>
              <a:rPr lang="en-GB" dirty="0"/>
              <a:t>https://www.google.com/search?q=espressif+idf&amp;rlz=1C1FCXM_pt-PTPT1045PT1045&amp;sxsrf=AJOqlzWG8QtYywWcD9jUsnxLutr3o13HVw:1679256691016&amp;source=lnms&amp;tbm=isch&amp;sa=X&amp;ved=2ahUKEwji47fU5uj9AhVicKQEHRf5D9cQ_AUoAXoECAEQAw&amp;biw=1536&amp;bih=714&amp;dpr=1.25#imgrc=iaGd5y6o3iDlzM&amp;imgdii=FyR0RU9LwaPsiM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95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34562-9B46-280E-C702-5197368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83B332-C349-1086-2777-58B58303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https://docs.espressif.com/projects/esp-idf/en/latest/esp32/about.html</a:t>
            </a:r>
          </a:p>
          <a:p>
            <a:endParaRPr lang="en-GB" dirty="0"/>
          </a:p>
          <a:p>
            <a:r>
              <a:rPr lang="en-GB" dirty="0"/>
              <a:t>https://www.interviewbit.com/blog/spring-vs-spring-boot/</a:t>
            </a:r>
          </a:p>
          <a:p>
            <a:endParaRPr lang="en-GB" dirty="0"/>
          </a:p>
          <a:p>
            <a:r>
              <a:rPr lang="en-GB" dirty="0"/>
              <a:t>https://www.pngwing.com/en/free-png-nlelb</a:t>
            </a:r>
          </a:p>
          <a:p>
            <a:endParaRPr lang="en-GB" dirty="0"/>
          </a:p>
          <a:p>
            <a:r>
              <a:rPr lang="en-GB" dirty="0"/>
              <a:t>https://www.hivemq.com/developers/community/</a:t>
            </a:r>
          </a:p>
          <a:p>
            <a:endParaRPr lang="en-GB" dirty="0"/>
          </a:p>
          <a:p>
            <a:r>
              <a:rPr lang="en-GB" dirty="0"/>
              <a:t>https://www.pngwing.com/en/free-png-aglpc</a:t>
            </a:r>
          </a:p>
          <a:p>
            <a:endParaRPr lang="en-GB" dirty="0"/>
          </a:p>
          <a:p>
            <a:r>
              <a:rPr lang="en-GB" dirty="0"/>
              <a:t>https://react-bootstrap.github.io/</a:t>
            </a:r>
          </a:p>
        </p:txBody>
      </p:sp>
    </p:spTree>
    <p:extLst>
      <p:ext uri="{BB962C8B-B14F-4D97-AF65-F5344CB8AC3E}">
        <p14:creationId xmlns:p14="http://schemas.microsoft.com/office/powerpoint/2010/main" val="375235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34562-9B46-280E-C702-5197368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83B332-C349-1086-2777-58B58303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https://pt.wikipedia.org/wiki/Ficheiro:Android_logo_2019_%28stacked%29.svg</a:t>
            </a:r>
          </a:p>
          <a:p>
            <a:endParaRPr lang="en-GB" dirty="0"/>
          </a:p>
          <a:p>
            <a:r>
              <a:rPr lang="en-GB" dirty="0"/>
              <a:t>https://pt.m.wikipedia.org/wiki/Ficheiro:Kotlin_logo.svg</a:t>
            </a:r>
          </a:p>
          <a:p>
            <a:endParaRPr lang="en-GB" dirty="0"/>
          </a:p>
          <a:p>
            <a:r>
              <a:rPr lang="en-GB" dirty="0"/>
              <a:t>https://mommertz.de/</a:t>
            </a:r>
          </a:p>
          <a:p>
            <a:endParaRPr lang="en-GB" dirty="0"/>
          </a:p>
          <a:p>
            <a:r>
              <a:rPr lang="en-GB" dirty="0"/>
              <a:t>https://salesdorado.com/pt-br/automacao/ferramentas-gerenciamento-projetos/avis-basecamp/</a:t>
            </a:r>
          </a:p>
          <a:p>
            <a:endParaRPr lang="en-GB" dirty="0"/>
          </a:p>
          <a:p>
            <a:r>
              <a:rPr lang="en-GB" dirty="0"/>
              <a:t>https://1000logos.net/github-logo/</a:t>
            </a:r>
          </a:p>
        </p:txBody>
      </p:sp>
    </p:spTree>
    <p:extLst>
      <p:ext uri="{BB962C8B-B14F-4D97-AF65-F5344CB8AC3E}">
        <p14:creationId xmlns:p14="http://schemas.microsoft.com/office/powerpoint/2010/main" val="391231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E555E-8D10-D4CE-DE3C-C9EA0AC1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Equipment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B975333-5A01-1A41-F174-31AB4F98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 err="1"/>
              <a:t>Neutrakon</a:t>
            </a:r>
            <a:r>
              <a:rPr lang="pt-PT" sz="2200" dirty="0"/>
              <a:t>® 05 /BGN Caldeira de condensação até 55 kW</a:t>
            </a:r>
            <a:endParaRPr lang="en-US" sz="2200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ABA0E19B-F2F3-B8DF-987E-BD14F90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54848"/>
            <a:ext cx="6903720" cy="33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607DC-0553-D7EE-FDE4-C22BAD73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FA4005-24EF-0FA5-B02A-D824F31E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Economic Hardware</a:t>
            </a:r>
          </a:p>
          <a:p>
            <a:r>
              <a:rPr lang="en-GB" dirty="0"/>
              <a:t>High battery life device</a:t>
            </a:r>
          </a:p>
          <a:p>
            <a:r>
              <a:rPr lang="en-GB" dirty="0"/>
              <a:t>Low false alarm frequency</a:t>
            </a:r>
          </a:p>
          <a:p>
            <a:r>
              <a:rPr lang="en-GB" dirty="0"/>
              <a:t>Visual alarm</a:t>
            </a:r>
          </a:p>
          <a:p>
            <a:r>
              <a:rPr lang="en-GB" dirty="0"/>
              <a:t>Hardware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330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015-E48E-C08A-F5AD-CA4123FB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Objectives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A16286-386B-1768-F23C-510FE0C2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MCU to collect and send data</a:t>
            </a:r>
            <a:endParaRPr lang="en-GB" dirty="0"/>
          </a:p>
          <a:p>
            <a:r>
              <a:rPr lang="en-GB" dirty="0"/>
              <a:t>Setting the message broker</a:t>
            </a:r>
          </a:p>
          <a:p>
            <a:r>
              <a:rPr lang="en-US" dirty="0"/>
              <a:t>Implementing the back-end service to manage system logic (data analysis and alert system)</a:t>
            </a:r>
          </a:p>
          <a:p>
            <a:r>
              <a:rPr lang="en-US" dirty="0"/>
              <a:t>Implementing a user-friendly interface to interact with the system (visualize data, adding devices,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Implementing the database to store system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7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C3223-7601-3DF8-A0F4-AB410F4D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Objectives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7EFEFE-12BE-CF5A-2C98-3473FA64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Android App to visualize collected data (and other convenient actions)</a:t>
            </a:r>
          </a:p>
          <a:p>
            <a:r>
              <a:rPr lang="en-GB" dirty="0"/>
              <a:t>Additional sensors, to collect more data,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148212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7289-52D6-70E4-47C8-E43CD6C7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5F8BFE-8ACC-A75D-2D72-DBEE9A5C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understanding of the IoT world</a:t>
            </a:r>
          </a:p>
          <a:p>
            <a:r>
              <a:rPr lang="en-GB" dirty="0"/>
              <a:t>Increase in hardware programming skill</a:t>
            </a:r>
          </a:p>
          <a:p>
            <a:r>
              <a:rPr lang="en-GB" dirty="0"/>
              <a:t>Use of alternative network protocols</a:t>
            </a:r>
          </a:p>
          <a:p>
            <a:r>
              <a:rPr lang="en-US" dirty="0"/>
              <a:t>Further our understanding of various topics covered during our academic course:</a:t>
            </a:r>
          </a:p>
          <a:p>
            <a:pPr lvl="1"/>
            <a:r>
              <a:rPr lang="en-US" dirty="0"/>
              <a:t>Web programming</a:t>
            </a:r>
          </a:p>
          <a:p>
            <a:pPr lvl="1"/>
            <a:r>
              <a:rPr lang="en-US" dirty="0"/>
              <a:t>Database design and implementation</a:t>
            </a:r>
          </a:p>
          <a:p>
            <a:pPr lvl="1"/>
            <a:r>
              <a:rPr lang="en-US" dirty="0"/>
              <a:t>Android programming (optional)</a:t>
            </a:r>
          </a:p>
          <a:p>
            <a:r>
              <a:rPr lang="en-GB" dirty="0"/>
              <a:t>Architectural design of a medium scale project (software + hardware)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4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CA8B3-ACAA-FDFE-09F6-2DC6EDE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E14544-4E2C-BCD3-124A-27601896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Associate/remove IoT devices to/from the IoT platform</a:t>
            </a:r>
          </a:p>
          <a:p>
            <a:r>
              <a:rPr lang="en-US" dirty="0"/>
              <a:t>Having the ability to visualize collected data, in a graph form</a:t>
            </a:r>
          </a:p>
          <a:p>
            <a:r>
              <a:rPr lang="en-US" dirty="0"/>
              <a:t>Notification systems to alert the admin/manager of a possible filtration system filter malfunction</a:t>
            </a:r>
          </a:p>
          <a:p>
            <a:r>
              <a:rPr lang="en-US" dirty="0"/>
              <a:t>System thresholds configuration (PH or/and water temperature critical level)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34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4C367-8A32-BCC8-0B35-387E33BA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/>
              <a:t>System Architecture</a:t>
            </a:r>
            <a:endParaRPr lang="en-GB" dirty="0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E10F42DD-C39A-F402-FDCB-935081AC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ESP32-S2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Access 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IoT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Backend - REST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Broker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Frontend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Web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Android App (optional)</a:t>
            </a:r>
          </a:p>
        </p:txBody>
      </p:sp>
      <p:pic>
        <p:nvPicPr>
          <p:cNvPr id="5" name="Marcador de Posição de Conteúdo 4" descr="Uma imagem com diagrama&#10;&#10;Descrição gerada automaticamente">
            <a:extLst>
              <a:ext uri="{FF2B5EF4-FFF2-40B4-BE49-F238E27FC236}">
                <a16:creationId xmlns:a16="http://schemas.microsoft.com/office/drawing/2014/main" id="{B642002D-14E1-9547-1FA0-FD0F6AC3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686656"/>
            <a:ext cx="6155141" cy="35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388A0-D072-EF45-72CB-928D30F1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GB"/>
              <a:t>Sensors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DF476-A49F-D4BA-755B-1B463F04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000"/>
              <a:t>Humidity and temperature ambient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000"/>
              <a:t>pH sensors (beggining and end of filter)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000"/>
              <a:t>Inundation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000"/>
              <a:t>Water flow</a:t>
            </a:r>
            <a:endParaRPr lang="pt-PT" sz="2000" dirty="0"/>
          </a:p>
        </p:txBody>
      </p:sp>
      <p:pic>
        <p:nvPicPr>
          <p:cNvPr id="7" name="Imagem 6" descr="Uma imagem com adaptador&#10;&#10;Descrição gerada automaticamente">
            <a:extLst>
              <a:ext uri="{FF2B5EF4-FFF2-40B4-BE49-F238E27FC236}">
                <a16:creationId xmlns:a16="http://schemas.microsoft.com/office/drawing/2014/main" id="{F442876D-5ED5-70E0-F19A-0E0D785A1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3" r="3" b="5078"/>
          <a:stretch/>
        </p:blipFill>
        <p:spPr>
          <a:xfrm>
            <a:off x="8012005" y="643468"/>
            <a:ext cx="3224734" cy="2545005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262EE4F-EF84-E263-76D4-C908CE975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4" r="-1" b="2777"/>
          <a:stretch/>
        </p:blipFill>
        <p:spPr>
          <a:xfrm>
            <a:off x="7969290" y="3657600"/>
            <a:ext cx="3310163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9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736</Words>
  <Application>Microsoft Office PowerPoint</Application>
  <PresentationFormat>Ecrã Panorâmico</PresentationFormat>
  <Paragraphs>124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do Office</vt:lpstr>
      <vt:lpstr>IoT System for pH Monitoring in Manufacturing Facilities</vt:lpstr>
      <vt:lpstr>Equipment</vt:lpstr>
      <vt:lpstr>Requirements</vt:lpstr>
      <vt:lpstr>Main Objectives</vt:lpstr>
      <vt:lpstr>Optional Objectives</vt:lpstr>
      <vt:lpstr>Justification</vt:lpstr>
      <vt:lpstr>Scope</vt:lpstr>
      <vt:lpstr>System Architecture</vt:lpstr>
      <vt:lpstr>Sensors</vt:lpstr>
      <vt:lpstr>Board – ESP32-S2</vt:lpstr>
      <vt:lpstr>IoT Platform</vt:lpstr>
      <vt:lpstr>Frontend</vt:lpstr>
      <vt:lpstr>Constraints and assumptions</vt:lpstr>
      <vt:lpstr>Project Organization</vt:lpstr>
      <vt:lpstr>Major Milestones</vt:lpstr>
      <vt:lpstr>Bibliography</vt:lpstr>
      <vt:lpstr>Bibliography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System for pH Monitoring in Manufacturing Facilities</dc:title>
  <dc:creator>Miguel Rocha</dc:creator>
  <cp:lastModifiedBy>Miguel Rocha</cp:lastModifiedBy>
  <cp:revision>30</cp:revision>
  <dcterms:created xsi:type="dcterms:W3CDTF">2023-03-19T10:41:59Z</dcterms:created>
  <dcterms:modified xsi:type="dcterms:W3CDTF">2023-03-19T21:07:22Z</dcterms:modified>
</cp:coreProperties>
</file>