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56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48C2-3301-4266-5DB4-3632114B2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82AF2-A9FC-31F4-35AF-6ED064244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260F-B696-8F74-4AB7-BC2A8C7E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C635-67C8-4AD8-B59B-4D33242EC03B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684E-E100-E755-4EF5-64A08F42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7296-962F-D362-E445-81BC6F11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FFB-2822-49D3-9161-8A110D1974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480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1C67-8343-694C-201B-B3EB79EF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E1CA5-6905-8388-BD91-4CB2993A2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3C612-FC09-F65E-ADE7-E1288FCA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C635-67C8-4AD8-B59B-4D33242EC03B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EDAE-A896-19F0-9F8F-B33C19BE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AFF9E-F542-14BB-D9A2-9B32DB16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FFB-2822-49D3-9161-8A110D1974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34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EB1F7-FC7B-6B51-E9AA-EEA07BB60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42454-0E1C-7FBF-CD1B-E54D2E7C0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8A0F7-8F4E-53F5-D28A-5EBE66A2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C635-67C8-4AD8-B59B-4D33242EC03B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4722-0D89-2CEB-2510-18FE3E8E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EF21-5352-5091-D222-5654CEFC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FFB-2822-49D3-9161-8A110D1974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068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1EEA-3C77-F268-1383-3BE21D58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606E-A7AF-8A38-93B8-D667D71FC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5F1E-7DEC-F3D4-E88A-70EDD342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C635-67C8-4AD8-B59B-4D33242EC03B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3F61B-3804-68D3-E257-370FDC58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EB149-E6CE-AD13-6278-71A34DA6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FFB-2822-49D3-9161-8A110D1974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69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0475-8FC8-9E4B-3F27-9D9EAF8A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308A6-AF5C-4643-36F1-BDCD90917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2C0C2-02AB-371B-2EFE-AB834811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C635-67C8-4AD8-B59B-4D33242EC03B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ADDC2-B1A8-D540-7FBF-FC7515FE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AB25-1558-20DB-930C-9B0BE4EC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FFB-2822-49D3-9161-8A110D1974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17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96E4-11A9-8FF7-F522-3FADFD1B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0EFD-5065-F58E-5A38-C440EEBCC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528A-D7BF-5DE9-F7FB-EBF385D76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C23B-0587-3B58-7D1A-2463D973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C635-67C8-4AD8-B59B-4D33242EC03B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B291C-7193-FBBA-DAB2-4E8DBB87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64A03-AB18-CED5-E517-A926262F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FFB-2822-49D3-9161-8A110D1974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825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90DF-633D-5C28-EB90-97A1A4CE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5EE5E-3787-4E18-07B3-0BD828DA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54867-852F-D29F-A8B6-2C90F9358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BC7C8-0912-D8E9-C6C1-CA20CD762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11B34-AACC-931D-F80A-24BB36FFD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60325-878D-30B5-7DBB-E8AA0755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C635-67C8-4AD8-B59B-4D33242EC03B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58C70-5C0B-D635-5B1D-D1008327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F645B-58D7-5F47-52B1-D94AB4D4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FFB-2822-49D3-9161-8A110D1974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629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1B09-138F-07F8-F7C6-299B1D7D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42FF8-60FB-3C6A-F8CB-E160B9F7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C635-67C8-4AD8-B59B-4D33242EC03B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C7BC6-6F12-46DF-6467-BE8CFBD6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045F9-FDFE-6B1C-8E79-6F8A01B6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FFB-2822-49D3-9161-8A110D1974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29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D1859-743C-5DC6-73A4-DC105BE0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C635-67C8-4AD8-B59B-4D33242EC03B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7A770-EA2A-6BDA-0BDF-A8AADF7F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B657-CC83-D1E9-ECA6-BA1EB7AC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FFB-2822-49D3-9161-8A110D1974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5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2EE5-DCBC-317F-9075-54C166E3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AD92-314D-CB97-7C96-722651A0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8AF05-BD6D-AD11-FA43-0AEEDCCB9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242A5-F5D5-82C4-5334-6AA89E12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C635-67C8-4AD8-B59B-4D33242EC03B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9617C-6BB0-8B3F-E33F-CB16241D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C4F7B-3612-3502-FF5E-A8C95741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FFB-2822-49D3-9161-8A110D1974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252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B1FE-D4DF-9B45-7AE1-EBE82D7F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5A87A-B108-DE32-2682-C28EC8F00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3C1B6-174F-1581-CD62-3BD43FA49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C03D3-9127-2122-7E73-1CB9B29D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C635-67C8-4AD8-B59B-4D33242EC03B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572EF-17CC-7F9C-3FB3-4CC382D0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420C5-5755-72B8-2824-C4A2E03B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FFFB-2822-49D3-9161-8A110D1974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21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C172F-1096-7668-20A0-A5968108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A6AE5-7D20-7A0F-F7EE-977C9D9C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596A-96FF-F4D7-2033-89388524E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CC635-67C8-4AD8-B59B-4D33242EC03B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3EE7-86E4-72BA-3747-FEBC5A10A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DBBE0-1F98-F004-AA59-773324A6D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9FFFB-2822-49D3-9161-8A110D1974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631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close-up of a sensor&#10;&#10;Description automatically generated with medium confidence">
            <a:extLst>
              <a:ext uri="{FF2B5EF4-FFF2-40B4-BE49-F238E27FC236}">
                <a16:creationId xmlns:a16="http://schemas.microsoft.com/office/drawing/2014/main" id="{3CD1B0E7-DD3D-6C16-65DC-4EA8A2B2DC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9" t="29087" r="12220" b="27106"/>
          <a:stretch/>
        </p:blipFill>
        <p:spPr>
          <a:xfrm flipH="1">
            <a:off x="9465357" y="824839"/>
            <a:ext cx="1523998" cy="8713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5D5ADF-75C6-3ECE-80FA-E9B7378E2197}"/>
              </a:ext>
            </a:extLst>
          </p:cNvPr>
          <p:cNvSpPr/>
          <p:nvPr/>
        </p:nvSpPr>
        <p:spPr>
          <a:xfrm>
            <a:off x="3938291" y="1629280"/>
            <a:ext cx="1437736" cy="36015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rtlCol="0" anchor="t" anchorCtr="0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MCU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ESP32-S2 </a:t>
            </a:r>
            <a:r>
              <a:rPr lang="pt-PT" dirty="0" err="1">
                <a:solidFill>
                  <a:schemeClr val="tx1"/>
                </a:solidFill>
              </a:rPr>
              <a:t>wroom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BCEF3-0754-93DA-C8AA-CF78AC98DE2D}"/>
              </a:ext>
            </a:extLst>
          </p:cNvPr>
          <p:cNvSpPr/>
          <p:nvPr/>
        </p:nvSpPr>
        <p:spPr>
          <a:xfrm>
            <a:off x="7556732" y="900345"/>
            <a:ext cx="1437736" cy="720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pH x2</a:t>
            </a:r>
          </a:p>
          <a:p>
            <a:pPr algn="ctr"/>
            <a:r>
              <a:rPr lang="pt-PT" dirty="0"/>
              <a:t>opa344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F4C20-EB7F-E69B-9778-5C122DA69E4C}"/>
              </a:ext>
            </a:extLst>
          </p:cNvPr>
          <p:cNvSpPr/>
          <p:nvPr/>
        </p:nvSpPr>
        <p:spPr>
          <a:xfrm>
            <a:off x="7556732" y="1989424"/>
            <a:ext cx="1437736" cy="7203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Water</a:t>
            </a:r>
            <a:r>
              <a:rPr lang="pt-PT" dirty="0"/>
              <a:t> </a:t>
            </a:r>
            <a:r>
              <a:rPr lang="pt-PT" dirty="0" err="1"/>
              <a:t>Flow</a:t>
            </a:r>
            <a:endParaRPr lang="pt-P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6DBBE-1735-0319-8981-B3AFC4BFBB62}"/>
              </a:ext>
            </a:extLst>
          </p:cNvPr>
          <p:cNvSpPr/>
          <p:nvPr/>
        </p:nvSpPr>
        <p:spPr>
          <a:xfrm>
            <a:off x="7556732" y="3078503"/>
            <a:ext cx="1437736" cy="720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Water</a:t>
            </a:r>
            <a:r>
              <a:rPr lang="pt-PT" dirty="0"/>
              <a:t> </a:t>
            </a:r>
            <a:r>
              <a:rPr lang="pt-PT" dirty="0" err="1"/>
              <a:t>Leak</a:t>
            </a:r>
            <a:endParaRPr lang="pt-P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497159-D4C2-FB06-C4E2-06B3DED80D29}"/>
              </a:ext>
            </a:extLst>
          </p:cNvPr>
          <p:cNvSpPr/>
          <p:nvPr/>
        </p:nvSpPr>
        <p:spPr>
          <a:xfrm>
            <a:off x="7556732" y="4167582"/>
            <a:ext cx="1437736" cy="720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Water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C2C34-95B0-09F4-8D84-3C99D6BED82E}"/>
              </a:ext>
            </a:extLst>
          </p:cNvPr>
          <p:cNvSpPr/>
          <p:nvPr/>
        </p:nvSpPr>
        <p:spPr>
          <a:xfrm>
            <a:off x="7556732" y="5222185"/>
            <a:ext cx="1437736" cy="7203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T&amp;H </a:t>
            </a:r>
          </a:p>
          <a:p>
            <a:pPr algn="ctr"/>
            <a:r>
              <a:rPr lang="pt-PT" dirty="0"/>
              <a:t>dht11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D50B53-A1A1-D538-CCC0-A334953511B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376027" y="3430046"/>
            <a:ext cx="2180705" cy="86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EEC18E-EEA7-FFDD-ED97-EA19AADAED70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376027" y="2349579"/>
            <a:ext cx="2180705" cy="10804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0B82EF-CB41-4C57-4E9F-1FC664D72AE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376027" y="1260500"/>
            <a:ext cx="2180705" cy="2169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C6A9A3-CFFD-EBDA-77A5-5E7C807DBCD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376027" y="3430046"/>
            <a:ext cx="2180705" cy="10976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A8EC3E-0474-2EE2-A8C0-55A143C3BAB0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5376027" y="3430046"/>
            <a:ext cx="2180705" cy="2152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close-up of a sensor&#10;&#10;Description automatically generated with medium confidence">
            <a:extLst>
              <a:ext uri="{FF2B5EF4-FFF2-40B4-BE49-F238E27FC236}">
                <a16:creationId xmlns:a16="http://schemas.microsoft.com/office/drawing/2014/main" id="{8D0456CD-88BD-507E-DC78-5CDA0C017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9" t="29087" r="12220" b="27106"/>
          <a:stretch/>
        </p:blipFill>
        <p:spPr>
          <a:xfrm flipH="1">
            <a:off x="9892707" y="790308"/>
            <a:ext cx="1523998" cy="871322"/>
          </a:xfrm>
          <a:prstGeom prst="diagStripe">
            <a:avLst>
              <a:gd name="adj" fmla="val 67821"/>
            </a:avLst>
          </a:prstGeom>
        </p:spPr>
      </p:pic>
      <p:pic>
        <p:nvPicPr>
          <p:cNvPr id="24" name="Picture 23" descr="A picture containing LEGO, toy, auto part&#10;&#10;Description automatically generated">
            <a:extLst>
              <a:ext uri="{FF2B5EF4-FFF2-40B4-BE49-F238E27FC236}">
                <a16:creationId xmlns:a16="http://schemas.microsoft.com/office/drawing/2014/main" id="{63D6D879-E461-6172-ECD0-05F2AE8FFC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2" t="9973" r="8121"/>
          <a:stretch/>
        </p:blipFill>
        <p:spPr>
          <a:xfrm>
            <a:off x="9651175" y="1821843"/>
            <a:ext cx="1177846" cy="1020938"/>
          </a:xfrm>
          <a:prstGeom prst="rect">
            <a:avLst/>
          </a:prstGeom>
        </p:spPr>
      </p:pic>
      <p:pic>
        <p:nvPicPr>
          <p:cNvPr id="26" name="Picture 25" descr="A close-up of a blue circuit board&#10;&#10;Description automatically generated with low confidence">
            <a:extLst>
              <a:ext uri="{FF2B5EF4-FFF2-40B4-BE49-F238E27FC236}">
                <a16:creationId xmlns:a16="http://schemas.microsoft.com/office/drawing/2014/main" id="{B5661D27-526C-2985-57EB-5C078751F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" t="30510" r="48166" b="28569"/>
          <a:stretch/>
        </p:blipFill>
        <p:spPr>
          <a:xfrm>
            <a:off x="9651175" y="3002995"/>
            <a:ext cx="1669566" cy="87132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76A8D21-ED9E-4851-4F6F-A752FE75F230}"/>
              </a:ext>
            </a:extLst>
          </p:cNvPr>
          <p:cNvSpPr/>
          <p:nvPr/>
        </p:nvSpPr>
        <p:spPr>
          <a:xfrm>
            <a:off x="1783464" y="3069877"/>
            <a:ext cx="1437736" cy="720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Power</a:t>
            </a:r>
            <a:r>
              <a:rPr lang="pt-PT" dirty="0"/>
              <a:t> </a:t>
            </a:r>
            <a:r>
              <a:rPr lang="pt-PT" dirty="0" err="1"/>
              <a:t>Supply</a:t>
            </a:r>
            <a:endParaRPr lang="pt-PT" dirty="0"/>
          </a:p>
        </p:txBody>
      </p:sp>
      <p:pic>
        <p:nvPicPr>
          <p:cNvPr id="29" name="Picture 28" descr="A yellow battery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395A23D-AADC-95C3-F882-E99347507E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61" b="21361"/>
          <a:stretch/>
        </p:blipFill>
        <p:spPr>
          <a:xfrm>
            <a:off x="1843848" y="3974578"/>
            <a:ext cx="1351474" cy="7740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D36ADB3-A9C9-2A86-0A38-75FA25B26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352" y="2830388"/>
            <a:ext cx="846162" cy="1369201"/>
          </a:xfrm>
          <a:prstGeom prst="rect">
            <a:avLst/>
          </a:prstGeom>
        </p:spPr>
      </p:pic>
      <p:pic>
        <p:nvPicPr>
          <p:cNvPr id="35" name="Picture 34" descr="A close-up of a sensor&#10;&#10;Description automatically generated with medium confidence">
            <a:extLst>
              <a:ext uri="{FF2B5EF4-FFF2-40B4-BE49-F238E27FC236}">
                <a16:creationId xmlns:a16="http://schemas.microsoft.com/office/drawing/2014/main" id="{60DC0D94-BB41-6DCD-6CEB-FBB37AF6D0A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0" t="2768" r="17541" b="3647"/>
          <a:stretch/>
        </p:blipFill>
        <p:spPr>
          <a:xfrm rot="14707551">
            <a:off x="9917321" y="4011133"/>
            <a:ext cx="888350" cy="1154036"/>
          </a:xfrm>
          <a:prstGeom prst="rect">
            <a:avLst/>
          </a:prstGeom>
        </p:spPr>
      </p:pic>
      <p:pic>
        <p:nvPicPr>
          <p:cNvPr id="37" name="Picture 36" descr="A picture containing electronics, electronic engineering, circuit component, LEGO&#10;&#10;Description automatically generated">
            <a:extLst>
              <a:ext uri="{FF2B5EF4-FFF2-40B4-BE49-F238E27FC236}">
                <a16:creationId xmlns:a16="http://schemas.microsoft.com/office/drawing/2014/main" id="{90FF6D6B-64BA-C0F0-CED7-51E15C80B64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15472" r="7694" b="21361"/>
          <a:stretch/>
        </p:blipFill>
        <p:spPr>
          <a:xfrm>
            <a:off x="9737437" y="5222185"/>
            <a:ext cx="1177847" cy="83774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76FF06-1A86-B4EF-655A-253E02715BF8}"/>
              </a:ext>
            </a:extLst>
          </p:cNvPr>
          <p:cNvCxnSpPr>
            <a:stCxn id="27" idx="3"/>
            <a:endCxn id="4" idx="1"/>
          </p:cNvCxnSpPr>
          <p:nvPr/>
        </p:nvCxnSpPr>
        <p:spPr>
          <a:xfrm>
            <a:off x="3221200" y="3430032"/>
            <a:ext cx="717091" cy="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 descr="A picture containing text, number, font&#10;&#10;Description automatically generated">
            <a:extLst>
              <a:ext uri="{FF2B5EF4-FFF2-40B4-BE49-F238E27FC236}">
                <a16:creationId xmlns:a16="http://schemas.microsoft.com/office/drawing/2014/main" id="{483A7191-C2EE-2CFF-A3A0-CDE09AFF904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6" t="10656" r="8521" b="5211"/>
          <a:stretch/>
        </p:blipFill>
        <p:spPr>
          <a:xfrm>
            <a:off x="1135382" y="3078503"/>
            <a:ext cx="643431" cy="7236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8D8665B-26BF-2B6A-566E-693DCE49E438}"/>
              </a:ext>
            </a:extLst>
          </p:cNvPr>
          <p:cNvSpPr txBox="1"/>
          <p:nvPr/>
        </p:nvSpPr>
        <p:spPr>
          <a:xfrm>
            <a:off x="3" y="5"/>
            <a:ext cx="6775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/>
              <a:t>IoT</a:t>
            </a:r>
            <a:r>
              <a:rPr lang="pt-PT" sz="3200" dirty="0"/>
              <a:t> </a:t>
            </a:r>
            <a:r>
              <a:rPr lang="pt-PT" sz="3200" dirty="0" err="1"/>
              <a:t>System</a:t>
            </a:r>
            <a:r>
              <a:rPr lang="pt-PT" sz="3200" dirty="0"/>
              <a:t> for </a:t>
            </a:r>
            <a:r>
              <a:rPr lang="pt-PT" sz="3200" dirty="0" err="1"/>
              <a:t>Waste</a:t>
            </a:r>
            <a:r>
              <a:rPr lang="pt-PT" sz="3200" dirty="0"/>
              <a:t> </a:t>
            </a:r>
            <a:r>
              <a:rPr lang="pt-PT" sz="3200" dirty="0" err="1"/>
              <a:t>Water</a:t>
            </a:r>
            <a:r>
              <a:rPr lang="pt-PT" sz="3200" dirty="0"/>
              <a:t> </a:t>
            </a:r>
            <a:r>
              <a:rPr lang="pt-PT" sz="3200" dirty="0" err="1"/>
              <a:t>Monitoring</a:t>
            </a:r>
            <a:endParaRPr lang="pt-PT" sz="3200" dirty="0"/>
          </a:p>
        </p:txBody>
      </p:sp>
      <p:pic>
        <p:nvPicPr>
          <p:cNvPr id="3" name="Picture 2" descr="A blue cloud with a wifi symbol&#10;&#10;Description automatically generated with medium confidence">
            <a:extLst>
              <a:ext uri="{FF2B5EF4-FFF2-40B4-BE49-F238E27FC236}">
                <a16:creationId xmlns:a16="http://schemas.microsoft.com/office/drawing/2014/main" id="{C87C54BA-F4CB-2941-69FC-882867CE53D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8" t="10189" r="13028" b="28696"/>
          <a:stretch/>
        </p:blipFill>
        <p:spPr>
          <a:xfrm>
            <a:off x="4234078" y="4527736"/>
            <a:ext cx="846162" cy="563183"/>
          </a:xfrm>
          <a:prstGeom prst="rect">
            <a:avLst/>
          </a:prstGeom>
        </p:spPr>
      </p:pic>
      <p:pic>
        <p:nvPicPr>
          <p:cNvPr id="12" name="Picture 11" descr="A computer tower with a globe&#10;&#10;Description automatically generated with low confidence">
            <a:extLst>
              <a:ext uri="{FF2B5EF4-FFF2-40B4-BE49-F238E27FC236}">
                <a16:creationId xmlns:a16="http://schemas.microsoft.com/office/drawing/2014/main" id="{DB8EF0E2-E458-92B4-B28F-0BC59CD2AB9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0" t="7421" r="15428" b="22516"/>
          <a:stretch/>
        </p:blipFill>
        <p:spPr>
          <a:xfrm>
            <a:off x="5542423" y="5527062"/>
            <a:ext cx="677222" cy="8308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71A0E7-F80A-93AC-F07D-44B2623B5E34}"/>
              </a:ext>
            </a:extLst>
          </p:cNvPr>
          <p:cNvSpPr/>
          <p:nvPr/>
        </p:nvSpPr>
        <p:spPr>
          <a:xfrm>
            <a:off x="3938291" y="5599581"/>
            <a:ext cx="1437736" cy="7203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IoT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Service</a:t>
            </a:r>
            <a:r>
              <a:rPr lang="pt-PT" dirty="0">
                <a:solidFill>
                  <a:schemeClr val="tx1"/>
                </a:solidFill>
              </a:rPr>
              <a:t> Server</a:t>
            </a:r>
          </a:p>
        </p:txBody>
      </p:sp>
      <p:pic>
        <p:nvPicPr>
          <p:cNvPr id="23" name="Picture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6D1987A-EF71-6602-1343-FF504035F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11" y="5358574"/>
            <a:ext cx="2029588" cy="128878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E965F9-0C22-14AB-6249-D2DAC8C67780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4657159" y="5230811"/>
            <a:ext cx="0" cy="3687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0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Duarte</dc:creator>
  <cp:lastModifiedBy>Rui Duarte</cp:lastModifiedBy>
  <cp:revision>13</cp:revision>
  <dcterms:created xsi:type="dcterms:W3CDTF">2023-04-24T20:56:30Z</dcterms:created>
  <dcterms:modified xsi:type="dcterms:W3CDTF">2023-04-25T09:25:49Z</dcterms:modified>
</cp:coreProperties>
</file>