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4"/>
  </p:sldMasterIdLst>
  <p:notesMasterIdLst>
    <p:notesMasterId r:id="rId8"/>
  </p:notesMasterIdLst>
  <p:handoutMasterIdLst>
    <p:handoutMasterId r:id="rId9"/>
  </p:handoutMasterIdLst>
  <p:sldIdLst>
    <p:sldId id="256" r:id="rId5"/>
    <p:sldId id="259" r:id="rId6"/>
    <p:sldId id="263" r:id="rId7"/>
  </p:sldIdLst>
  <p:sldSz cx="9144000" cy="5143500" type="screen16x9"/>
  <p:notesSz cx="9144000" cy="6858000"/>
  <p:embeddedFontLst>
    <p:embeddedFont>
      <p:font typeface="Bebas Neue" panose="020B0606020202050201" pitchFamily="34" charset="0"/>
      <p:regular r:id="rId10"/>
    </p:embeddedFont>
    <p:embeddedFont>
      <p:font typeface="Chakra Petch Medium" panose="020B0604020202020204" charset="0"/>
      <p:regular r:id="rId11"/>
      <p:bold r:id="rId12"/>
      <p:italic r:id="rId13"/>
      <p:boldItalic r:id="rId14"/>
    </p:embeddedFont>
    <p:embeddedFont>
      <p:font typeface="Fira Code" panose="020B0809050000020004" pitchFamily="49" charset="0"/>
      <p:regular r:id="rId15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90AA76-1EBF-1128-1AE6-A8DAD16F7029}" name="Pedro Silva" initials="PS" userId="S::A47128@alunos.isel.pt::5e08e87f-093a-4714-8bb7-3adbbf2aff5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4A6A59-700E-4303-901A-9309C0AE4531}">
  <a:tblStyle styleId="{994A6A59-700E-4303-901A-9309C0AE45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08DDE3D-5CAF-3E81-F2D9-830163EC3B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333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B87F4C-F8F1-8CDA-BA69-2514F12EE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EB28A-BCFF-4530-A83D-3D8D380DC48C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4F303DE-4B38-79AD-4D06-593327266B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58127F-EEFC-135B-0C65-1C224EED9E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EF192-7838-4ED9-85AA-57C2AEF654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232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8" r:id="rId6"/>
    <p:sldLayoutId id="2147483670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500">
                <a:ea typeface="Calibri Light"/>
              </a:rPr>
              <a:t>IoT System for pH Monitoring in Industrial Facilities</a:t>
            </a:r>
            <a:endParaRPr lang="en-US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Pedro Silva nº47128 &amp; Miguel Rocha nº47185</a:t>
            </a:r>
            <a:br>
              <a:rPr lang="en-GB" sz="2000"/>
            </a:br>
            <a:br>
              <a:rPr lang="en-GB" sz="2000"/>
            </a:br>
            <a:r>
              <a:rPr lang="en-GB" sz="2000"/>
              <a:t>Supervised by: Professor Rui Duarte</a:t>
            </a:r>
            <a:endParaRPr lang="en-GB" sz="2000">
              <a:solidFill>
                <a:schemeClr val="accent1"/>
              </a:solidFill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586462" y="4179395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Instituto Superior de </a:t>
            </a:r>
            <a:r>
              <a:rPr lang="en-GB" dirty="0" err="1"/>
              <a:t>Engenharia</a:t>
            </a:r>
            <a:r>
              <a:rPr lang="en-GB" dirty="0"/>
              <a:t> de Lisboa (ISEL)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Engenharia</a:t>
            </a:r>
            <a:r>
              <a:rPr lang="en-GB" dirty="0"/>
              <a:t> </a:t>
            </a:r>
            <a:r>
              <a:rPr lang="en-GB" dirty="0" err="1"/>
              <a:t>Informática</a:t>
            </a:r>
            <a:r>
              <a:rPr lang="en-GB" dirty="0"/>
              <a:t> e de </a:t>
            </a:r>
            <a:r>
              <a:rPr lang="en-GB" dirty="0" err="1"/>
              <a:t>computadores</a:t>
            </a:r>
            <a:r>
              <a:rPr lang="en-GB" dirty="0"/>
              <a:t> (LEIC)</a:t>
            </a:r>
            <a:endParaRPr lang="en-GB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DF0947-720B-D66B-0581-E6D1B9BE7F68}"/>
              </a:ext>
            </a:extLst>
          </p:cNvPr>
          <p:cNvSpPr txBox="1"/>
          <p:nvPr/>
        </p:nvSpPr>
        <p:spPr>
          <a:xfrm>
            <a:off x="8428750" y="985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715099" y="999888"/>
            <a:ext cx="7084535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 lang="en-US"/>
          </a:p>
        </p:txBody>
      </p:sp>
      <p:sp>
        <p:nvSpPr>
          <p:cNvPr id="745" name="Google Shape;745;p39"/>
          <p:cNvSpPr txBox="1">
            <a:spLocks noGrp="1"/>
          </p:cNvSpPr>
          <p:nvPr>
            <p:ph type="subTitle" idx="1"/>
          </p:nvPr>
        </p:nvSpPr>
        <p:spPr>
          <a:xfrm>
            <a:off x="4690584" y="2532068"/>
            <a:ext cx="4661100" cy="2177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Our 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that leverages the power of the Internet of Things (IoT) to monitor pH levels of water in a neutralisation mechanism, allowing users to be informed when the device is in need for maintenance.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AC541E-EDA6-AD2C-03FB-652E4DF1535A}"/>
              </a:ext>
            </a:extLst>
          </p:cNvPr>
          <p:cNvSpPr txBox="1"/>
          <p:nvPr/>
        </p:nvSpPr>
        <p:spPr>
          <a:xfrm>
            <a:off x="6786182" y="1050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073A69-1A2F-810B-51EF-2599A191BFB5}"/>
              </a:ext>
            </a:extLst>
          </p:cNvPr>
          <p:cNvSpPr txBox="1"/>
          <p:nvPr/>
        </p:nvSpPr>
        <p:spPr>
          <a:xfrm>
            <a:off x="8763562" y="4723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</a:t>
            </a:r>
          </a:p>
        </p:txBody>
      </p:sp>
      <p:pic>
        <p:nvPicPr>
          <p:cNvPr id="5" name="Marcador de Posição de Conteúdo 10" descr="Uma imagem com cilindro, Peça de automóvel&#10;&#10;Descrição gerada automaticamente">
            <a:extLst>
              <a:ext uri="{FF2B5EF4-FFF2-40B4-BE49-F238E27FC236}">
                <a16:creationId xmlns:a16="http://schemas.microsoft.com/office/drawing/2014/main" id="{784EA901-3DAE-E86D-E1B6-73D0C0039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562" y="703139"/>
            <a:ext cx="2734408" cy="1538655"/>
          </a:xfrm>
          <a:prstGeom prst="rect">
            <a:avLst/>
          </a:prstGeom>
        </p:spPr>
      </p:pic>
      <p:sp>
        <p:nvSpPr>
          <p:cNvPr id="6" name="Google Shape;745;p39">
            <a:extLst>
              <a:ext uri="{FF2B5EF4-FFF2-40B4-BE49-F238E27FC236}">
                <a16:creationId xmlns:a16="http://schemas.microsoft.com/office/drawing/2014/main" id="{4F01C7ED-A5AB-256E-91FB-3FDA03FC9CBE}"/>
              </a:ext>
            </a:extLst>
          </p:cNvPr>
          <p:cNvSpPr txBox="1">
            <a:spLocks/>
          </p:cNvSpPr>
          <p:nvPr/>
        </p:nvSpPr>
        <p:spPr>
          <a:xfrm>
            <a:off x="5091027" y="2327549"/>
            <a:ext cx="4661100" cy="21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GB"/>
          </a:p>
        </p:txBody>
      </p:sp>
      <p:sp>
        <p:nvSpPr>
          <p:cNvPr id="8" name="Google Shape;745;p39">
            <a:extLst>
              <a:ext uri="{FF2B5EF4-FFF2-40B4-BE49-F238E27FC236}">
                <a16:creationId xmlns:a16="http://schemas.microsoft.com/office/drawing/2014/main" id="{3E6D5FE3-FC8E-5347-78C1-BCC7FEABF028}"/>
              </a:ext>
            </a:extLst>
          </p:cNvPr>
          <p:cNvSpPr txBox="1">
            <a:spLocks/>
          </p:cNvSpPr>
          <p:nvPr/>
        </p:nvSpPr>
        <p:spPr>
          <a:xfrm>
            <a:off x="280767" y="2241794"/>
            <a:ext cx="4661100" cy="21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GB" b="1"/>
              <a:t>Current strategy:</a:t>
            </a:r>
          </a:p>
          <a:p>
            <a:pPr marL="0" indent="0"/>
            <a:endParaRPr lang="en-GB"/>
          </a:p>
          <a:p>
            <a:pPr marL="0" indent="0"/>
            <a:r>
              <a:rPr lang="en-GB"/>
              <a:t>The company carries out device inspections every 6 months to check the health of the devices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/>
          <p:nvPr/>
        </p:nvSpPr>
        <p:spPr>
          <a:xfrm>
            <a:off x="322595" y="1268443"/>
            <a:ext cx="8447918" cy="304899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</a:p>
        </p:txBody>
      </p:sp>
      <p:sp>
        <p:nvSpPr>
          <p:cNvPr id="928" name="Google Shape;928;p43"/>
          <p:cNvSpPr txBox="1">
            <a:spLocks noGrp="1"/>
          </p:cNvSpPr>
          <p:nvPr>
            <p:ph type="subTitle" idx="1"/>
          </p:nvPr>
        </p:nvSpPr>
        <p:spPr>
          <a:xfrm>
            <a:off x="373487" y="1354467"/>
            <a:ext cx="8397026" cy="28744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en-GB" sz="1900" dirty="0"/>
              <a:t>An electronic system designed to be energy-efficient, equipped with sensors for collecting data, and capable of transmitting the data to the cloud.</a:t>
            </a:r>
          </a:p>
          <a:p>
            <a:pPr indent="-457200">
              <a:buFont typeface="+mj-lt"/>
              <a:buAutoNum type="arabicPeriod"/>
            </a:pPr>
            <a:r>
              <a:rPr lang="en-GB" sz="1900" dirty="0"/>
              <a:t>Create a Backend for:</a:t>
            </a:r>
          </a:p>
          <a:p>
            <a:pPr marL="800100" lvl="1" indent="-342900" algn="l">
              <a:buFont typeface="Wingdings" panose="020B0604020202020204" pitchFamily="34" charset="0"/>
              <a:buChar char="§"/>
            </a:pPr>
            <a:r>
              <a:rPr lang="en-GB" sz="1900" dirty="0">
                <a:latin typeface="Chakra Petch Medium"/>
                <a:cs typeface="Chakra Petch Medium"/>
              </a:rPr>
              <a:t>Gather the received sensor data; </a:t>
            </a:r>
            <a:endParaRPr lang="en-GB" sz="1900" dirty="0">
              <a:latin typeface="Chakra Petch Medium" panose="020B0604020202020204" charset="-34"/>
              <a:cs typeface="Chakra Petch Medium" panose="020B0604020202020204" charset="-34"/>
            </a:endParaRPr>
          </a:p>
          <a:p>
            <a:pPr marL="800100" lvl="1" indent="-342900" algn="l">
              <a:buFont typeface="Wingdings" panose="020B0604020202020204" pitchFamily="34" charset="0"/>
              <a:buChar char="§"/>
            </a:pPr>
            <a:r>
              <a:rPr lang="en-GB" sz="1900" dirty="0">
                <a:latin typeface="Chakra Petch Medium"/>
                <a:cs typeface="Chakra Petch Medium"/>
              </a:rPr>
              <a:t>Process collected data, and alert the user, if necessary;</a:t>
            </a:r>
          </a:p>
          <a:p>
            <a:pPr marL="800100" lvl="1" indent="-342900" algn="l">
              <a:buFont typeface="Wingdings" panose="020B0604020202020204" pitchFamily="34" charset="0"/>
              <a:buChar char="§"/>
            </a:pPr>
            <a:r>
              <a:rPr lang="en-GB" sz="1900" dirty="0">
                <a:latin typeface="Chakra Petch Medium"/>
                <a:cs typeface="Chakra Petch Medium"/>
              </a:rPr>
              <a:t>Expose a Web API, allowing other applications to interact with the system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900" dirty="0"/>
              <a:t>Intuitive and secure website, to register devices and consult sensor data.</a:t>
            </a:r>
          </a:p>
        </p:txBody>
      </p:sp>
      <p:grpSp>
        <p:nvGrpSpPr>
          <p:cNvPr id="931" name="Google Shape;931;p43"/>
          <p:cNvGrpSpPr/>
          <p:nvPr/>
        </p:nvGrpSpPr>
        <p:grpSpPr>
          <a:xfrm>
            <a:off x="7731893" y="4065983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F34116-461E-4000-F5F4-11D0B05E05B2}"/>
              </a:ext>
            </a:extLst>
          </p:cNvPr>
          <p:cNvSpPr txBox="1"/>
          <p:nvPr/>
        </p:nvSpPr>
        <p:spPr>
          <a:xfrm>
            <a:off x="8763562" y="4723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c6527a-f666-4139-987a-213f2a969e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E86C633F0074CB450B637EA1E5E36" ma:contentTypeVersion="8" ma:contentTypeDescription="Create a new document." ma:contentTypeScope="" ma:versionID="c875e979ec62a87aaab42ab94c5c117e">
  <xsd:schema xmlns:xsd="http://www.w3.org/2001/XMLSchema" xmlns:xs="http://www.w3.org/2001/XMLSchema" xmlns:p="http://schemas.microsoft.com/office/2006/metadata/properties" xmlns:ns3="a2c6527a-f666-4139-987a-213f2a969eb7" xmlns:ns4="cf492a28-64d5-4e5f-ab49-6bce3a998881" targetNamespace="http://schemas.microsoft.com/office/2006/metadata/properties" ma:root="true" ma:fieldsID="15b06c60437323527efc2dd0a1c42f3a" ns3:_="" ns4:_="">
    <xsd:import namespace="a2c6527a-f666-4139-987a-213f2a969eb7"/>
    <xsd:import namespace="cf492a28-64d5-4e5f-ab49-6bce3a9988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c6527a-f666-4139-987a-213f2a969e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92a28-64d5-4e5f-ab49-6bce3a99888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C367ED-F74C-4C79-8C24-672AB8ED8F4C}">
  <ds:schemaRefs>
    <ds:schemaRef ds:uri="http://purl.org/dc/terms/"/>
    <ds:schemaRef ds:uri="http://purl.org/dc/dcmitype/"/>
    <ds:schemaRef ds:uri="http://schemas.microsoft.com/office/infopath/2007/PartnerControls"/>
    <ds:schemaRef ds:uri="a2c6527a-f666-4139-987a-213f2a969eb7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cf492a28-64d5-4e5f-ab49-6bce3a998881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1E7C076-7C03-4E5A-A187-DB7F5817825A}">
  <ds:schemaRefs>
    <ds:schemaRef ds:uri="a2c6527a-f666-4139-987a-213f2a969eb7"/>
    <ds:schemaRef ds:uri="cf492a28-64d5-4e5f-ab49-6bce3a9988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168B49-790C-4156-980E-913B9A63E1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179</Words>
  <Application>Microsoft Office PowerPoint</Application>
  <PresentationFormat>Apresentação no Ecrã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Arial</vt:lpstr>
      <vt:lpstr>Poppins</vt:lpstr>
      <vt:lpstr>Wingdings</vt:lpstr>
      <vt:lpstr>Fira Code</vt:lpstr>
      <vt:lpstr>Bebas Neue</vt:lpstr>
      <vt:lpstr>Chakra Petch Medium</vt:lpstr>
      <vt:lpstr>Computer Science &amp; Mathematics Major for College: Software &amp; Media Applications by Slidesgo</vt:lpstr>
      <vt:lpstr>IoT System for pH Monitoring in Industrial Facilities Pedro Silva nº47128 &amp; Miguel Rocha nº47185  Supervised by: Professor Rui Duarte</vt:lpstr>
      <vt:lpstr>Motivation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System for pH Monitoring in Manufacturing Facilities Pedro Silva nº47128 &amp; Miguel Rocha nº47185?</dc:title>
  <dc:creator>Pedro Silva</dc:creator>
  <cp:lastModifiedBy>Miguel Rocha</cp:lastModifiedBy>
  <cp:revision>25</cp:revision>
  <dcterms:modified xsi:type="dcterms:W3CDTF">2023-06-15T14:48:58Z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0x0101006DDE86C633F0074CB450B637EA1E5E36</vt:lpwstr>
  </property>
</Properties>
</file>