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7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82" r:id="rId20"/>
    <p:sldId id="283" r:id="rId21"/>
    <p:sldId id="284" r:id="rId22"/>
    <p:sldId id="285" r:id="rId23"/>
    <p:sldId id="281" r:id="rId24"/>
    <p:sldId id="289" r:id="rId25"/>
    <p:sldId id="288" r:id="rId26"/>
    <p:sldId id="290" r:id="rId27"/>
    <p:sldId id="287" r:id="rId28"/>
    <p:sldId id="286" r:id="rId29"/>
    <p:sldId id="291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7413" autoAdjust="0"/>
  </p:normalViewPr>
  <p:slideViewPr>
    <p:cSldViewPr snapToGrid="0">
      <p:cViewPr varScale="1">
        <p:scale>
          <a:sx n="79" d="100"/>
          <a:sy n="79" d="100"/>
        </p:scale>
        <p:origin x="72" y="17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C676C-52F7-E7CD-3A30-EF8C309F1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 r="123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3DA85-CDB7-A3CF-30A2-099429349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Data-driven epidemiologic approach to conducting site feasibility for a global phase III tuberculosis vaccine clinical trial</a:t>
            </a:r>
            <a:endParaRPr lang="en-ZA" sz="2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B88FB-3C80-6897-8474-A0CEE8D9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ZA" sz="1400" dirty="0">
                <a:solidFill>
                  <a:schemeClr val="bg1"/>
                </a:solidFill>
              </a:rPr>
              <a:t>Wai-Ling </a:t>
            </a:r>
            <a:r>
              <a:rPr lang="en-ZA" sz="1400" dirty="0" err="1">
                <a:solidFill>
                  <a:schemeClr val="bg1"/>
                </a:solidFill>
              </a:rPr>
              <a:t>MuiI</a:t>
            </a:r>
            <a:r>
              <a:rPr lang="en-ZA" sz="1400" dirty="0">
                <a:solidFill>
                  <a:schemeClr val="bg1"/>
                </a:solidFill>
              </a:rPr>
              <a:t>, </a:t>
            </a:r>
            <a:r>
              <a:rPr lang="en-ZA" sz="1400" dirty="0" err="1">
                <a:solidFill>
                  <a:schemeClr val="bg1"/>
                </a:solidFill>
              </a:rPr>
              <a:t>Falgunee</a:t>
            </a:r>
            <a:r>
              <a:rPr lang="en-ZA" sz="1400" dirty="0">
                <a:solidFill>
                  <a:schemeClr val="bg1"/>
                </a:solidFill>
              </a:rPr>
              <a:t> K. Parekh, Ashley S. Tseng, Joy Toro, Taylor Craig, </a:t>
            </a:r>
            <a:r>
              <a:rPr lang="en-ZA" sz="1400" dirty="0" err="1">
                <a:solidFill>
                  <a:schemeClr val="bg1"/>
                </a:solidFill>
              </a:rPr>
              <a:t>Maggwa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 err="1">
                <a:solidFill>
                  <a:schemeClr val="bg1"/>
                </a:solidFill>
              </a:rPr>
              <a:t>Ndugga</a:t>
            </a:r>
            <a:r>
              <a:rPr lang="en-ZA" sz="1400" dirty="0">
                <a:solidFill>
                  <a:schemeClr val="bg1"/>
                </a:solidFill>
              </a:rPr>
              <a:t> , Alexander C. Schmidt, </a:t>
            </a:r>
            <a:r>
              <a:rPr lang="en-ZA" sz="1400" dirty="0" err="1">
                <a:solidFill>
                  <a:schemeClr val="bg1"/>
                </a:solidFill>
              </a:rPr>
              <a:t>Alemnew</a:t>
            </a:r>
            <a:r>
              <a:rPr lang="en-ZA" sz="1400" dirty="0">
                <a:solidFill>
                  <a:schemeClr val="bg1"/>
                </a:solidFill>
              </a:rPr>
              <a:t> F. </a:t>
            </a:r>
            <a:r>
              <a:rPr lang="en-ZA" sz="1400" dirty="0" err="1">
                <a:solidFill>
                  <a:schemeClr val="bg1"/>
                </a:solidFill>
              </a:rPr>
              <a:t>Dagnew</a:t>
            </a:r>
            <a:r>
              <a:rPr lang="en-ZA" sz="1400" dirty="0">
                <a:solidFill>
                  <a:schemeClr val="bg1"/>
                </a:solidFill>
              </a:rPr>
              <a:t>, Craig </a:t>
            </a:r>
            <a:r>
              <a:rPr lang="en-ZA" sz="1400" dirty="0" err="1">
                <a:solidFill>
                  <a:schemeClr val="bg1"/>
                </a:solidFill>
              </a:rPr>
              <a:t>Penz</a:t>
            </a:r>
            <a:r>
              <a:rPr lang="en-ZA" sz="1400" dirty="0">
                <a:solidFill>
                  <a:schemeClr val="bg1"/>
                </a:solidFill>
              </a:rPr>
              <a:t>, </a:t>
            </a:r>
            <a:r>
              <a:rPr lang="en-ZA" sz="1400" dirty="0" err="1">
                <a:solidFill>
                  <a:schemeClr val="bg1"/>
                </a:solidFill>
              </a:rPr>
              <a:t>Ghiorghis</a:t>
            </a:r>
            <a:r>
              <a:rPr lang="en-ZA" sz="1400" dirty="0">
                <a:solidFill>
                  <a:schemeClr val="bg1"/>
                </a:solidFill>
              </a:rPr>
              <a:t> </a:t>
            </a:r>
            <a:r>
              <a:rPr lang="en-ZA" sz="1400" dirty="0" err="1">
                <a:solidFill>
                  <a:schemeClr val="bg1"/>
                </a:solidFill>
              </a:rPr>
              <a:t>Belai</a:t>
            </a:r>
            <a:endParaRPr lang="en-ZA" sz="1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69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2735108" y="0"/>
            <a:ext cx="8828411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1180086" y="3631976"/>
            <a:ext cx="10894566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803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2735108" y="0"/>
            <a:ext cx="8828411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4078386" y="3631976"/>
            <a:ext cx="7996266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92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5543044" y="0"/>
            <a:ext cx="6020475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4078386" y="3631976"/>
            <a:ext cx="7996266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40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5543044" y="0"/>
            <a:ext cx="6020475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6934874" y="3631976"/>
            <a:ext cx="5139778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123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8116312" y="0"/>
            <a:ext cx="3447207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6934874" y="3631976"/>
            <a:ext cx="5139778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898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8116312" y="0"/>
            <a:ext cx="3447207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9500050" y="3631976"/>
            <a:ext cx="2574602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759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9500050" y="3631976"/>
            <a:ext cx="2574602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584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</p:spTree>
    <p:extLst>
      <p:ext uri="{BB962C8B-B14F-4D97-AF65-F5344CB8AC3E}">
        <p14:creationId xmlns:p14="http://schemas.microsoft.com/office/powerpoint/2010/main" val="110582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B7BF-0C00-BA9A-FA9E-CFB493BD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indicator breakdown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330E3F-07F2-EC99-8438-E9CADC299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680" y="2083875"/>
            <a:ext cx="8428639" cy="4648697"/>
          </a:xfrm>
        </p:spPr>
      </p:pic>
    </p:spTree>
    <p:extLst>
      <p:ext uri="{BB962C8B-B14F-4D97-AF65-F5344CB8AC3E}">
        <p14:creationId xmlns:p14="http://schemas.microsoft.com/office/powerpoint/2010/main" val="107018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B7BF-0C00-BA9A-FA9E-CFB493BD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indicator breakdown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330E3F-07F2-EC99-8438-E9CADC299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879"/>
          <a:stretch/>
        </p:blipFill>
        <p:spPr>
          <a:xfrm>
            <a:off x="1029564" y="2083876"/>
            <a:ext cx="10737156" cy="16060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EBCAB-72A1-638C-344E-0CE6BEA8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39" y="2629912"/>
            <a:ext cx="10675606" cy="29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F9BF-A481-3FBC-64E4-D2B7BEB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 vaccine efficacy trials pending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128B-608C-A7ED-34DF-45A96F09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Efficacious TB vaccines and administration protocols required to achieve WHO TB goals (</a:t>
            </a:r>
            <a:r>
              <a:rPr lang="en-US" dirty="0" err="1"/>
              <a:t>Uplekar</a:t>
            </a:r>
            <a:r>
              <a:rPr lang="en-US" dirty="0"/>
              <a:t>, 2015)</a:t>
            </a:r>
          </a:p>
          <a:p>
            <a:r>
              <a:rPr lang="en-US" dirty="0"/>
              <a:t>Several vaccines in pipeline (</a:t>
            </a:r>
            <a:r>
              <a:rPr lang="en-US" dirty="0" err="1"/>
              <a:t>Hatherill</a:t>
            </a:r>
            <a:r>
              <a:rPr lang="en-US" dirty="0"/>
              <a:t>, 2020) with two having shown efficacy in phase IIb efficacy trials (</a:t>
            </a:r>
            <a:r>
              <a:rPr lang="en-US" dirty="0" err="1"/>
              <a:t>Nemes</a:t>
            </a:r>
            <a:r>
              <a:rPr lang="en-US" dirty="0"/>
              <a:t>, 2018; Tait, 2019)</a:t>
            </a:r>
          </a:p>
          <a:p>
            <a:r>
              <a:rPr lang="en-US" dirty="0"/>
              <a:t>Phase III trials required to establish efficacy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1832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B7BF-0C00-BA9A-FA9E-CFB493BD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indicator breakdown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330E3F-07F2-EC99-8438-E9CADC299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879"/>
          <a:stretch/>
        </p:blipFill>
        <p:spPr>
          <a:xfrm>
            <a:off x="1029564" y="2083876"/>
            <a:ext cx="10737156" cy="16060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EBCAB-72A1-638C-344E-0CE6BEA8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39" y="2629912"/>
            <a:ext cx="10675606" cy="294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7D79F-E8DE-9FC3-A720-F3A89299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38" y="2367184"/>
            <a:ext cx="10721137" cy="32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0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B7BF-0C00-BA9A-FA9E-CFB493BD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indicator breakdown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330E3F-07F2-EC99-8438-E9CADC299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879"/>
          <a:stretch/>
        </p:blipFill>
        <p:spPr>
          <a:xfrm>
            <a:off x="1029564" y="2083876"/>
            <a:ext cx="10737156" cy="16060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EBCAB-72A1-638C-344E-0CE6BEA8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39" y="2629912"/>
            <a:ext cx="10675606" cy="294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D7D79F-E8DE-9FC3-A720-F3A89299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38" y="2367184"/>
            <a:ext cx="10721137" cy="32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024-B12A-90DA-A4C7-C189B70B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Timeliness and completeness indicator breakdowns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45B62-521C-C27C-60A0-091366403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77" y="2591150"/>
            <a:ext cx="11160813" cy="2320716"/>
          </a:xfrm>
        </p:spPr>
      </p:pic>
    </p:spTree>
    <p:extLst>
      <p:ext uri="{BB962C8B-B14F-4D97-AF65-F5344CB8AC3E}">
        <p14:creationId xmlns:p14="http://schemas.microsoft.com/office/powerpoint/2010/main" val="330727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4F07-A3C1-1061-0EEF-8A1007EA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assessment tool (FAT)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3CCC-5A56-29B8-9CEF-2D36AD94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Purpose: collect, vet and evaluate site-specific data</a:t>
            </a:r>
          </a:p>
          <a:p>
            <a:r>
              <a:rPr lang="en-US" dirty="0"/>
              <a:t>Tool: </a:t>
            </a:r>
            <a:r>
              <a:rPr lang="en-US" dirty="0" err="1"/>
              <a:t>SmartSheet</a:t>
            </a:r>
            <a:r>
              <a:rPr lang="en-US" dirty="0"/>
              <a:t> (a collaboration and work management tool)</a:t>
            </a:r>
          </a:p>
          <a:p>
            <a:pPr lvl="1"/>
            <a:r>
              <a:rPr lang="en-US" dirty="0"/>
              <a:t>Advantage: questionnaire responses go directly into spreadsheets</a:t>
            </a:r>
          </a:p>
          <a:p>
            <a:r>
              <a:rPr lang="en-US" dirty="0"/>
              <a:t>Indicators thus far assessed:</a:t>
            </a:r>
          </a:p>
          <a:p>
            <a:pPr lvl="1"/>
            <a:r>
              <a:rPr lang="en-US" dirty="0"/>
              <a:t>All incidence attributes</a:t>
            </a:r>
          </a:p>
          <a:p>
            <a:pPr lvl="1"/>
            <a:r>
              <a:rPr lang="en-US" dirty="0"/>
              <a:t>Only key aspects of site capacity</a:t>
            </a:r>
          </a:p>
          <a:p>
            <a:r>
              <a:rPr lang="en-US" dirty="0"/>
              <a:t>Initial collection</a:t>
            </a:r>
          </a:p>
          <a:p>
            <a:pPr lvl="1"/>
            <a:r>
              <a:rPr lang="en-US" dirty="0"/>
              <a:t>Responses from sites</a:t>
            </a:r>
          </a:p>
          <a:p>
            <a:pPr lvl="1"/>
            <a:r>
              <a:rPr lang="en-US" dirty="0"/>
              <a:t>Additional metadata: dates sent and received, locations, points of contact</a:t>
            </a:r>
          </a:p>
          <a:p>
            <a:pPr lvl="1"/>
            <a:r>
              <a:rPr lang="en-US" dirty="0"/>
              <a:t>Responses reviewed for each site by a single team member, with follow-up for incorrect, incomplete or unclear answers</a:t>
            </a:r>
          </a:p>
          <a:p>
            <a:pPr lvl="1"/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997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95DC-BB0B-9F82-26C0-74222E08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Epidemiological analysis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716E-39F5-FC02-F319-C5017FD0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incidence rate determination critical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Accurate indicate rate really requires long-term follow-up of large populations, and is not normally done</a:t>
            </a:r>
          </a:p>
          <a:p>
            <a:pPr lvl="1"/>
            <a:r>
              <a:rPr lang="en-US" dirty="0"/>
              <a:t>Alternative: case notifications as proxy</a:t>
            </a:r>
          </a:p>
          <a:p>
            <a:pPr lvl="2"/>
            <a:r>
              <a:rPr lang="en-US" dirty="0"/>
              <a:t>Some sites provided an estimate that incorporates missing notification factor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7F9D-8AE7-A7BF-4428-28B59084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rate calculation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28C5-9AD0-EB77-5DFA-5A38BBEB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From each site for 15-34-year-olds, get # of TB cases (new and relapse) and total # of such individuals in area</a:t>
            </a:r>
          </a:p>
          <a:p>
            <a:pPr marL="914400" lvl="1" indent="-457200">
              <a:buAutoNum type="arabicPeriod"/>
            </a:pPr>
            <a:r>
              <a:rPr lang="en-US" dirty="0"/>
              <a:t>If population size not provided, then calculated using UN 15-34-year-old population proportion</a:t>
            </a:r>
          </a:p>
          <a:p>
            <a:pPr marL="914400" lvl="1" indent="-457200">
              <a:buAutoNum type="arabicPeriod"/>
            </a:pPr>
            <a:r>
              <a:rPr lang="en-US" dirty="0"/>
              <a:t>Repeated for 4 years of data (2017-2020)</a:t>
            </a:r>
          </a:p>
          <a:p>
            <a:pPr marL="457200" indent="-457200">
              <a:buAutoNum type="arabicPeriod"/>
            </a:pPr>
            <a:r>
              <a:rPr lang="en-US" dirty="0"/>
              <a:t>Weight estimates evenly across years</a:t>
            </a:r>
          </a:p>
          <a:p>
            <a:pPr marL="914400" lvl="1" indent="-457200">
              <a:buAutoNum type="arabicPeriod"/>
            </a:pPr>
            <a:r>
              <a:rPr lang="en-US" dirty="0"/>
              <a:t>Outliers identified and IR possibly adjusted by experts</a:t>
            </a:r>
          </a:p>
        </p:txBody>
      </p:sp>
    </p:spTree>
    <p:extLst>
      <p:ext uri="{BB962C8B-B14F-4D97-AF65-F5344CB8AC3E}">
        <p14:creationId xmlns:p14="http://schemas.microsoft.com/office/powerpoint/2010/main" val="414826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5F8B-076A-21C6-0E77-2172AC67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and attribute scoring	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B93C-275B-15A8-36F8-BBC94691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initially upon receipt of data</a:t>
            </a:r>
          </a:p>
          <a:p>
            <a:r>
              <a:rPr lang="en-US" dirty="0"/>
              <a:t>Assessed for plausibility by experts</a:t>
            </a:r>
          </a:p>
          <a:p>
            <a:pPr lvl="1"/>
            <a:r>
              <a:rPr lang="en-US" dirty="0"/>
              <a:t>Anomalies flagged and sites contacted for resolution</a:t>
            </a:r>
          </a:p>
          <a:p>
            <a:pPr lvl="2"/>
            <a:r>
              <a:rPr lang="en-US" dirty="0"/>
              <a:t>Score re-calculated if new data received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310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B7FD-2298-BD46-D891-CBFD2E64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EF6B3-0242-D24B-C240-CC98CF6CF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27" y="1853076"/>
            <a:ext cx="11142145" cy="4612460"/>
          </a:xfrm>
        </p:spPr>
      </p:pic>
    </p:spTree>
    <p:extLst>
      <p:ext uri="{BB962C8B-B14F-4D97-AF65-F5344CB8AC3E}">
        <p14:creationId xmlns:p14="http://schemas.microsoft.com/office/powerpoint/2010/main" val="114176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939F-BF0B-8768-AD0B-514BDFB0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for follow up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73B9-80E1-7BA4-5173-58F6AEEB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Sites with scores greater than 65 followed up for detailed assessment</a:t>
            </a:r>
          </a:p>
          <a:p>
            <a:pPr lvl="1"/>
            <a:r>
              <a:rPr lang="en-US" dirty="0"/>
              <a:t>This was 92 sites</a:t>
            </a:r>
          </a:p>
          <a:p>
            <a:pPr lvl="1"/>
            <a:r>
              <a:rPr lang="en-US" dirty="0"/>
              <a:t>This total excludes all 27 South African and 8 Philippine sites</a:t>
            </a:r>
          </a:p>
          <a:p>
            <a:pPr lvl="2"/>
            <a:r>
              <a:rPr lang="en-US" dirty="0"/>
              <a:t>Selected by default due to experience for further follow-up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224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CBDE-AAD1-F984-A943-E801D21E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TB catchment areas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3872F-0783-3A6B-EAE4-3BFBAD70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35" y="2180342"/>
            <a:ext cx="11057544" cy="3767303"/>
          </a:xfrm>
        </p:spPr>
      </p:pic>
    </p:spTree>
    <p:extLst>
      <p:ext uri="{BB962C8B-B14F-4D97-AF65-F5344CB8AC3E}">
        <p14:creationId xmlns:p14="http://schemas.microsoft.com/office/powerpoint/2010/main" val="6167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FEDF-2208-F5D5-D317-AC2877F4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TB vaccine trial sites required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9551-4379-B8F3-FC9E-94188612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III trials of TB vaccines may require 10k participants per arm (Frick, 2020)</a:t>
            </a:r>
          </a:p>
          <a:p>
            <a:r>
              <a:rPr lang="en-US" dirty="0"/>
              <a:t>This will require many TB vaccine sites, each of which must have:</a:t>
            </a:r>
          </a:p>
          <a:p>
            <a:pPr lvl="1"/>
            <a:r>
              <a:rPr lang="en-US" dirty="0"/>
              <a:t>High local TB incidence</a:t>
            </a:r>
          </a:p>
          <a:p>
            <a:pPr lvl="1"/>
            <a:r>
              <a:rPr lang="en-US" dirty="0"/>
              <a:t>Sufficient capacity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302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6121-E4CF-4CB2-7D03-9FBC98ED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33D5-1950-0A13-F5A2-919D4F2F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756" y="2283814"/>
            <a:ext cx="10810959" cy="40846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Time for data collection:</a:t>
            </a:r>
          </a:p>
          <a:p>
            <a:pPr lvl="1"/>
            <a:r>
              <a:rPr lang="en-US" dirty="0"/>
              <a:t>10 weeks (not bad for 191 sites across 25 countries)</a:t>
            </a:r>
          </a:p>
          <a:p>
            <a:r>
              <a:rPr lang="en-US" dirty="0"/>
              <a:t>Within-country comparisons:</a:t>
            </a:r>
          </a:p>
          <a:p>
            <a:pPr lvl="1"/>
            <a:r>
              <a:rPr lang="en-US" dirty="0"/>
              <a:t>Very informative, as similar factors would likely influence scores (especially incidence, e.g. things affecting TB case notification and so on)</a:t>
            </a:r>
          </a:p>
          <a:p>
            <a:r>
              <a:rPr lang="en-US" dirty="0"/>
              <a:t>Notable examples of new information:</a:t>
            </a:r>
          </a:p>
          <a:p>
            <a:pPr lvl="1"/>
            <a:r>
              <a:rPr lang="en-US" dirty="0"/>
              <a:t>DRC: several high-incidence sites with sufficient capacity</a:t>
            </a:r>
          </a:p>
          <a:p>
            <a:pPr lvl="1"/>
            <a:r>
              <a:rPr lang="en-US" dirty="0"/>
              <a:t>Kenya: lower incidence than expected</a:t>
            </a:r>
          </a:p>
          <a:p>
            <a:r>
              <a:rPr lang="en-US" dirty="0"/>
              <a:t>Even-handed assessment of sites:</a:t>
            </a:r>
          </a:p>
          <a:p>
            <a:pPr lvl="1"/>
            <a:r>
              <a:rPr lang="en-US" dirty="0"/>
              <a:t>Lesser-known sites given an opportunity to be noticed</a:t>
            </a:r>
          </a:p>
          <a:p>
            <a:pPr lvl="2"/>
            <a:r>
              <a:rPr lang="en-ZA" dirty="0"/>
              <a:t>Conducting clinical trials there would:</a:t>
            </a:r>
          </a:p>
          <a:p>
            <a:pPr lvl="3"/>
            <a:r>
              <a:rPr lang="en-ZA" dirty="0"/>
              <a:t>Improve their capacity</a:t>
            </a:r>
          </a:p>
          <a:p>
            <a:pPr lvl="3"/>
            <a:r>
              <a:rPr lang="en-ZA" dirty="0"/>
              <a:t>Reduce underrepresentation of their populations</a:t>
            </a:r>
          </a:p>
        </p:txBody>
      </p:sp>
    </p:spTree>
    <p:extLst>
      <p:ext uri="{BB962C8B-B14F-4D97-AF65-F5344CB8AC3E}">
        <p14:creationId xmlns:p14="http://schemas.microsoft.com/office/powerpoint/2010/main" val="154935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18-4ACE-01A6-D8DD-1448E173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results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4203-5917-8DC1-4CF9-4EDD3D19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Rigorous:</a:t>
            </a:r>
          </a:p>
          <a:p>
            <a:pPr lvl="1"/>
            <a:r>
              <a:rPr lang="en-US" dirty="0"/>
              <a:t>Required interdisciplinary team of epidemiological and clinical trial experts with experience in infectious diseases</a:t>
            </a:r>
            <a:r>
              <a:rPr lang="en-ZA" dirty="0"/>
              <a:t>, as well as data analysts and public health experts</a:t>
            </a:r>
          </a:p>
          <a:p>
            <a:r>
              <a:rPr lang="en-ZA" dirty="0"/>
              <a:t>Standardised:</a:t>
            </a:r>
          </a:p>
          <a:p>
            <a:pPr lvl="1"/>
            <a:r>
              <a:rPr lang="en-ZA" dirty="0"/>
              <a:t>Reduced resource demands</a:t>
            </a:r>
          </a:p>
          <a:p>
            <a:pPr lvl="1"/>
            <a:r>
              <a:rPr lang="en-ZA" dirty="0"/>
              <a:t>Objective</a:t>
            </a:r>
          </a:p>
          <a:p>
            <a:pPr lvl="1"/>
            <a:r>
              <a:rPr lang="en-ZA" dirty="0"/>
              <a:t>Enabled expanding pool of sites evaluated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6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E954-7BC0-CE74-56D1-0A8FD7E1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2ED9-EF81-4320-E9DD-0A400D20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rigorous, relatively low-cost procedure that yields standardized results that facilitate comparison between sites</a:t>
            </a:r>
            <a:r>
              <a:rPr lang="en-ZA" dirty="0"/>
              <a:t> in an objective manner</a:t>
            </a:r>
          </a:p>
          <a:p>
            <a:r>
              <a:rPr lang="en-US" dirty="0"/>
              <a:t>Identified sites with significant incidence and sufficient capacity for further consideration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3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DF53-3661-0919-125C-146466B2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new site identification limited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9C7E-0541-461C-8E24-3434CD7D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financial costs limit assessment quality:</a:t>
            </a:r>
          </a:p>
          <a:p>
            <a:pPr lvl="1"/>
            <a:r>
              <a:rPr lang="en-US" dirty="0"/>
              <a:t>Bias:</a:t>
            </a:r>
          </a:p>
          <a:p>
            <a:pPr lvl="2"/>
            <a:r>
              <a:rPr lang="en-US" dirty="0"/>
              <a:t>Tend to refer to sites already used and investigators well known when considering sites</a:t>
            </a:r>
          </a:p>
          <a:p>
            <a:pPr lvl="1"/>
            <a:r>
              <a:rPr lang="en-US" dirty="0"/>
              <a:t>Poor evaluation:</a:t>
            </a:r>
          </a:p>
          <a:p>
            <a:pPr lvl="2"/>
            <a:r>
              <a:rPr lang="en-US" dirty="0"/>
              <a:t>Assessment questionnaires not necessarily sufficiently customized</a:t>
            </a:r>
          </a:p>
          <a:p>
            <a:pPr lvl="2"/>
            <a:r>
              <a:rPr lang="en-US" dirty="0"/>
              <a:t>Unsystematic evaluation</a:t>
            </a:r>
          </a:p>
          <a:p>
            <a:pPr lvl="2"/>
            <a:endParaRPr lang="en-US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97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BA0B-DFDA-15D8-64C4-BC1BA2C6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Data-driven approach for site evaluation developed and implemented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06F1-E6BB-CA6C-05F5-3BA5F78C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approach:</a:t>
            </a:r>
          </a:p>
          <a:p>
            <a:pPr lvl="1"/>
            <a:r>
              <a:rPr lang="en-US" dirty="0"/>
              <a:t>Identified 221 sites in high-burden countries</a:t>
            </a:r>
          </a:p>
          <a:p>
            <a:pPr lvl="2"/>
            <a:r>
              <a:rPr lang="en-US" dirty="0"/>
              <a:t>Based on pre-existing knowledge, expertise in TB vaccine trials and WHO TB data</a:t>
            </a:r>
          </a:p>
          <a:p>
            <a:pPr lvl="1"/>
            <a:r>
              <a:rPr lang="en-US" dirty="0"/>
              <a:t>Gathered data on each</a:t>
            </a:r>
          </a:p>
          <a:p>
            <a:pPr lvl="2"/>
            <a:r>
              <a:rPr lang="en-US" dirty="0"/>
              <a:t>Via a </a:t>
            </a:r>
            <a:r>
              <a:rPr lang="en-US" dirty="0" err="1"/>
              <a:t>SmartSheet</a:t>
            </a:r>
            <a:r>
              <a:rPr lang="en-US" dirty="0"/>
              <a:t> </a:t>
            </a:r>
            <a:r>
              <a:rPr lang="en-US" dirty="0" err="1"/>
              <a:t>questionnairse</a:t>
            </a:r>
            <a:r>
              <a:rPr lang="en-US" dirty="0"/>
              <a:t> sent to each site</a:t>
            </a:r>
          </a:p>
          <a:p>
            <a:pPr lvl="1"/>
            <a:r>
              <a:rPr lang="en-US" dirty="0"/>
              <a:t>Scored each site according to relevant factors</a:t>
            </a:r>
          </a:p>
          <a:p>
            <a:pPr lvl="2"/>
            <a:r>
              <a:rPr lang="en-US" dirty="0"/>
              <a:t>Incident, site capacity, regulatory landscape, experience and accessibility</a:t>
            </a:r>
          </a:p>
          <a:p>
            <a:pPr lvl="1"/>
            <a:r>
              <a:rPr lang="en-US" dirty="0"/>
              <a:t>Use expert-determined weights to yield per-site score</a:t>
            </a:r>
          </a:p>
          <a:p>
            <a:pPr lvl="2"/>
            <a:r>
              <a:rPr lang="en-ZA" dirty="0"/>
              <a:t>30 for incidence, 25 for site capacity and 15 each for the rest</a:t>
            </a:r>
          </a:p>
          <a:p>
            <a:r>
              <a:rPr lang="en-ZA" dirty="0"/>
              <a:t>Results</a:t>
            </a:r>
          </a:p>
          <a:p>
            <a:pPr lvl="1"/>
            <a:r>
              <a:rPr lang="en-ZA" dirty="0"/>
              <a:t>14 sites &gt; 85%, 54  75-84% and 45 65-74%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72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4D1-93C3-B960-754D-83E61DA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envisioned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2A00-A21F-3580-93FF-ED383A55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phase:</a:t>
            </a:r>
          </a:p>
          <a:p>
            <a:pPr lvl="1"/>
            <a:r>
              <a:rPr lang="en-US" dirty="0"/>
              <a:t>III</a:t>
            </a:r>
          </a:p>
          <a:p>
            <a:r>
              <a:rPr lang="en-US" dirty="0"/>
              <a:t>Population:</a:t>
            </a:r>
          </a:p>
          <a:p>
            <a:pPr lvl="1"/>
            <a:r>
              <a:rPr lang="en-US" dirty="0"/>
              <a:t>Healthy 15-34-year-olds</a:t>
            </a:r>
          </a:p>
          <a:p>
            <a:pPr lvl="1"/>
            <a:r>
              <a:rPr lang="en-US" dirty="0"/>
              <a:t>High risk of TB infection</a:t>
            </a:r>
          </a:p>
          <a:p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582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2D13-703C-0B38-F99F-3A94E456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criteria in site feasibility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45BF1-AD4A-E1A7-FC26-3EAA671C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82" y="2201546"/>
            <a:ext cx="9703299" cy="3308520"/>
          </a:xfrm>
        </p:spPr>
      </p:pic>
    </p:spTree>
    <p:extLst>
      <p:ext uri="{BB962C8B-B14F-4D97-AF65-F5344CB8AC3E}">
        <p14:creationId xmlns:p14="http://schemas.microsoft.com/office/powerpoint/2010/main" val="243663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2D13-703C-0B38-F99F-3A94E456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criteria in site feasibility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45BF1-AD4A-E1A7-FC26-3EAA671C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82" y="2201546"/>
            <a:ext cx="9703299" cy="330852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A06CA-49DD-A91A-843D-35A117160329}"/>
              </a:ext>
            </a:extLst>
          </p:cNvPr>
          <p:cNvSpPr txBox="1"/>
          <p:nvPr/>
        </p:nvSpPr>
        <p:spPr>
          <a:xfrm>
            <a:off x="1432290" y="5834358"/>
            <a:ext cx="94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this paper, only incidence and site capacity are evaluated. Other criteria are evaluated in a later phase of this study. Site capacity will also be more deeply </a:t>
            </a:r>
            <a:r>
              <a:rPr lang="en-US" dirty="0" err="1"/>
              <a:t>analysed</a:t>
            </a:r>
            <a:r>
              <a:rPr lang="en-US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603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A5E8B-D5E9-D955-B949-6AB3B890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" y="0"/>
            <a:ext cx="11866956" cy="674654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720440-9D66-297F-7497-DFE7D88DB750}"/>
              </a:ext>
            </a:extLst>
          </p:cNvPr>
          <p:cNvSpPr/>
          <p:nvPr/>
        </p:nvSpPr>
        <p:spPr>
          <a:xfrm>
            <a:off x="27000" y="0"/>
            <a:ext cx="11536519" cy="247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27AE8-01BD-5E9C-B4E1-DECF07C44EE1}"/>
              </a:ext>
            </a:extLst>
          </p:cNvPr>
          <p:cNvSpPr/>
          <p:nvPr/>
        </p:nvSpPr>
        <p:spPr>
          <a:xfrm>
            <a:off x="1180086" y="3631976"/>
            <a:ext cx="10894566" cy="3114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30638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798</Words>
  <Application>Microsoft Office PowerPoint</Application>
  <PresentationFormat>Widescreen</PresentationFormat>
  <Paragraphs>102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Neue Haas Grotesk Text Pro</vt:lpstr>
      <vt:lpstr>AccentBoxVTI</vt:lpstr>
      <vt:lpstr>Data-driven epidemiologic approach to conducting site feasibility for a global phase III tuberculosis vaccine clinical trial</vt:lpstr>
      <vt:lpstr>TB vaccine efficacy trials pending</vt:lpstr>
      <vt:lpstr>Many TB vaccine trial sites required</vt:lpstr>
      <vt:lpstr>Typical new site identification limited</vt:lpstr>
      <vt:lpstr>Data-driven approach for site evaluation developed and implemented</vt:lpstr>
      <vt:lpstr>Study envisioned</vt:lpstr>
      <vt:lpstr>Key criteria in site feasibility</vt:lpstr>
      <vt:lpstr>Key criteria in site 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Incidence indicator breakdown</vt:lpstr>
      <vt:lpstr>Incidence indicator breakdown</vt:lpstr>
      <vt:lpstr>Incidence indicator breakdown</vt:lpstr>
      <vt:lpstr>Incidence indicator breakdown</vt:lpstr>
      <vt:lpstr>Timeliness and completeness indicator breakdowns</vt:lpstr>
      <vt:lpstr>Feasibility assessment tool (FAT)</vt:lpstr>
      <vt:lpstr>Epidemiological analysis</vt:lpstr>
      <vt:lpstr>Incidence rate calculation</vt:lpstr>
      <vt:lpstr>Indicator and attribute scoring  </vt:lpstr>
      <vt:lpstr>Results</vt:lpstr>
      <vt:lpstr>Sites for follow up</vt:lpstr>
      <vt:lpstr>Identification of TB catchment areas</vt:lpstr>
      <vt:lpstr>Further comments</vt:lpstr>
      <vt:lpstr>Quality of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epidemiologic approach to conducting site feasibility for a global phase III tuberculosis vaccine clinical trial</dc:title>
  <dc:creator>Miguel Rodo</dc:creator>
  <cp:lastModifiedBy>Miguel Rodo</cp:lastModifiedBy>
  <cp:revision>1</cp:revision>
  <dcterms:created xsi:type="dcterms:W3CDTF">2023-11-16T12:56:11Z</dcterms:created>
  <dcterms:modified xsi:type="dcterms:W3CDTF">2023-11-16T14:14:30Z</dcterms:modified>
</cp:coreProperties>
</file>