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42FBF-4719-4501-9ED0-C0FC1941F3F7}" type="datetimeFigureOut">
              <a:rPr lang="es-ES" smtClean="0"/>
              <a:t>11/04/2016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577E-0A41-4E75-8E5F-2346D9F3E1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80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3577E-0A41-4E75-8E5F-2346D9F3E15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3577E-0A41-4E75-8E5F-2346D9F3E15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3577E-0A41-4E75-8E5F-2346D9F3E15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3577E-0A41-4E75-8E5F-2346D9F3E15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34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no-de-piera.com/consumir-datos-con-factorias-y-servicios-en-angularjs/" TargetMode="External"/><Relationship Id="rId2" Type="http://schemas.openxmlformats.org/officeDocument/2006/relationships/hyperlink" Target="http://uno-de-piera.com/directivas-en-angular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o-de-piera.com/consumir-json-con-angularjs-con-resources-y-htt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12940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aplicaciones multiplataforma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/>
          </a:bodyPr>
          <a:lstStyle/>
          <a:p>
            <a:r>
              <a:rPr lang="es-ES" b="1" dirty="0" smtClean="0"/>
              <a:t>TG2</a:t>
            </a:r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lvl="0" algn="l"/>
            <a:r>
              <a:rPr lang="es-ES" sz="1400" dirty="0" smtClean="0"/>
              <a:t>Miguel Ángel Rodríguez Blanco (Coordinador del grupo).</a:t>
            </a:r>
          </a:p>
          <a:p>
            <a:pPr lvl="0" algn="l"/>
            <a:r>
              <a:rPr lang="es-ES" sz="1400" dirty="0" smtClean="0"/>
              <a:t>Luis Nueda García.</a:t>
            </a:r>
          </a:p>
          <a:p>
            <a:pPr lvl="0" algn="l"/>
            <a:r>
              <a:rPr lang="es-ES" sz="1400" dirty="0" smtClean="0"/>
              <a:t>Álvaro Laza Martín.</a:t>
            </a:r>
          </a:p>
          <a:p>
            <a:pPr algn="l"/>
            <a:r>
              <a:rPr lang="es-ES" sz="1400" dirty="0" smtClean="0"/>
              <a:t>Eduardo Dorado Pérez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es-ES" sz="3000" dirty="0"/>
              <a:t>Criterios de </a:t>
            </a:r>
            <a:r>
              <a:rPr lang="es-ES" sz="3000" dirty="0" smtClean="0"/>
              <a:t>comparación: “Categoría </a:t>
            </a:r>
            <a:r>
              <a:rPr lang="es-ES" sz="3000" dirty="0"/>
              <a:t>A: </a:t>
            </a:r>
            <a:r>
              <a:rPr lang="es-ES" sz="3000" dirty="0" smtClean="0"/>
              <a:t>Interfaz”</a:t>
            </a:r>
            <a:endParaRPr lang="es-ES" sz="30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s-ES" sz="2900" b="1" dirty="0">
                <a:solidFill>
                  <a:schemeClr val="accent1">
                    <a:lumMod val="75000"/>
                  </a:schemeClr>
                </a:solidFill>
              </a:rPr>
              <a:t>Criterio A.1: La experiencia y capacidad para el usuario</a:t>
            </a:r>
          </a:p>
          <a:p>
            <a:pPr lvl="1"/>
            <a:r>
              <a:rPr lang="es-ES" b="1" dirty="0"/>
              <a:t>Descripción:</a:t>
            </a:r>
            <a:r>
              <a:rPr lang="es-ES" sz="3000" dirty="0"/>
              <a:t> </a:t>
            </a:r>
            <a:r>
              <a:rPr lang="es-ES" dirty="0"/>
              <a:t>La experiencia del usuario es cómo los usuarios se sienten cuando interactúan con una aplicación en un determinado contexto.</a:t>
            </a:r>
          </a:p>
          <a:p>
            <a:pPr lvl="1"/>
            <a:r>
              <a:rPr lang="es-ES" b="1" dirty="0"/>
              <a:t>Valoración:</a:t>
            </a:r>
            <a:r>
              <a:rPr lang="es-ES" dirty="0"/>
              <a:t> Escala 1-5 ( aumentando el nivel de satisfacción con la puntuación).</a:t>
            </a:r>
          </a:p>
          <a:p>
            <a:r>
              <a:rPr lang="es-ES" sz="2900" b="1" dirty="0">
                <a:solidFill>
                  <a:schemeClr val="accent1">
                    <a:lumMod val="75000"/>
                  </a:schemeClr>
                </a:solidFill>
              </a:rPr>
              <a:t>Criterio A.2: Lenguaje de programación</a:t>
            </a:r>
          </a:p>
          <a:p>
            <a:pPr lvl="1"/>
            <a:r>
              <a:rPr lang="es-ES" b="1" dirty="0"/>
              <a:t>Descripción:</a:t>
            </a:r>
            <a:r>
              <a:rPr lang="es-ES" dirty="0"/>
              <a:t> Lenguaje de programación utilizado por el </a:t>
            </a:r>
            <a:r>
              <a:rPr lang="es-ES" dirty="0" err="1"/>
              <a:t>framework</a:t>
            </a:r>
            <a:r>
              <a:rPr lang="es-ES" dirty="0"/>
              <a:t> para el desarrollo de apps.</a:t>
            </a:r>
          </a:p>
          <a:p>
            <a:pPr lvl="1"/>
            <a:r>
              <a:rPr lang="es-ES" b="1" dirty="0"/>
              <a:t>Valoración:</a:t>
            </a:r>
            <a:r>
              <a:rPr lang="es-ES" dirty="0"/>
              <a:t> Texto libre</a:t>
            </a:r>
          </a:p>
          <a:p>
            <a:r>
              <a:rPr lang="es-ES" sz="2900" b="1" dirty="0">
                <a:solidFill>
                  <a:schemeClr val="accent1">
                    <a:lumMod val="75000"/>
                  </a:schemeClr>
                </a:solidFill>
              </a:rPr>
              <a:t>Criterio A.3: Plataformas soportadas</a:t>
            </a:r>
          </a:p>
          <a:p>
            <a:pPr lvl="1"/>
            <a:r>
              <a:rPr lang="es-ES" b="1" dirty="0"/>
              <a:t>Descripción:</a:t>
            </a:r>
            <a:r>
              <a:rPr lang="es-ES" dirty="0"/>
              <a:t> Diferentes plataformas para las que se puede desarrollar apps</a:t>
            </a:r>
          </a:p>
          <a:p>
            <a:pPr lvl="1"/>
            <a:r>
              <a:rPr lang="es-ES" b="1" dirty="0"/>
              <a:t>Valoración:</a:t>
            </a:r>
            <a:r>
              <a:rPr lang="es-ES" dirty="0"/>
              <a:t> Texto libre</a:t>
            </a:r>
          </a:p>
          <a:p>
            <a:r>
              <a:rPr lang="es-ES" sz="2900" b="1" dirty="0">
                <a:solidFill>
                  <a:schemeClr val="accent1">
                    <a:lumMod val="75000"/>
                  </a:schemeClr>
                </a:solidFill>
              </a:rPr>
              <a:t>Criterio A.4: SO soportados</a:t>
            </a:r>
          </a:p>
          <a:p>
            <a:pPr lvl="1"/>
            <a:r>
              <a:rPr lang="es-ES" b="1" dirty="0"/>
              <a:t>Descripción:</a:t>
            </a:r>
            <a:r>
              <a:rPr lang="es-ES" dirty="0"/>
              <a:t> Diferentes sistemas operativos compatibles con el </a:t>
            </a:r>
            <a:r>
              <a:rPr lang="es-ES" dirty="0" err="1"/>
              <a:t>framework</a:t>
            </a:r>
            <a:r>
              <a:rPr lang="es-ES" dirty="0"/>
              <a:t> de desarrollo de apps</a:t>
            </a:r>
          </a:p>
          <a:p>
            <a:pPr lvl="1"/>
            <a:r>
              <a:rPr lang="es-ES" b="1" dirty="0"/>
              <a:t>Valoración:</a:t>
            </a:r>
            <a:r>
              <a:rPr lang="es-ES" dirty="0"/>
              <a:t> Texto libre</a:t>
            </a:r>
          </a:p>
          <a:p>
            <a:r>
              <a:rPr lang="es-ES" sz="2900" b="1" dirty="0">
                <a:solidFill>
                  <a:schemeClr val="accent1">
                    <a:lumMod val="75000"/>
                  </a:schemeClr>
                </a:solidFill>
              </a:rPr>
              <a:t>Criterio A.5: Tipo de interfaz</a:t>
            </a:r>
          </a:p>
          <a:p>
            <a:pPr lvl="1"/>
            <a:r>
              <a:rPr lang="es-ES" b="1" dirty="0"/>
              <a:t>Descripción:</a:t>
            </a:r>
            <a:r>
              <a:rPr lang="es-ES" dirty="0"/>
              <a:t> Interfaz de que dispone el </a:t>
            </a:r>
            <a:r>
              <a:rPr lang="es-ES" dirty="0" err="1"/>
              <a:t>framework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Valoración:</a:t>
            </a:r>
            <a:r>
              <a:rPr lang="es-ES" dirty="0"/>
              <a:t> Texto libre</a:t>
            </a:r>
          </a:p>
          <a:p>
            <a:r>
              <a:rPr lang="es-ES" sz="2900" b="1" dirty="0">
                <a:solidFill>
                  <a:schemeClr val="accent1">
                    <a:lumMod val="75000"/>
                  </a:schemeClr>
                </a:solidFill>
              </a:rPr>
              <a:t>Criterio A.6: Instalación</a:t>
            </a:r>
          </a:p>
          <a:p>
            <a:pPr lvl="1"/>
            <a:r>
              <a:rPr lang="es-ES" b="1" dirty="0"/>
              <a:t>Descripción:</a:t>
            </a:r>
            <a:r>
              <a:rPr lang="es-ES" dirty="0"/>
              <a:t> Facilidad de instalación del </a:t>
            </a:r>
            <a:r>
              <a:rPr lang="es-ES" dirty="0" err="1"/>
              <a:t>framework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Valoración:</a:t>
            </a:r>
            <a:r>
              <a:rPr lang="es-ES" dirty="0"/>
              <a:t> Escala 1-5 (aumentando el nivel de complejidad con la puntuación</a:t>
            </a:r>
            <a:r>
              <a:rPr lang="es-ES" dirty="0" smtClean="0"/>
              <a:t>)</a:t>
            </a:r>
            <a:endParaRPr lang="es-ES" sz="1800" dirty="0" smtClean="0"/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36104"/>
          </a:xfrm>
        </p:spPr>
        <p:txBody>
          <a:bodyPr>
            <a:noAutofit/>
          </a:bodyPr>
          <a:lstStyle/>
          <a:p>
            <a:pPr lvl="0"/>
            <a:r>
              <a:rPr lang="es-ES" sz="2400" dirty="0"/>
              <a:t>Criterios de </a:t>
            </a:r>
            <a:r>
              <a:rPr lang="es-ES" sz="2400" dirty="0" smtClean="0"/>
              <a:t>comparación: </a:t>
            </a:r>
            <a:br>
              <a:rPr lang="es-ES" sz="2400" dirty="0" smtClean="0"/>
            </a:br>
            <a:r>
              <a:rPr lang="es-ES" sz="2400" dirty="0" smtClean="0"/>
              <a:t>“</a:t>
            </a:r>
            <a:r>
              <a:rPr lang="es-ES" sz="2400" dirty="0"/>
              <a:t>Categoría B: Rendimiento</a:t>
            </a:r>
            <a:r>
              <a:rPr lang="es-ES" sz="2400" dirty="0" smtClean="0"/>
              <a:t>”</a:t>
            </a:r>
            <a:endParaRPr lang="es-ES" sz="24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7776864" cy="266429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Criterio B.1: Recursos</a:t>
            </a:r>
          </a:p>
          <a:p>
            <a:pPr lvl="1">
              <a:lnSpc>
                <a:spcPct val="120000"/>
              </a:lnSpc>
            </a:pPr>
            <a:r>
              <a:rPr lang="es-ES" sz="3300" b="1" dirty="0"/>
              <a:t>Descripción:</a:t>
            </a:r>
            <a:r>
              <a:rPr lang="es-ES" sz="3300" dirty="0"/>
              <a:t> Necesidades en el equipo para el desarrollo. </a:t>
            </a:r>
          </a:p>
          <a:p>
            <a:pPr lvl="1">
              <a:lnSpc>
                <a:spcPct val="120000"/>
              </a:lnSpc>
            </a:pPr>
            <a:r>
              <a:rPr lang="es-ES" sz="3300" b="1" dirty="0"/>
              <a:t>Valoración: </a:t>
            </a:r>
            <a:r>
              <a:rPr lang="es-ES" sz="3300" dirty="0"/>
              <a:t>Texto libre</a:t>
            </a:r>
          </a:p>
          <a:p>
            <a:pPr>
              <a:lnSpc>
                <a:spcPct val="120000"/>
              </a:lnSpc>
            </a:pP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Criterio B.2: Acceso a herramienta de test</a:t>
            </a:r>
          </a:p>
          <a:p>
            <a:pPr lvl="1">
              <a:lnSpc>
                <a:spcPct val="120000"/>
              </a:lnSpc>
            </a:pPr>
            <a:r>
              <a:rPr lang="es-ES" sz="3300" b="1" dirty="0"/>
              <a:t>Descripción: </a:t>
            </a:r>
            <a:r>
              <a:rPr lang="es-ES" sz="3300" dirty="0"/>
              <a:t>Acceso a herramienta para realizar actividades de test</a:t>
            </a:r>
          </a:p>
          <a:p>
            <a:pPr lvl="1">
              <a:lnSpc>
                <a:spcPct val="120000"/>
              </a:lnSpc>
            </a:pPr>
            <a:r>
              <a:rPr lang="es-ES" sz="3300" b="1" dirty="0"/>
              <a:t>Valoración:</a:t>
            </a:r>
            <a:r>
              <a:rPr lang="es-ES" sz="3300" dirty="0"/>
              <a:t> Booleano (Si/No)</a:t>
            </a:r>
          </a:p>
          <a:p>
            <a:pPr>
              <a:lnSpc>
                <a:spcPct val="120000"/>
              </a:lnSpc>
            </a:pP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Criterio B.3: Modalidades de almacenamiento de datos</a:t>
            </a:r>
          </a:p>
          <a:p>
            <a:pPr lvl="1">
              <a:lnSpc>
                <a:spcPct val="120000"/>
              </a:lnSpc>
            </a:pPr>
            <a:r>
              <a:rPr lang="es-ES" sz="3300" b="1" dirty="0"/>
              <a:t>Descripción:</a:t>
            </a:r>
            <a:r>
              <a:rPr lang="es-ES" sz="3300" dirty="0"/>
              <a:t> Capacidad del </a:t>
            </a:r>
            <a:r>
              <a:rPr lang="es-ES" sz="3300" dirty="0" err="1"/>
              <a:t>framework</a:t>
            </a:r>
            <a:r>
              <a:rPr lang="es-ES" sz="3300" dirty="0"/>
              <a:t> para ofrecer distintas posibilidades de almacenamiento</a:t>
            </a:r>
          </a:p>
          <a:p>
            <a:pPr lvl="1">
              <a:lnSpc>
                <a:spcPct val="120000"/>
              </a:lnSpc>
            </a:pPr>
            <a:r>
              <a:rPr lang="es-ES" sz="3300" b="1" dirty="0"/>
              <a:t>Valoración:</a:t>
            </a:r>
            <a:r>
              <a:rPr lang="es-ES" sz="3300" dirty="0"/>
              <a:t> Texto libre</a:t>
            </a:r>
          </a:p>
          <a:p>
            <a:pPr>
              <a:lnSpc>
                <a:spcPct val="120000"/>
              </a:lnSpc>
            </a:pPr>
            <a:endParaRPr lang="es-ES" sz="1800" b="1" i="1" dirty="0" smtClean="0"/>
          </a:p>
          <a:p>
            <a:pPr>
              <a:lnSpc>
                <a:spcPct val="120000"/>
              </a:lnSpc>
              <a:buNone/>
            </a:pPr>
            <a:endParaRPr lang="es-ES" sz="1800" dirty="0" smtClean="0"/>
          </a:p>
          <a:p>
            <a:pPr>
              <a:lnSpc>
                <a:spcPct val="120000"/>
              </a:lnSpc>
            </a:pP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395536" y="4221088"/>
            <a:ext cx="8229600" cy="72949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Criterios de comparación: </a:t>
            </a:r>
            <a:br>
              <a:rPr lang="es-ES" sz="2400" dirty="0" smtClean="0"/>
            </a:br>
            <a:r>
              <a:rPr lang="es-ES" sz="2400" dirty="0" smtClean="0"/>
              <a:t>“Categoría C: Modelo de Negocio”</a:t>
            </a:r>
            <a:endParaRPr lang="es-ES" sz="2400" dirty="0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611560" y="5301208"/>
            <a:ext cx="7560840" cy="76303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b="1" dirty="0" smtClean="0">
                <a:solidFill>
                  <a:schemeClr val="accent1">
                    <a:lumMod val="75000"/>
                  </a:schemeClr>
                </a:solidFill>
              </a:rPr>
              <a:t>Criterio C.1: Costes</a:t>
            </a:r>
          </a:p>
          <a:p>
            <a:pPr lvl="1"/>
            <a:r>
              <a:rPr lang="es-ES" sz="1500" b="1" dirty="0" smtClean="0"/>
              <a:t>Descripción:</a:t>
            </a:r>
            <a:r>
              <a:rPr lang="es-ES" sz="1500" dirty="0" smtClean="0"/>
              <a:t> Coste de disponibilidad de la herramienta de desarrollo</a:t>
            </a:r>
          </a:p>
          <a:p>
            <a:pPr lvl="1"/>
            <a:r>
              <a:rPr lang="es-ES" sz="1500" b="1" dirty="0" smtClean="0"/>
              <a:t>Valoración: </a:t>
            </a:r>
            <a:r>
              <a:rPr lang="es-ES" sz="1500" dirty="0" smtClean="0"/>
              <a:t>cantidad (€)</a:t>
            </a:r>
          </a:p>
          <a:p>
            <a:pPr>
              <a:lnSpc>
                <a:spcPct val="120000"/>
              </a:lnSpc>
            </a:pPr>
            <a:endParaRPr lang="es-ES" sz="1800" b="1" i="1" dirty="0" smtClean="0"/>
          </a:p>
          <a:p>
            <a:pPr>
              <a:lnSpc>
                <a:spcPct val="120000"/>
              </a:lnSpc>
              <a:buFont typeface="Wingdings 2"/>
              <a:buNone/>
            </a:pPr>
            <a:endParaRPr lang="es-ES" sz="1800" dirty="0" smtClean="0"/>
          </a:p>
          <a:p>
            <a:pPr>
              <a:lnSpc>
                <a:spcPct val="120000"/>
              </a:lnSpc>
            </a:pP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 txBox="1">
            <a:spLocks/>
          </p:cNvSpPr>
          <p:nvPr/>
        </p:nvSpPr>
        <p:spPr>
          <a:xfrm>
            <a:off x="467544" y="260648"/>
            <a:ext cx="8229600" cy="7920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spcBef>
                <a:spcPct val="0"/>
              </a:spcBef>
            </a:pPr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Criterios de comparación: </a:t>
            </a:r>
            <a:b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Categoría D: </a:t>
            </a:r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Utilidad”</a:t>
            </a:r>
            <a:endParaRPr lang="es-E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467544" y="1052736"/>
            <a:ext cx="7776864" cy="5112568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D.1: Actualizaciones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Pueden ser actualizadas y mejoradas, de forma remota, con una nueva funcionalidad sin requerir a los usuarios descargar e instalar una </a:t>
            </a:r>
            <a:r>
              <a:rPr lang="es-ES" sz="4000" dirty="0" smtClean="0"/>
              <a:t>	</a:t>
            </a:r>
            <a:endParaRPr lang="es-ES" sz="4000" dirty="0"/>
          </a:p>
          <a:p>
            <a:pPr lvl="1"/>
            <a:r>
              <a:rPr lang="es-ES" sz="4000" b="1" dirty="0" smtClean="0"/>
              <a:t>Valoración</a:t>
            </a:r>
            <a:r>
              <a:rPr lang="es-ES" sz="4000" b="1" dirty="0"/>
              <a:t>:</a:t>
            </a:r>
            <a:r>
              <a:rPr lang="es-ES" sz="4000" dirty="0"/>
              <a:t> Texto libre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D.2: Control de distribución</a:t>
            </a:r>
          </a:p>
          <a:p>
            <a:pPr lvl="1"/>
            <a:r>
              <a:rPr lang="es-ES" sz="4000" b="1" dirty="0"/>
              <a:t>Descripción</a:t>
            </a:r>
            <a:r>
              <a:rPr lang="es-ES" sz="4000" dirty="0"/>
              <a:t>: Es la capacidad de desplegar esas aplicaciones y actualizaciones directamente a la comunidad de usuarios a través del navegador . No se necesita una tercera parte o paso adicional para su distribución.</a:t>
            </a:r>
          </a:p>
          <a:p>
            <a:pPr lvl="1"/>
            <a:r>
              <a:rPr lang="es-ES" sz="4000" b="1" dirty="0"/>
              <a:t>Valoración</a:t>
            </a:r>
            <a:r>
              <a:rPr lang="es-ES" sz="4000" dirty="0"/>
              <a:t>: Texto libre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D.3: Fragmentación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Los problemas asociados con la escritura de una aplicación para la implementación están bien documentados.</a:t>
            </a:r>
          </a:p>
          <a:p>
            <a:pPr lvl="1"/>
            <a:r>
              <a:rPr lang="es-ES" sz="4000" b="1" dirty="0"/>
              <a:t>Valoración</a:t>
            </a:r>
            <a:r>
              <a:rPr lang="es-ES" sz="4000" dirty="0"/>
              <a:t>: Escala 1-5 (aumentando el nivel de complejidad con la puntuación)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D.4: Disponibilidad de conocimiento de programación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Se cree ampliamente que hay mucho mas de Apache Cordova que de Ionic.</a:t>
            </a:r>
          </a:p>
          <a:p>
            <a:pPr lvl="1"/>
            <a:r>
              <a:rPr lang="es-ES" sz="4000" b="1" dirty="0"/>
              <a:t>Valoración</a:t>
            </a:r>
            <a:r>
              <a:rPr lang="es-ES" sz="4000" dirty="0"/>
              <a:t>: Texto libre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D.5: Seguridad</a:t>
            </a:r>
          </a:p>
          <a:p>
            <a:pPr lvl="1"/>
            <a:r>
              <a:rPr lang="es-ES" sz="4000" b="1" dirty="0"/>
              <a:t>Descripción</a:t>
            </a:r>
            <a:r>
              <a:rPr lang="es-ES" sz="4000" dirty="0"/>
              <a:t>: Presentan riesgos de seguridad únicas, en comparación con las aplicaciones nativas.</a:t>
            </a:r>
          </a:p>
          <a:p>
            <a:pPr lvl="1"/>
            <a:r>
              <a:rPr lang="es-ES" sz="4000" b="1" dirty="0"/>
              <a:t>Valoración:</a:t>
            </a:r>
            <a:r>
              <a:rPr lang="es-ES" sz="4000" dirty="0"/>
              <a:t> Texto libre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D.6: Modo Offline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La funcionalidad de trabajar o funcionar fuera de línea depende de los navegadores y aunque está muy próximo a la experiencia nativa, en los navegadores que lo soporta.</a:t>
            </a:r>
          </a:p>
          <a:p>
            <a:pPr lvl="1"/>
            <a:r>
              <a:rPr lang="es-ES" sz="4000" b="1" dirty="0"/>
              <a:t>Valoración</a:t>
            </a:r>
            <a:r>
              <a:rPr lang="es-ES" sz="4000" dirty="0"/>
              <a:t>: Booleano (Sí/No)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D.7: Disponibilidad de plugins</a:t>
            </a:r>
          </a:p>
          <a:p>
            <a:pPr lvl="1"/>
            <a:r>
              <a:rPr lang="es-ES" sz="4000" b="1" dirty="0"/>
              <a:t>Descripción</a:t>
            </a:r>
            <a:r>
              <a:rPr lang="es-ES" sz="4000" dirty="0"/>
              <a:t>: Disponibilidad de “plugins” o trozos de código que actúan como interfaz </a:t>
            </a:r>
            <a:r>
              <a:rPr lang="es-ES" sz="4000" dirty="0" err="1"/>
              <a:t>Javascript</a:t>
            </a:r>
            <a:r>
              <a:rPr lang="es-ES" sz="4000" dirty="0"/>
              <a:t> para componentes nativos</a:t>
            </a:r>
          </a:p>
          <a:p>
            <a:pPr lvl="1"/>
            <a:r>
              <a:rPr lang="es-ES" sz="4000" b="1" dirty="0"/>
              <a:t>Valoración:</a:t>
            </a:r>
            <a:r>
              <a:rPr lang="es-ES" sz="4000" dirty="0"/>
              <a:t> Booleano (Sí/No)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D.8: Creación y modificación de plugins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Capacidad de crear y modificar plugins para el desarrollo a través del </a:t>
            </a:r>
            <a:r>
              <a:rPr lang="es-ES" sz="4000" dirty="0" err="1"/>
              <a:t>framework</a:t>
            </a:r>
            <a:endParaRPr lang="es-ES" sz="4000" dirty="0"/>
          </a:p>
          <a:p>
            <a:pPr lvl="1"/>
            <a:r>
              <a:rPr lang="es-ES" sz="4000" b="1" dirty="0"/>
              <a:t>Valoración</a:t>
            </a:r>
            <a:r>
              <a:rPr lang="es-ES" sz="4000" dirty="0"/>
              <a:t>: Booleano (Sí/No)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D.9: Existencia de comunidad de apoyo y creación de contenido.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Existencia de comunidad de apoyo que facilita la resolución de dudas y creación de nuevo contenido</a:t>
            </a:r>
          </a:p>
          <a:p>
            <a:pPr lvl="1"/>
            <a:r>
              <a:rPr lang="es-ES" sz="4000" b="1" dirty="0"/>
              <a:t>Valoración:</a:t>
            </a:r>
            <a:r>
              <a:rPr lang="es-ES" sz="4000" dirty="0"/>
              <a:t> Booleano (Si/No)</a:t>
            </a:r>
          </a:p>
          <a:p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Criterio D.10: Ciclo de Vida.</a:t>
            </a:r>
          </a:p>
          <a:p>
            <a:pPr lvl="1"/>
            <a:r>
              <a:rPr lang="es-ES" sz="4000" b="1" dirty="0"/>
              <a:t>Descripción:</a:t>
            </a:r>
            <a:r>
              <a:rPr lang="es-ES" sz="4000" dirty="0"/>
              <a:t> Fase en las que se encuentra las tecnologías.</a:t>
            </a:r>
          </a:p>
          <a:p>
            <a:pPr lvl="1"/>
            <a:r>
              <a:rPr lang="es-ES" sz="4000" b="1" dirty="0"/>
              <a:t>Valoración:</a:t>
            </a:r>
            <a:r>
              <a:rPr lang="es-ES" sz="4000" dirty="0"/>
              <a:t> Texto libre</a:t>
            </a:r>
            <a:r>
              <a:rPr lang="es-ES" sz="3600" dirty="0"/>
              <a:t>.</a:t>
            </a:r>
          </a:p>
          <a:p>
            <a:pPr>
              <a:lnSpc>
                <a:spcPct val="120000"/>
              </a:lnSpc>
              <a:buFont typeface="Wingdings 2"/>
              <a:buNone/>
            </a:pPr>
            <a:endParaRPr lang="es-ES" sz="1800" dirty="0" smtClean="0"/>
          </a:p>
          <a:p>
            <a:pPr>
              <a:lnSpc>
                <a:spcPct val="120000"/>
              </a:lnSpc>
            </a:pP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es-ES" sz="3200" b="1" dirty="0"/>
              <a:t>Evaluación de los criterios por </a:t>
            </a:r>
            <a:r>
              <a:rPr lang="es-ES" sz="3200" b="1" dirty="0" smtClean="0"/>
              <a:t>tecnología: </a:t>
            </a:r>
            <a:r>
              <a:rPr lang="es-ES" sz="3200" b="1" dirty="0"/>
              <a:t>I</a:t>
            </a:r>
            <a:r>
              <a:rPr lang="es-ES" sz="3200" b="1" dirty="0" smtClean="0"/>
              <a:t>onic</a:t>
            </a:r>
            <a:endParaRPr lang="es-ES" sz="3200" b="1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20993"/>
              </p:ext>
            </p:extLst>
          </p:nvPr>
        </p:nvGraphicFramePr>
        <p:xfrm>
          <a:off x="107504" y="836712"/>
          <a:ext cx="8712968" cy="5822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496"/>
                <a:gridCol w="4248472"/>
              </a:tblGrid>
              <a:tr h="95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EVALUACIÓN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Categoría A: Interfaz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59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A.1: La experiencia y capacidad para el usuario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Curva de aprendizaje es muy corta.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A.2: Lenguaje de programación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html</a:t>
                      </a:r>
                      <a:r>
                        <a:rPr lang="es-ES" sz="1000" dirty="0">
                          <a:effectLst/>
                        </a:rPr>
                        <a:t>, </a:t>
                      </a:r>
                      <a:r>
                        <a:rPr lang="es-ES" sz="1000" dirty="0" err="1">
                          <a:effectLst/>
                        </a:rPr>
                        <a:t>css</a:t>
                      </a:r>
                      <a:r>
                        <a:rPr lang="es-ES" sz="1000" dirty="0">
                          <a:effectLst/>
                        </a:rPr>
                        <a:t> y </a:t>
                      </a:r>
                      <a:r>
                        <a:rPr lang="es-ES" sz="1000" dirty="0" err="1">
                          <a:effectLst/>
                        </a:rPr>
                        <a:t>javascript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287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A.3: Plataformas soportadas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Android, iOS, Windows, Blackberry, Ubuntu, Firefox OS, Fire OS, WPB, Browser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A.4: SO soportados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Linux, Mac y Windows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1915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A.5: Tipo de interfaz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Interfaz de línea de comando especifica por plataforma, o por interfaz dinámica.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1915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A.6: Instalación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5 (Proceso de instalación largo y complejo)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Categoría B: Rendimiento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616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 B.1: Recursos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Dependen de la plataforma para la que se desea instalar. P. ej.: para Linux y </a:t>
                      </a:r>
                      <a:r>
                        <a:rPr lang="es-ES" sz="1000" dirty="0" smtClean="0">
                          <a:effectLst/>
                        </a:rPr>
                        <a:t>Windows</a:t>
                      </a:r>
                      <a:r>
                        <a:rPr lang="es-ES" sz="1000" dirty="0">
                          <a:effectLst/>
                        </a:rPr>
                        <a:t>: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CORDOVA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de textos (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Notepad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++, 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Eclipse, 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Sublime, etc.)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Emulator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Java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Configuración de variables de entorno</a:t>
                      </a:r>
                      <a:endParaRPr kumimoji="0" lang="es-ES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565" marR="32565" marT="0" marB="0"/>
                </a:tc>
              </a:tr>
              <a:tr h="1787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B.2:Acceso a herramienta de test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137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B.3: Modalidad de almacenamiento de datos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 anchor="ctr"/>
                </a:tc>
              </a:tr>
              <a:tr h="957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Categoría C: Modelo de Negocio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C.1: Costes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0€ (Gratuito. Código Abierto)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Categoría D: Utilidad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D.1: Actualizaciones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V1.2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D.2: Control de distribución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D.3: Fragmentación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1915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D.4: Disponibilidad de conocimiento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Documentación completa.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D.5: Seguridad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D.6: Modo Offline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 D.7: Disponibilidad de plugins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1915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 D.8: Creación y modificación de plugins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1915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D.9: Existencia de comunidad de apoyo y creación de contenido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  <a:tr h="957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D.10: Ciclo de Vida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Fase de Crecimiento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32565" marR="325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es-ES" sz="2400" b="1" dirty="0"/>
              <a:t>Evaluación de los criterios por </a:t>
            </a:r>
            <a:r>
              <a:rPr lang="es-ES" sz="2400" b="1" dirty="0" smtClean="0"/>
              <a:t>tecnología: Apache Cordova</a:t>
            </a:r>
            <a:endParaRPr lang="es-ES" sz="2400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44780"/>
              </p:ext>
            </p:extLst>
          </p:nvPr>
        </p:nvGraphicFramePr>
        <p:xfrm>
          <a:off x="107504" y="692696"/>
          <a:ext cx="8784976" cy="5959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102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EVALUACIÓN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 A: Interfaz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883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A.1: La experiencia y capacidad para el usuario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Curva de aprendizaje es muy corta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A.2: Lenguaje de programación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html, css y javascript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2825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A.3: Plataformas soportadas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Android, iOS, Windows, Blackberry, Ubuntu, Firefox OS, Fire OS, WPB, Browser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A.4: SO soportados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Linux, Mac y Windows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883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A.5: Tipo de interfaz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Interfaz de línea de comando especifica por plataforma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883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A.6: Instalación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 (Proceso de instalación largo y complejo)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 B: Rendimiento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93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B.1: Recursos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Dependen de la plataforma para la que se desea instalar. P. ej.: para Linux y </a:t>
                      </a:r>
                      <a:r>
                        <a:rPr lang="es-ES" sz="1000" dirty="0" smtClean="0">
                          <a:effectLst/>
                        </a:rPr>
                        <a:t>Windows</a:t>
                      </a:r>
                      <a:r>
                        <a:rPr lang="es-ES" sz="1000" dirty="0">
                          <a:effectLst/>
                        </a:rPr>
                        <a:t>: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CORDOVA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de textos (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Notepad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++, 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Eclipse, 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Sublime, etc.)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Emulator</a:t>
                      </a: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Java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Configuración de variables de entorno</a:t>
                      </a:r>
                    </a:p>
                  </a:txBody>
                  <a:tcPr marL="28670" marR="28670" marT="0" marB="0"/>
                </a:tc>
              </a:tr>
              <a:tr h="10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B.2:Acceso a herramienta de test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883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B.3: Modalidad de almacenamiento de datos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 anchor="ctr"/>
                </a:tc>
              </a:tr>
              <a:tr h="1023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 C: Modelo de Negocio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C.1: Costes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0€ (Gratuito. Código Abierto)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 D: Utilidad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85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D.1: Actualizaciones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 partir de 3.x las actualizaciones son automáticas, para proyectos creados con versiones de plataforma anteriores la actualización puede corromper el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 partir de 3.4 no hay mecanismos para actualizar plugins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2160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D.2: Control de distribución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Si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883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D.3: Fragmentación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</a:rPr>
                        <a:t>Si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883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D.4: Disponibilidad de conocimiento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Documentación completa y en múltiples idiomas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D.5: Seguridad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D.6: Modo Offline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0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 D.7: Disponibilidad de plugins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</a:tr>
              <a:tr h="1669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 D.8: Creación y modificación de plugins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Sí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 anchor="ctr"/>
                </a:tc>
              </a:tr>
              <a:tr h="1883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D.9: Existencia de comunidad de apoyo y creación de contenido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 anchor="ctr"/>
                </a:tc>
              </a:tr>
              <a:tr h="10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D.10: Ciclo de Vida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Fase de Madurez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28670" marR="2867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es-ES" sz="2400" b="1" dirty="0"/>
              <a:t>Comparación de las </a:t>
            </a:r>
            <a:r>
              <a:rPr lang="es-ES" sz="2400" b="1" dirty="0" smtClean="0"/>
              <a:t>tecnologías (I)</a:t>
            </a:r>
            <a:endParaRPr lang="es-ES" sz="2400" b="1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4669"/>
              </p:ext>
            </p:extLst>
          </p:nvPr>
        </p:nvGraphicFramePr>
        <p:xfrm>
          <a:off x="179512" y="764704"/>
          <a:ext cx="8784976" cy="5911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573"/>
                <a:gridCol w="2115627"/>
                <a:gridCol w="2026154"/>
                <a:gridCol w="2814622"/>
              </a:tblGrid>
              <a:tr h="159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CRITERIOS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Ionic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Apache Cordova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COMENTARIOS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1595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 A: Interfaz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787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A.1: La experiencia y capacidad para el usuario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Curva de aprendizaje es muy corta.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Curva de aprendizaje es muy corta.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Para desarrollar una App con cualquiera de las dos tecnologías es necesario tener el criterio A.2.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</a:tr>
              <a:tr h="319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A.2: Lenguaje de programación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html, css y javascript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html, css y javascript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4787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A.3: Plataformas soportadas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Android, iOS, Windows, Blackberry, Ubuntu, Firefox OS, Fire OS, WPB, Browser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Android, iOS, Windows, Blackberry, Ubuntu, Firefox OS, Fire OS, WPB, Browser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1595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A.4: SO soportados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Linux, Mac y Windows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Linux, Mac y Windows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4787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A.5: Tipo de interfaz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Interfaz de línea de comando especifica por plataforma, o por interfaz dinámica.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Interfaz de línea de comando especifica por plataforma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Ionic posee una plataforma (IDE) propio para hacerlo mediante interfaz.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1595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A.6: Instalación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1595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 B: Rendimiento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533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B.1: Recursos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Dependen de la plataforma para la que se desea instalar. P. ej.: para Linux y Windows: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CORDOVA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de textos (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Notepad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++, 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Eclipse, 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Sublime, etc.)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Emulator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Java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Configuración de variables de entorno</a:t>
                      </a:r>
                      <a:endParaRPr kumimoji="0" lang="es-E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Dependen de la plataforma para la que se desea instalar. P. ej.: para Linux y Windows: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CORDOVA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de textos (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Notepad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++, 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Eclipse, 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Sublime, etc.)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Emulator</a:t>
                      </a: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Java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s-E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Configuración de variables de entorno</a:t>
                      </a:r>
                      <a:endParaRPr kumimoji="0" lang="es-ES" sz="10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319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B.2:Acceso a herramienta de test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4787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Criterio B.3: Modalidad de almacenamiento de datos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</a:t>
                      </a:r>
                      <a:endParaRPr lang="es-ES" sz="100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Modalidades de Apache Cordova: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err="1">
                          <a:effectLst/>
                        </a:rPr>
                        <a:t>LocalStorage</a:t>
                      </a:r>
                      <a:r>
                        <a:rPr lang="es-ES" sz="1000" dirty="0">
                          <a:effectLst/>
                        </a:rPr>
                        <a:t>, </a:t>
                      </a:r>
                      <a:r>
                        <a:rPr lang="es-ES" sz="1000" dirty="0" err="1">
                          <a:effectLst/>
                        </a:rPr>
                        <a:t>WebSQL</a:t>
                      </a:r>
                      <a:r>
                        <a:rPr lang="es-ES" sz="1000" dirty="0">
                          <a:effectLst/>
                        </a:rPr>
                        <a:t> </a:t>
                      </a:r>
                      <a:r>
                        <a:rPr lang="es-ES" sz="1000" dirty="0" err="1">
                          <a:effectLst/>
                        </a:rPr>
                        <a:t>IndexedDB</a:t>
                      </a:r>
                      <a:r>
                        <a:rPr lang="es-ES" sz="1000" dirty="0">
                          <a:effectLst/>
                        </a:rPr>
                        <a:t>, </a:t>
                      </a:r>
                      <a:r>
                        <a:rPr lang="es-ES" sz="1000" dirty="0" err="1">
                          <a:effectLst/>
                        </a:rPr>
                        <a:t>Plugin</a:t>
                      </a:r>
                      <a:r>
                        <a:rPr lang="es-ES" sz="1000" dirty="0">
                          <a:effectLst/>
                        </a:rPr>
                        <a:t> Chrome</a:t>
                      </a:r>
                      <a:endParaRPr lang="es-ES" sz="10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360040"/>
          </a:xfrm>
        </p:spPr>
        <p:txBody>
          <a:bodyPr>
            <a:noAutofit/>
          </a:bodyPr>
          <a:lstStyle/>
          <a:p>
            <a:pPr lvl="0"/>
            <a:r>
              <a:rPr lang="es-ES" sz="2400" b="1" dirty="0"/>
              <a:t>Comparación de las </a:t>
            </a:r>
            <a:r>
              <a:rPr lang="es-ES" sz="2400" b="1" dirty="0" smtClean="0"/>
              <a:t>tecnologías (II)</a:t>
            </a:r>
            <a:endParaRPr lang="es-ES" sz="2400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58795"/>
              </p:ext>
            </p:extLst>
          </p:nvPr>
        </p:nvGraphicFramePr>
        <p:xfrm>
          <a:off x="395536" y="1196752"/>
          <a:ext cx="8280920" cy="5232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3654"/>
                <a:gridCol w="1994239"/>
                <a:gridCol w="1909900"/>
                <a:gridCol w="2653127"/>
              </a:tblGrid>
              <a:tr h="1798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CRITERIOS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Ionic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Apache Cordova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COMENTARIOS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45354" marR="45354" marT="0" marB="0"/>
                </a:tc>
              </a:tr>
              <a:tr h="16397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Categoría C: Modelo de Negocio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75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C.1: Costes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0€ (Gratuito. Código Abierto)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0€ (Gratuito. Código Abierto)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</a:tr>
              <a:tr h="137518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Categoría D: Utilidad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139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D.1: Actualizaciones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V.1.2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 partir de 3.x las actualizaciones son automáticas, para proyectos creados con versiones de plataforma anteriores la actualización puede corromper el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 partir de 3.4 no hay mecanismos para actualizar plugins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</a:tr>
              <a:tr h="2732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D.2: Control de distribución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</a:tr>
              <a:tr h="247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D.3: Fragmentación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</a:tr>
              <a:tr h="4248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D.4: Disponibilidad de conocimiento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Documentación completa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Documentación completa y en múltiples idiomas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/>
                </a:tc>
              </a:tr>
              <a:tr h="4469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D.5: Seguridad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Apache Cordova incluye aspectos como: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 err="1">
                          <a:effectLst/>
                        </a:rPr>
                        <a:t>Whitelist</a:t>
                      </a:r>
                      <a:r>
                        <a:rPr lang="es-ES" sz="900" dirty="0">
                          <a:effectLst/>
                        </a:rPr>
                        <a:t>, mecanismos de identificación, certificados </a:t>
                      </a:r>
                      <a:r>
                        <a:rPr lang="es-ES" sz="900" dirty="0" err="1">
                          <a:effectLst/>
                        </a:rPr>
                        <a:t>autofirmados</a:t>
                      </a:r>
                      <a:r>
                        <a:rPr lang="es-ES" sz="900" dirty="0">
                          <a:effectLst/>
                        </a:rPr>
                        <a:t>, almacenamiento cifrado</a:t>
                      </a:r>
                      <a:endParaRPr lang="es-ES" sz="900" dirty="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</a:tr>
              <a:tr h="1798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Criterio D.6: Modo Offline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Si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Sí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Arial"/>
                        <a:ea typeface="Calibri"/>
                      </a:endParaRPr>
                    </a:p>
                  </a:txBody>
                  <a:tcPr marL="62151" marR="62151" marT="0" marB="0" anchor="ctr"/>
                </a:tc>
              </a:tr>
              <a:tr h="5864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Criterio D.7: Disponibilidad de plugins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Sí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Apache Cordova: Acceso a números plugins del core (cámara, contactos, archivos, geolocalización, media, vibración…)</a:t>
                      </a:r>
                    </a:p>
                  </a:txBody>
                  <a:tcPr marL="68580" marR="68580" marT="0" marB="0" anchor="ctr"/>
                </a:tc>
              </a:tr>
              <a:tr h="4070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Criterio D.8: Creación y modificación de plugins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Sí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Apache Cordova: Desde la creación, a validación e incorporación a código JS</a:t>
                      </a:r>
                    </a:p>
                  </a:txBody>
                  <a:tcPr marL="68580" marR="68580" marT="0" marB="0" anchor="ctr"/>
                </a:tc>
              </a:tr>
              <a:tr h="5050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Criterio D.9: Existencia de comunidad de apoyo y creación de contenido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Sí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Criterio D.10: Ciclo de Vida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Fase de Crecimiento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  <a:latin typeface="Arial"/>
                          <a:ea typeface="Calibri"/>
                        </a:rPr>
                        <a:t>Fase de Madurez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  <a:latin typeface="Arial"/>
                          <a:ea typeface="Calibri"/>
                        </a:rPr>
                        <a:t>V1.2 vs v.3.x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7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 txBox="1">
            <a:spLocks/>
          </p:cNvSpPr>
          <p:nvPr/>
        </p:nvSpPr>
        <p:spPr>
          <a:xfrm>
            <a:off x="514428" y="1142746"/>
            <a:ext cx="8229600" cy="39604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z="4000" dirty="0"/>
              <a:t>Recomendaciones</a:t>
            </a:r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467544" y="1700808"/>
            <a:ext cx="7776864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Especificación de dos situaciones distintas para el uso de las tecnologías anteriormente citadas. 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257755" y="2924944"/>
            <a:ext cx="8229600" cy="120613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s-E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Situación 1: App Fitness Apache Cordova</a:t>
            </a:r>
            <a:endParaRPr lang="es-E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514428" y="4437112"/>
            <a:ext cx="7776864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Aplicación deportiva para la realización de actividades físicas y mejora de hábitos alimenticios. </a:t>
            </a:r>
            <a:endParaRPr lang="es-ES" sz="18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Aplicación social; compartir fotos, chat, ubicación, eventos deportivos</a:t>
            </a:r>
          </a:p>
          <a:p>
            <a:pPr>
              <a:lnSpc>
                <a:spcPct val="120000"/>
              </a:lnSpc>
            </a:pP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500" dirty="0"/>
              <a:t>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Ventajas respecto Ionic:</a:t>
            </a:r>
          </a:p>
          <a:p>
            <a:r>
              <a:rPr lang="es-ES" sz="1800" dirty="0"/>
              <a:t>Modalidad de almacenamiento de datos</a:t>
            </a:r>
          </a:p>
          <a:p>
            <a:r>
              <a:rPr lang="es-ES" sz="1800" dirty="0"/>
              <a:t>Disponibilidad de plugins</a:t>
            </a:r>
          </a:p>
          <a:p>
            <a:r>
              <a:rPr lang="es-ES" sz="1800" dirty="0"/>
              <a:t>Creación y modificación de plugins</a:t>
            </a:r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/>
              <a:t>Uso mayor de las APIs para mejorar experiencia del usuario y manejo de archivos. Apache Cordova tiene mayor potencial para el uso de APIs de core (cámara, geolocalización, notificaciones) y gestor de archivos (fotos, vídeos, audios)</a:t>
            </a:r>
          </a:p>
        </p:txBody>
      </p:sp>
    </p:spTree>
    <p:extLst>
      <p:ext uri="{BB962C8B-B14F-4D97-AF65-F5344CB8AC3E}">
        <p14:creationId xmlns:p14="http://schemas.microsoft.com/office/powerpoint/2010/main" val="173735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0" y="1052736"/>
            <a:ext cx="8229600" cy="120613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s-ES" sz="45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Situación 2: App Lugares de fiesta -  </a:t>
            </a:r>
            <a:r>
              <a:rPr lang="es-ES" sz="45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Ionic</a:t>
            </a:r>
            <a:endParaRPr lang="es-ES" sz="45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452736" y="2852936"/>
            <a:ext cx="7776864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Aplicación </a:t>
            </a:r>
            <a:r>
              <a:rPr lang="es-ES" sz="1800" dirty="0" smtClean="0"/>
              <a:t>para poder sacar el máximo partido al ocio en tu ciudad. Desde la reserva de una mesa hasta la compra de entradas para eventos y espectáculos.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Aplicación social; </a:t>
            </a:r>
            <a:r>
              <a:rPr lang="es-ES" sz="1800" dirty="0" smtClean="0"/>
              <a:t>ubicación, compartir </a:t>
            </a:r>
            <a:r>
              <a:rPr lang="es-ES" sz="1800" dirty="0"/>
              <a:t>fotos</a:t>
            </a:r>
            <a:r>
              <a:rPr lang="es-ES" sz="1800" dirty="0" smtClean="0"/>
              <a:t>, puntuar lugares y compra de entradas. 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Planificación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8752" cy="55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45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500" dirty="0"/>
              <a:t>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Ventajas respecto </a:t>
            </a:r>
            <a:r>
              <a:rPr lang="es-ES" sz="1800" dirty="0" smtClean="0"/>
              <a:t>Apache Cordova:</a:t>
            </a:r>
            <a:endParaRPr lang="es-ES" sz="1800" dirty="0"/>
          </a:p>
          <a:p>
            <a:r>
              <a:rPr lang="es-ES" sz="1800" dirty="0" smtClean="0"/>
              <a:t>Tipo de interfaz</a:t>
            </a:r>
            <a:endParaRPr lang="es-ES" sz="1800" dirty="0"/>
          </a:p>
          <a:p>
            <a:r>
              <a:rPr lang="es-ES" sz="1800" dirty="0" smtClean="0"/>
              <a:t>Seguridad</a:t>
            </a:r>
            <a:endParaRPr lang="es-ES" sz="1800" dirty="0"/>
          </a:p>
          <a:p>
            <a:r>
              <a:rPr lang="es-ES" sz="1800" dirty="0" smtClean="0"/>
              <a:t>Existencia de una comunidad de apoyo y creación de contenido</a:t>
            </a:r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/>
              <a:t>Uso </a:t>
            </a:r>
            <a:r>
              <a:rPr lang="es-ES" sz="1800" dirty="0" smtClean="0"/>
              <a:t>de una interfaz intuitiva y visual para reducir la curva de aprendizaje del usuario. Ionic favorece el uso de contenido gráfico y la creación de contenido de manera sencilla</a:t>
            </a:r>
          </a:p>
        </p:txBody>
      </p:sp>
    </p:spTree>
    <p:extLst>
      <p:ext uri="{BB962C8B-B14F-4D97-AF65-F5344CB8AC3E}">
        <p14:creationId xmlns:p14="http://schemas.microsoft.com/office/powerpoint/2010/main" val="266964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500" dirty="0" smtClean="0"/>
              <a:t>Conclusiones</a:t>
            </a:r>
            <a:endParaRPr lang="es-ES" sz="4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800" dirty="0"/>
              <a:t>Las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</a:rPr>
              <a:t>apps para dispositivos móviles han sido una revolución </a:t>
            </a:r>
            <a:r>
              <a:rPr lang="es-ES" sz="1800" dirty="0"/>
              <a:t>en la forma cómo gestionamos los programas que usamos. Sin duda se trata de un estándar que se ha impuesto en iOS, Android y Windows Phone.</a:t>
            </a:r>
          </a:p>
          <a:p>
            <a:pPr>
              <a:lnSpc>
                <a:spcPct val="150000"/>
              </a:lnSpc>
            </a:pPr>
            <a:r>
              <a:rPr lang="es-ES" sz="1800" dirty="0"/>
              <a:t>Sin embargo Apache Cordova continúa avanzando, y son muchos los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</a:rPr>
              <a:t>frameworks que se basan en esta tecnología </a:t>
            </a:r>
            <a:r>
              <a:rPr lang="es-ES" sz="1800" dirty="0"/>
              <a:t>como es el caso de Ionic, ofreciendo lo mismo desde un punto de vista diferente, basándose más en la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</a:rPr>
              <a:t>simplicidad y rendimiento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7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Descripción de las tecnologías: Ionic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3277394"/>
            <a:ext cx="48672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Ionic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Herramienta de código abierto para desarrollo de aplicaciones móvil nativas e híbridas </a:t>
            </a:r>
            <a:endParaRPr lang="es-E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800" dirty="0" smtClean="0"/>
              <a:t>Es un MVC (</a:t>
            </a:r>
            <a:r>
              <a:rPr lang="es-ES" sz="1800" dirty="0" err="1" smtClean="0"/>
              <a:t>Model</a:t>
            </a:r>
            <a:r>
              <a:rPr lang="es-ES" sz="1800" dirty="0" smtClean="0"/>
              <a:t>-View-</a:t>
            </a:r>
            <a:r>
              <a:rPr lang="es-ES" sz="1800" dirty="0" err="1" smtClean="0"/>
              <a:t>Controller</a:t>
            </a:r>
            <a:r>
              <a:rPr lang="es-ES" sz="1800" dirty="0" smtClean="0"/>
              <a:t> o Modelo-Vista-Controlador)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smtClean="0"/>
              <a:t>separa Datos-Lógica-Interfaces de usuario:</a:t>
            </a:r>
          </a:p>
          <a:p>
            <a:pPr lvl="1"/>
            <a:r>
              <a:rPr lang="es-ES" sz="1600" b="1" dirty="0" smtClean="0"/>
              <a:t>Modelo:</a:t>
            </a:r>
            <a:r>
              <a:rPr lang="es-ES" sz="1600" dirty="0" smtClean="0"/>
              <a:t> (Capa datos) realiza peticiones a BBDD de la </a:t>
            </a:r>
            <a:r>
              <a:rPr lang="es-ES" sz="1600" dirty="0" err="1" smtClean="0"/>
              <a:t>ap</a:t>
            </a:r>
            <a:r>
              <a:rPr lang="es-ES" sz="1600" dirty="0" smtClean="0"/>
              <a:t> o servidor externo para enviar/recibir información. </a:t>
            </a:r>
          </a:p>
          <a:p>
            <a:pPr lvl="1"/>
            <a:r>
              <a:rPr lang="es-ES" sz="1600" b="1" dirty="0" smtClean="0"/>
              <a:t>Vista:</a:t>
            </a:r>
            <a:r>
              <a:rPr lang="es-ES" sz="1600" dirty="0" smtClean="0"/>
              <a:t> Código para la presentación de datos que el modelo nos proporciona.</a:t>
            </a:r>
          </a:p>
          <a:p>
            <a:pPr lvl="1"/>
            <a:r>
              <a:rPr lang="es-ES" sz="1600" b="1" dirty="0" smtClean="0"/>
              <a:t>Controlador:</a:t>
            </a:r>
            <a:r>
              <a:rPr lang="es-ES" sz="1600" dirty="0" smtClean="0"/>
              <a:t> Enlace Vista-Modelo. Envía comandos:</a:t>
            </a:r>
          </a:p>
          <a:p>
            <a:pPr lvl="2"/>
            <a:r>
              <a:rPr lang="es-ES" sz="1300" dirty="0" smtClean="0"/>
              <a:t>al modelo para actualizar su estado</a:t>
            </a:r>
          </a:p>
          <a:p>
            <a:pPr lvl="2"/>
            <a:r>
              <a:rPr lang="es-ES" sz="1300" dirty="0" smtClean="0"/>
              <a:t>a la vista correspondiente para cambiar su presentación.</a:t>
            </a:r>
          </a:p>
          <a:p>
            <a:r>
              <a:rPr lang="es-ES" sz="1800" dirty="0" smtClean="0"/>
              <a:t>Compuesto por dos partes:</a:t>
            </a:r>
          </a:p>
          <a:p>
            <a:pPr lvl="1"/>
            <a:r>
              <a:rPr lang="es-ES" sz="1600" b="1" dirty="0" err="1" smtClean="0"/>
              <a:t>Sass</a:t>
            </a:r>
            <a:r>
              <a:rPr lang="es-ES" sz="1600" dirty="0" smtClean="0"/>
              <a:t>, preprocesador CSS, que permite trabajar con elementos CSS y encargado de darle estilo a nuestras aplicaciones.</a:t>
            </a:r>
          </a:p>
          <a:p>
            <a:pPr lvl="1"/>
            <a:r>
              <a:rPr lang="es-ES" sz="1600" b="1" dirty="0" err="1" smtClean="0"/>
              <a:t>AngularJS</a:t>
            </a:r>
            <a:r>
              <a:rPr lang="es-ES" sz="1600" dirty="0" smtClean="0"/>
              <a:t>, permite optimizar el </a:t>
            </a:r>
            <a:r>
              <a:rPr lang="es-ES" sz="1600" dirty="0" err="1" smtClean="0"/>
              <a:t>Sass</a:t>
            </a:r>
            <a:r>
              <a:rPr lang="es-ES" sz="1600" dirty="0" smtClean="0"/>
              <a:t> y crear todos los componentes que se generan a través de </a:t>
            </a:r>
            <a:r>
              <a:rPr lang="es-ES" sz="1600" dirty="0" smtClean="0">
                <a:hlinkClick r:id="rId2" tooltip="Directivas en AngularJS"/>
              </a:rPr>
              <a:t>directivas</a:t>
            </a:r>
            <a:r>
              <a:rPr lang="es-ES" sz="1600" dirty="0" smtClean="0"/>
              <a:t>, </a:t>
            </a:r>
            <a:r>
              <a:rPr lang="es-ES" sz="1600" dirty="0" smtClean="0">
                <a:hlinkClick r:id="rId3" tooltip="Consumir datos con factorías y servicios en AngularJS"/>
              </a:rPr>
              <a:t>factorías</a:t>
            </a:r>
            <a:r>
              <a:rPr lang="es-ES" sz="1600" dirty="0" smtClean="0"/>
              <a:t> o </a:t>
            </a:r>
            <a:r>
              <a:rPr lang="es-ES" sz="1600" dirty="0" smtClean="0">
                <a:hlinkClick r:id="rId4" tooltip="Consumir json con AngularJS con $resources y $http"/>
              </a:rPr>
              <a:t>servicios</a:t>
            </a:r>
            <a:r>
              <a:rPr lang="es-ES" sz="1600" dirty="0" smtClean="0"/>
              <a:t>, que permite trabajar con el máximo potencial, lo que asegura aplicaciones rápidas y escalables</a:t>
            </a:r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es-ES" sz="4500" dirty="0" smtClean="0"/>
              <a:t>Principales características</a:t>
            </a:r>
            <a:endParaRPr lang="es-ES" sz="45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b="1" dirty="0" smtClean="0"/>
              <a:t>Alto rendimiento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mínima manipulación del DOM, con cero </a:t>
            </a:r>
            <a:r>
              <a:rPr lang="es-ES" sz="1800" dirty="0" err="1" smtClean="0"/>
              <a:t>jQuery</a:t>
            </a:r>
            <a:r>
              <a:rPr lang="es-ES" sz="1800" dirty="0" smtClean="0"/>
              <a:t> y transiciones aceleradas por hardware,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rápido</a:t>
            </a:r>
            <a:r>
              <a:rPr lang="es-ES" sz="1800" dirty="0" smtClean="0"/>
              <a:t> y trasladar esta rapidez a sus </a:t>
            </a:r>
            <a:r>
              <a:rPr lang="es-ES" sz="1800" dirty="0" err="1" smtClean="0"/>
              <a:t>apps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dirty="0" err="1" smtClean="0"/>
              <a:t>AngularJS</a:t>
            </a:r>
            <a:r>
              <a:rPr lang="es-ES" sz="1800" b="1" dirty="0" smtClean="0"/>
              <a:t> &amp; Ionic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hace que Ionic presente una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arquitectura central robusta</a:t>
            </a:r>
            <a:r>
              <a:rPr lang="es-ES" sz="1800" dirty="0" smtClean="0"/>
              <a:t> y profesional para el desarrollo de aplicaciones, ricas y robustas.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Centro nativo </a:t>
            </a:r>
            <a:r>
              <a:rPr lang="es-ES" sz="1800" b="1" dirty="0" smtClean="0">
                <a:sym typeface="Wingdings" pitchFamily="2" charset="2"/>
              </a:rPr>
              <a:t></a:t>
            </a:r>
            <a:r>
              <a:rPr lang="es-ES" sz="1800" dirty="0" smtClean="0"/>
              <a:t>herramienta para desarrollo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código único y compilación múltiple</a:t>
            </a:r>
            <a:r>
              <a:rPr lang="es-ES" sz="1800" dirty="0" smtClean="0"/>
              <a:t>, se modela a partir de los SDK nativos - amigable a desarrolladores que ya han trabajado en aplicaciones nativas para </a:t>
            </a:r>
            <a:r>
              <a:rPr lang="es-ES" sz="1800" dirty="0" err="1" smtClean="0"/>
              <a:t>iOS</a:t>
            </a:r>
            <a:r>
              <a:rPr lang="es-ES" sz="1800" dirty="0" smtClean="0"/>
              <a:t> o </a:t>
            </a:r>
            <a:r>
              <a:rPr lang="es-ES" sz="1800" dirty="0" err="1" smtClean="0"/>
              <a:t>Android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Diseño elegante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trabajar y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aprovechar todas las capacidades del terminal móvil</a:t>
            </a:r>
            <a:r>
              <a:rPr lang="es-ES" sz="1800" dirty="0" smtClean="0"/>
              <a:t>, a través de infinidad de potentes plugins (</a:t>
            </a:r>
            <a:r>
              <a:rPr lang="es-ES" sz="1800" dirty="0" err="1" smtClean="0"/>
              <a:t>pripios</a:t>
            </a:r>
            <a:r>
              <a:rPr lang="es-ES" sz="1800" dirty="0" smtClean="0"/>
              <a:t> y plugins Cordova)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/>
              <a:t>Potente CLI </a:t>
            </a:r>
            <a:r>
              <a:rPr lang="es-ES" sz="1600" b="1" dirty="0" smtClean="0">
                <a:sym typeface="Wingdings" pitchFamily="2" charset="2"/>
              </a:rPr>
              <a:t> a </a:t>
            </a:r>
            <a:r>
              <a:rPr lang="es-ES" sz="1800" dirty="0" smtClean="0"/>
              <a:t>partir de un único comando permite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crear, construir, probar y compilar</a:t>
            </a:r>
            <a:r>
              <a:rPr lang="es-ES" sz="1800" dirty="0" smtClean="0"/>
              <a:t> aplicaciones en cualquier plataforma.</a:t>
            </a:r>
            <a:endParaRPr lang="es-E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Descripción de las tecnologías: Apache Cordova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3356992"/>
            <a:ext cx="4392488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Apache Cordova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/>
          </a:bodyPr>
          <a:lstStyle/>
          <a:p>
            <a:r>
              <a:rPr lang="es-ES" sz="1800" dirty="0" smtClean="0"/>
              <a:t>Entorno de desarrollo de aplicaciones móviles de código abierto, que permite la utilización de tecnologías web estándar como son HTML5, CSS3 y </a:t>
            </a:r>
            <a:r>
              <a:rPr lang="es-ES" sz="1800" dirty="0" err="1" smtClean="0"/>
              <a:t>Javascript</a:t>
            </a:r>
            <a:r>
              <a:rPr lang="es-ES" sz="1800" dirty="0" smtClean="0"/>
              <a:t> para el desarrollo multiplataforma.</a:t>
            </a:r>
          </a:p>
          <a:p>
            <a:r>
              <a:rPr lang="es-ES" sz="1800" dirty="0" smtClean="0"/>
              <a:t>Las </a:t>
            </a:r>
            <a:r>
              <a:rPr lang="es-ES" sz="1800" dirty="0" err="1" smtClean="0"/>
              <a:t>apps</a:t>
            </a:r>
            <a:r>
              <a:rPr lang="es-ES" sz="1800" dirty="0" smtClean="0"/>
              <a:t> se ejecutan dentro de los entornos específicos para cada plataforma, adaptándose a los enlaces de la API compatible con los estándares de acceso a las capacidades de cada dispositivo.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3356992"/>
            <a:ext cx="4392488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s://cordova.apache.org/static/img/guide/cordovaapparchitec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56792"/>
            <a:ext cx="5715000" cy="452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sz="4400" dirty="0" smtClean="0"/>
              <a:t>Apache Cordova</a:t>
            </a:r>
            <a:endParaRPr lang="es-ES" sz="44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b="1" i="1" dirty="0" err="1" smtClean="0"/>
              <a:t>WebView</a:t>
            </a:r>
            <a:r>
              <a:rPr lang="es-ES" sz="1800" b="1" i="1" dirty="0" smtClean="0"/>
              <a:t>  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smtClean="0"/>
              <a:t>interfaz de usuario. Puede formar parte de una aplicación hibrida mayor mezclando componentes nativos de la aplicación con esa </a:t>
            </a:r>
            <a:r>
              <a:rPr lang="es-ES" sz="1800" dirty="0" err="1" smtClean="0"/>
              <a:t>WebView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i="1" dirty="0" smtClean="0"/>
              <a:t>Web </a:t>
            </a:r>
            <a:r>
              <a:rPr lang="es-ES" sz="1800" b="1" i="1" dirty="0" err="1" smtClean="0"/>
              <a:t>App</a:t>
            </a:r>
            <a:r>
              <a:rPr lang="es-ES" sz="1800" b="1" i="1" dirty="0" smtClean="0"/>
              <a:t> </a:t>
            </a:r>
            <a:r>
              <a:rPr lang="es-ES" sz="1800" b="1" i="1" dirty="0" smtClean="0">
                <a:sym typeface="Wingdings" pitchFamily="2" charset="2"/>
              </a:rPr>
              <a:t>  </a:t>
            </a:r>
            <a:r>
              <a:rPr lang="es-ES" sz="1800" dirty="0" smtClean="0"/>
              <a:t>parte de la aplicación donde reside el código. La propia aplicación se implementa como una página web, que hace referencia a CSS y otros recursos del dispositivo. </a:t>
            </a:r>
          </a:p>
          <a:p>
            <a:pPr>
              <a:lnSpc>
                <a:spcPct val="150000"/>
              </a:lnSpc>
            </a:pPr>
            <a:r>
              <a:rPr lang="es-ES" sz="1800" b="1" i="1" dirty="0" smtClean="0"/>
              <a:t>Plugins </a:t>
            </a:r>
            <a:r>
              <a:rPr lang="es-ES" sz="1800" b="1" i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interfaz Cordova - componentes nativos dispositivo.</a:t>
            </a:r>
          </a:p>
          <a:p>
            <a:pPr>
              <a:lnSpc>
                <a:spcPct val="150000"/>
              </a:lnSpc>
            </a:pPr>
            <a:r>
              <a:rPr lang="es-ES" sz="1800" b="1" i="1" dirty="0" err="1" smtClean="0"/>
              <a:t>Development</a:t>
            </a:r>
            <a:r>
              <a:rPr lang="es-ES" sz="1800" b="1" i="1" dirty="0" smtClean="0"/>
              <a:t> </a:t>
            </a:r>
            <a:r>
              <a:rPr lang="es-ES" sz="1800" b="1" i="1" dirty="0" err="1" smtClean="0"/>
              <a:t>Paths</a:t>
            </a:r>
            <a:r>
              <a:rPr lang="es-ES" sz="1800" b="1" i="1" dirty="0" smtClean="0"/>
              <a:t> - </a:t>
            </a:r>
            <a:r>
              <a:rPr lang="es-ES" sz="1800" dirty="0" smtClean="0"/>
              <a:t>flujos de trabajo básicos para crear una aplicación móvil:</a:t>
            </a:r>
          </a:p>
          <a:p>
            <a:pPr lvl="1">
              <a:lnSpc>
                <a:spcPct val="150000"/>
              </a:lnSpc>
            </a:pPr>
            <a:r>
              <a:rPr lang="es-ES" sz="1600" b="1" dirty="0" smtClean="0"/>
              <a:t>Flujo de trabajo multiplataforma</a:t>
            </a:r>
            <a:r>
              <a:rPr lang="es-ES" sz="1600" dirty="0" smtClean="0"/>
              <a:t>: se centra en torno la CLI Cordova, herramienta de alto nivel para construir proyectos multiplataforma abstrayéndose de funcionalidad de nivel inferior.</a:t>
            </a:r>
          </a:p>
          <a:p>
            <a:pPr lvl="1">
              <a:lnSpc>
                <a:spcPct val="150000"/>
              </a:lnSpc>
            </a:pPr>
            <a:r>
              <a:rPr lang="es-ES" sz="1600" b="1" dirty="0" smtClean="0"/>
              <a:t>Flujo de trabajo centrado en la plataforma</a:t>
            </a:r>
            <a:r>
              <a:rPr lang="es-ES" sz="1600" dirty="0" smtClean="0"/>
              <a:t>: se centra en la construcción de una aplicación para una sola plataforma que tiene que ser capaz de modificarla en un nivel más bajo.</a:t>
            </a:r>
            <a:endParaRPr lang="es-ES" sz="1800" dirty="0" smtClean="0"/>
          </a:p>
          <a:p>
            <a:endParaRPr lang="es-ES" sz="1800" b="1" i="1" dirty="0" smtClean="0"/>
          </a:p>
          <a:p>
            <a:pPr>
              <a:buNone/>
            </a:pPr>
            <a:endParaRPr lang="es-ES" sz="1800" dirty="0" smtClean="0"/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2177</Words>
  <Application>Microsoft Office PowerPoint</Application>
  <PresentationFormat>Presentación en pantalla (4:3)</PresentationFormat>
  <Paragraphs>367</Paragraphs>
  <Slides>21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Flujo</vt:lpstr>
      <vt:lpstr>Desarrollo de aplicaciones multiplataforma </vt:lpstr>
      <vt:lpstr>Planificación</vt:lpstr>
      <vt:lpstr>Descripción de las tecnologías: Ionic</vt:lpstr>
      <vt:lpstr>Ionic</vt:lpstr>
      <vt:lpstr>Principales características</vt:lpstr>
      <vt:lpstr>Descripción de las tecnologías: Apache Cordova</vt:lpstr>
      <vt:lpstr>Apache Cordova</vt:lpstr>
      <vt:lpstr>Arquitectura</vt:lpstr>
      <vt:lpstr>Apache Cordova</vt:lpstr>
      <vt:lpstr>Criterios de comparación: “Categoría A: Interfaz”</vt:lpstr>
      <vt:lpstr>Criterios de comparación:  “Categoría B: Rendimiento”</vt:lpstr>
      <vt:lpstr>Presentación de PowerPoint</vt:lpstr>
      <vt:lpstr>Evaluación de los criterios por tecnología: Ionic</vt:lpstr>
      <vt:lpstr>Evaluación de los criterios por tecnología: Apache Cordova</vt:lpstr>
      <vt:lpstr>Comparación de las tecnologías (I)</vt:lpstr>
      <vt:lpstr>Comparación de las tecnologías (II)</vt:lpstr>
      <vt:lpstr>Presentación de PowerPoint</vt:lpstr>
      <vt:lpstr>Recomendaciones</vt:lpstr>
      <vt:lpstr>Presentación de PowerPoint</vt:lpstr>
      <vt:lpstr>Recomendaciones</vt:lpstr>
      <vt:lpstr>Conclusiones</vt:lpstr>
    </vt:vector>
  </TitlesOfParts>
  <Company>INDRA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multiplataforma</dc:title>
  <dc:creator>marodriguezb</dc:creator>
  <cp:lastModifiedBy>Casa</cp:lastModifiedBy>
  <cp:revision>27</cp:revision>
  <dcterms:created xsi:type="dcterms:W3CDTF">2016-03-14T19:17:33Z</dcterms:created>
  <dcterms:modified xsi:type="dcterms:W3CDTF">2016-04-11T21:36:12Z</dcterms:modified>
</cp:coreProperties>
</file>