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2" r:id="rId12"/>
    <p:sldId id="264" r:id="rId13"/>
    <p:sldId id="265" r:id="rId14"/>
    <p:sldId id="268" r:id="rId15"/>
    <p:sldId id="266" r:id="rId16"/>
    <p:sldId id="267" r:id="rId17"/>
    <p:sldId id="269" r:id="rId18"/>
    <p:sldId id="271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A1F86-2BBA-4531-82C9-DD85AA665520}" v="613" dt="2025-04-08T15:18:24.542"/>
    <p1510:client id="{8C7ACB91-2549-48C3-809F-BBFED94385EE}" v="2109" dt="2025-04-09T00:04:38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DE2BC-ECE6-4BD0-96BC-8F0F220AF52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AF877-9489-4F46-B8B1-AC4470D231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E7E88-D1C0-4049-8B2C-B9C4BE5AAF19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4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F19D-3D2F-4796-AAAB-0866A4EAE13A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1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1891-3FB6-4A60-9819-4056093F190F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277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1092-4103-4531-9527-B66CEA100339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26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A8D-50AE-41BB-AC2F-6C4096AAC5B8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70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AD55-B793-48D8-B693-DF5B4C8DA721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616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2574-7D3B-4D05-B9C6-044A51FA2B70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8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48B0-B9F1-4853-B67A-AF72BB251555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6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76F1-8EB0-46C3-AA14-26C8E5748038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4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7DB4-9BFD-444F-8DE6-88817E75D49C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542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FA5B-90CE-4D4E-83D3-DB0F82B83C97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513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A477-0CEC-437A-9F24-A52F266C7EC0}" type="datetime1">
              <a:rPr lang="pt-PT" smtClean="0"/>
              <a:t>26/05/2025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47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7D87-4825-44FF-B315-6C2F8300B4C3}" type="datetime1">
              <a:rPr lang="pt-PT" smtClean="0"/>
              <a:t>26/05/2025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444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281C-08C6-4114-93FB-91F1252F7482}" type="datetime1">
              <a:rPr lang="pt-PT" smtClean="0"/>
              <a:t>26/05/2025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00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DB07-49FD-4F3D-8CCE-3613DEB5C6B3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1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26E2-D6B8-4B2B-91F7-7C5227CCBF11}" type="datetime1">
              <a:rPr lang="pt-PT" smtClean="0"/>
              <a:t>26/05/2025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781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04872-B3E1-42AD-BECC-B21B7ACA9D79}" type="datetime1">
              <a:rPr lang="pt-PT" smtClean="0"/>
              <a:t>26/05/2025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175377-55AB-4437-95F1-A84559BC176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931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EBEB-0657-E0AC-F0FE-EC2C02453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047" y="272568"/>
            <a:ext cx="9883302" cy="3566160"/>
          </a:xfrm>
        </p:spPr>
        <p:txBody>
          <a:bodyPr>
            <a:normAutofit/>
          </a:bodyPr>
          <a:lstStyle/>
          <a:p>
            <a:r>
              <a:rPr lang="pt-PT"/>
              <a:t>Fase 2</a:t>
            </a:r>
            <a:br>
              <a:rPr lang="pt-PT"/>
            </a:br>
            <a:r>
              <a:rPr lang="pt-PT" sz="6600"/>
              <a:t>Análise Descritiva e Exploratória dos Dados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266BF-915E-ED45-D96D-BAA59068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056" y="4494178"/>
            <a:ext cx="4701702" cy="19455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pt-PT" sz="2400" b="1"/>
              <a:t>Unidade Curricular: </a:t>
            </a:r>
            <a:r>
              <a:rPr lang="pt-PT" sz="2400"/>
              <a:t>Métodos Estatísticos</a:t>
            </a:r>
          </a:p>
          <a:p>
            <a:pPr algn="l"/>
            <a:r>
              <a:rPr lang="pt-PT" sz="2400" b="1"/>
              <a:t>Docente: </a:t>
            </a:r>
            <a:r>
              <a:rPr lang="pt-PT" sz="2400"/>
              <a:t>Dina Salvador</a:t>
            </a:r>
          </a:p>
          <a:p>
            <a:pPr algn="l"/>
            <a:r>
              <a:rPr lang="pt-PT" sz="2400" b="1"/>
              <a:t>Trabalho realizado por: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400"/>
              <a:t>Miguel </a:t>
            </a:r>
            <a:r>
              <a:rPr lang="pt-PT" sz="2400" err="1"/>
              <a:t>Rôlo</a:t>
            </a:r>
            <a:r>
              <a:rPr lang="pt-PT" sz="2400"/>
              <a:t>, nº 202002205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400"/>
              <a:t>Mauro Amaro, nº 202000905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400"/>
              <a:t>Rafael Cavalinhos, nº 202002107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59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14C0-8474-588B-0F74-38FD590E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A8C0-BBD5-2AD7-E388-BE2CB91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“Horas de Estudo”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73B3-EEFC-EAA4-DBB4-5BC38D92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b="1"/>
          </a:p>
          <a:p>
            <a:endParaRPr lang="pt-PT" b="1"/>
          </a:p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D55EE9-1408-C85B-87BB-32C8272F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10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779C8-062E-574B-C167-847B58E7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03" y="1877430"/>
            <a:ext cx="4679110" cy="3960947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C8CA4-700E-1E15-C91C-C35DF17E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01" y="1804586"/>
            <a:ext cx="4390189" cy="410663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315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FED62-6D08-69E3-E50A-FD7DA1116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4473-E799-5BD8-36B4-8AB19564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 fontScale="90000"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“Horas de Estudo”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 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B577-6292-F119-D5DD-A049055C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880" y="4484450"/>
            <a:ext cx="8915400" cy="2178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O resultado deste comando mostrou-nos que a moda é </a:t>
            </a:r>
            <a:r>
              <a:rPr lang="pt-PT" b="1" dirty="0"/>
              <a:t>“2 a 5 horas”. </a:t>
            </a:r>
            <a:r>
              <a:rPr lang="pt-PT" dirty="0"/>
              <a:t>Esta moda é </a:t>
            </a:r>
            <a:r>
              <a:rPr lang="pt-PT" b="1" dirty="0"/>
              <a:t>unimodal.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F5E17B-8D79-A9A2-8A29-81184270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11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E9FDE8-568E-A026-FE3D-F42BD4591BE0}"/>
              </a:ext>
            </a:extLst>
          </p:cNvPr>
          <p:cNvSpPr txBox="1">
            <a:spLocks/>
          </p:cNvSpPr>
          <p:nvPr/>
        </p:nvSpPr>
        <p:spPr>
          <a:xfrm>
            <a:off x="27416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Tendo em conta que a variável 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Horas de Estudo</a:t>
            </a:r>
            <a:r>
              <a:rPr lang="pt-PT" b="1" dirty="0"/>
              <a:t> (</a:t>
            </a:r>
            <a:r>
              <a:rPr lang="pt-PT" b="1" err="1"/>
              <a:t>Study</a:t>
            </a:r>
            <a:r>
              <a:rPr lang="pt-PT" b="1" dirty="0"/>
              <a:t> Time) </a:t>
            </a:r>
            <a:r>
              <a:rPr lang="pt-PT" dirty="0"/>
              <a:t>é uma variável qualitativa ordinal, não é possível calcular a sua média, porém . </a:t>
            </a:r>
          </a:p>
          <a:p>
            <a:pPr marL="0" indent="0">
              <a:buNone/>
            </a:pPr>
            <a:r>
              <a:rPr lang="pt-PT" dirty="0"/>
              <a:t>Para a moda foi corrido o seguinte comando no </a:t>
            </a:r>
            <a:r>
              <a:rPr lang="pt-PT" b="1" dirty="0"/>
              <a:t>R </a:t>
            </a:r>
            <a:r>
              <a:rPr lang="pt-PT" b="1" dirty="0" err="1"/>
              <a:t>Studio</a:t>
            </a:r>
            <a:r>
              <a:rPr lang="pt-PT" b="1" dirty="0"/>
              <a:t>:</a:t>
            </a:r>
            <a:endParaRPr lang="pt-PT" dirty="0"/>
          </a:p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2F98E-9004-E671-B3ED-12C174FB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063" y="2984683"/>
            <a:ext cx="4155502" cy="888634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92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F3C84-9A34-F4F0-D094-538F0D0F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8576-104D-E26B-2711-5ED74E2F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644" y="509226"/>
            <a:ext cx="9372096" cy="643681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+mj-lt"/>
                <a:cs typeface="+mj-lt"/>
              </a:rPr>
              <a:t>Variável </a:t>
            </a:r>
            <a:r>
              <a:rPr lang="pt-PT" b="1" dirty="0">
                <a:ea typeface="+mj-lt"/>
                <a:cs typeface="+mj-lt"/>
              </a:rPr>
              <a:t>“Faltas” </a:t>
            </a:r>
            <a:r>
              <a:rPr lang="pt-PT" dirty="0">
                <a:ea typeface="+mj-lt"/>
                <a:cs typeface="+mj-lt"/>
              </a:rPr>
              <a:t>– Tabela de Frequências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452FFA6C-7A45-15B8-4E3F-3EFAC641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12</a:t>
            </a:fld>
            <a:endParaRPr lang="pt-PT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604E41E-5D75-34EA-7703-4F257313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65" r="17165" b="30638"/>
          <a:stretch/>
        </p:blipFill>
        <p:spPr>
          <a:xfrm>
            <a:off x="4492311" y="2640952"/>
            <a:ext cx="4708066" cy="388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072B71-F324-0722-B560-148B22520ED6}"/>
              </a:ext>
            </a:extLst>
          </p:cNvPr>
          <p:cNvSpPr txBox="1">
            <a:spLocks/>
          </p:cNvSpPr>
          <p:nvPr/>
        </p:nvSpPr>
        <p:spPr>
          <a:xfrm>
            <a:off x="2388644" y="1326181"/>
            <a:ext cx="8915400" cy="1151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Nesta variável, como existem demasiados valores distinto, optámos por definir classes. As amplitudes das classes foram definidas de maneira personalizada, visto que grande parte dos dados se concentram nas primeiras 2 classes.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81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F7CB3-C9A2-DCF4-BCAA-13FF063A0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4403-13BC-D4F9-3BFF-910292A2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“Faltas”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E4C4EF-977C-E9B8-E089-7EE007A4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13</a:t>
            </a:fld>
            <a:endParaRPr lang="pt-PT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46DC30AC-D2B9-BDFD-1AAB-0E71839E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4694F4D-D496-0E33-96E0-D5A3FE15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016" y="2021758"/>
            <a:ext cx="4826304" cy="3772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B1571E-6760-33B2-15BD-605B6CD39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96" y="2021758"/>
            <a:ext cx="4826304" cy="3772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42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04D5-9047-07BB-2626-D6FF5925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D3F3-7D62-0798-C0CA-BD0A54D2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181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“Faltas”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 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1E8162-E5E0-B0F8-8EE1-6B45107A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14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054872-EAF2-8C4F-FBE1-DC8C1821BBB5}"/>
              </a:ext>
            </a:extLst>
          </p:cNvPr>
          <p:cNvSpPr txBox="1">
            <a:spLocks/>
          </p:cNvSpPr>
          <p:nvPr/>
        </p:nvSpPr>
        <p:spPr>
          <a:xfrm>
            <a:off x="27416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B4864-D4A9-0E68-E6CD-46685EA2B845}"/>
              </a:ext>
            </a:extLst>
          </p:cNvPr>
          <p:cNvSpPr txBox="1">
            <a:spLocks/>
          </p:cNvSpPr>
          <p:nvPr/>
        </p:nvSpPr>
        <p:spPr>
          <a:xfrm>
            <a:off x="2589212" y="1459125"/>
            <a:ext cx="87630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Tendo em conta que a variável 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Faltas </a:t>
            </a:r>
            <a:r>
              <a:rPr lang="pt-PT" b="1" dirty="0"/>
              <a:t>(</a:t>
            </a:r>
            <a:r>
              <a:rPr lang="pt-PT" b="1" dirty="0" err="1"/>
              <a:t>absences</a:t>
            </a:r>
            <a:r>
              <a:rPr lang="pt-PT" b="1" dirty="0"/>
              <a:t>) </a:t>
            </a:r>
            <a:r>
              <a:rPr lang="pt-PT" dirty="0"/>
              <a:t>é uma variável quantitativa discreta, é possível calcular a sua moda, média, quartis, mediana, desvio-padrão e variância. </a:t>
            </a:r>
          </a:p>
          <a:p>
            <a:pPr marL="0" indent="0">
              <a:buNone/>
            </a:pPr>
            <a:r>
              <a:rPr lang="pt-PT" dirty="0"/>
              <a:t>Foram corridos os seguintes comandos no </a:t>
            </a:r>
            <a:r>
              <a:rPr lang="pt-PT" b="1" dirty="0"/>
              <a:t>R </a:t>
            </a:r>
            <a:r>
              <a:rPr lang="pt-PT" b="1" dirty="0" err="1"/>
              <a:t>Studio</a:t>
            </a:r>
            <a:r>
              <a:rPr lang="pt-PT" b="1" dirty="0"/>
              <a:t>: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u="sng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7AB7C7D-91E0-74AF-6575-DE4B0B5A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68" y="3024562"/>
            <a:ext cx="5686425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68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D0DA-B41D-B5D6-9667-A32DF7791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DDD8-2E24-9EED-C0DE-0A17A66F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181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“Faltas”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 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749358-ECDF-98D1-C786-399809E0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15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1BEC42-8AF3-EF1D-E441-6CD3369D8CE3}"/>
              </a:ext>
            </a:extLst>
          </p:cNvPr>
          <p:cNvSpPr txBox="1">
            <a:spLocks/>
          </p:cNvSpPr>
          <p:nvPr/>
        </p:nvSpPr>
        <p:spPr>
          <a:xfrm>
            <a:off x="27416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12750-1506-E0CD-411B-DD739E133C55}"/>
              </a:ext>
            </a:extLst>
          </p:cNvPr>
          <p:cNvSpPr txBox="1">
            <a:spLocks/>
          </p:cNvSpPr>
          <p:nvPr/>
        </p:nvSpPr>
        <p:spPr>
          <a:xfrm>
            <a:off x="2589212" y="1459125"/>
            <a:ext cx="87630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Os resultados dos comandos foram:</a:t>
            </a:r>
          </a:p>
          <a:p>
            <a:r>
              <a:rPr lang="pt-PT" b="1" dirty="0"/>
              <a:t>Moda: </a:t>
            </a:r>
            <a:r>
              <a:rPr lang="pt-PT" dirty="0"/>
              <a:t>0 </a:t>
            </a:r>
            <a:r>
              <a:rPr lang="pt-PT"/>
              <a:t>faltas </a:t>
            </a:r>
            <a:r>
              <a:rPr lang="pt-PT" dirty="0"/>
              <a:t>(unimodal)</a:t>
            </a:r>
          </a:p>
          <a:p>
            <a:r>
              <a:rPr lang="pt-PT" b="1" dirty="0"/>
              <a:t>Média: </a:t>
            </a:r>
            <a:r>
              <a:rPr lang="pt-PT" dirty="0"/>
              <a:t>5.708861</a:t>
            </a:r>
            <a:r>
              <a:rPr lang="pt-PT"/>
              <a:t> faltas</a:t>
            </a:r>
          </a:p>
          <a:p>
            <a:r>
              <a:rPr lang="pt-PT" b="1" dirty="0"/>
              <a:t>Mediana: </a:t>
            </a:r>
            <a:r>
              <a:rPr lang="pt-PT" dirty="0"/>
              <a:t>4</a:t>
            </a:r>
            <a:r>
              <a:rPr lang="pt-PT"/>
              <a:t> faltas</a:t>
            </a:r>
            <a:endParaRPr lang="pt-PT" dirty="0"/>
          </a:p>
          <a:p>
            <a:r>
              <a:rPr lang="pt-PT" b="1" dirty="0"/>
              <a:t>Quartis: </a:t>
            </a:r>
            <a:r>
              <a:rPr lang="pt-PT" dirty="0"/>
              <a:t>25% -&gt; 0 | 50% -&gt; 4 | 75% -&gt; 8</a:t>
            </a:r>
            <a:r>
              <a:rPr lang="pt-PT"/>
              <a:t>, faltas</a:t>
            </a:r>
            <a:endParaRPr lang="pt-PT" dirty="0"/>
          </a:p>
          <a:p>
            <a:pPr algn="l">
              <a:spcAft>
                <a:spcPts val="225"/>
              </a:spcAft>
            </a:pPr>
            <a:r>
              <a:rPr lang="pt-PT" b="1" dirty="0"/>
              <a:t>Desvio padrão: </a:t>
            </a:r>
            <a:r>
              <a:rPr lang="pt-PT" dirty="0"/>
              <a:t>8.003096 </a:t>
            </a:r>
            <a:r>
              <a:rPr lang="pt-PT"/>
              <a:t>faltas</a:t>
            </a:r>
            <a:endParaRPr lang="pt-PT">
              <a:solidFill>
                <a:schemeClr val="tx1"/>
              </a:solidFill>
            </a:endParaRPr>
          </a:p>
          <a:p>
            <a:r>
              <a:rPr lang="pt-PT" b="1" dirty="0"/>
              <a:t>Variância: </a:t>
            </a:r>
            <a:r>
              <a:rPr lang="pt-PT" dirty="0"/>
              <a:t>64.04954 </a:t>
            </a:r>
            <a:r>
              <a:rPr lang="pt-PT"/>
              <a:t>faltas</a:t>
            </a: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²</a:t>
            </a:r>
            <a:endParaRPr lang="pt-PT" dirty="0"/>
          </a:p>
          <a:p>
            <a:endParaRPr lang="pt-PT" dirty="0"/>
          </a:p>
          <a:p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u="sng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345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C5BB3-9C5C-BFD7-14DB-60BF65DC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D0F7-99FE-5043-3CB9-B4DD431F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3681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+mj-lt"/>
                <a:cs typeface="+mj-lt"/>
              </a:rPr>
              <a:t>Variável </a:t>
            </a:r>
            <a:r>
              <a:rPr lang="pt-PT" b="1" dirty="0">
                <a:ea typeface="+mj-lt"/>
                <a:cs typeface="+mj-lt"/>
              </a:rPr>
              <a:t>“Idade” </a:t>
            </a:r>
            <a:r>
              <a:rPr lang="pt-PT" dirty="0">
                <a:ea typeface="+mj-lt"/>
                <a:cs typeface="+mj-lt"/>
              </a:rPr>
              <a:t>– Tabela de Frequências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98C8F997-8361-725A-B0F3-B8CB0E8A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16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F1E7CF-CD9E-3AB3-BA40-2F309C93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11" r="7668"/>
          <a:stretch/>
        </p:blipFill>
        <p:spPr>
          <a:xfrm>
            <a:off x="3910520" y="1859808"/>
            <a:ext cx="4727643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690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A4E98-C8BC-394D-DC9D-DB933E5B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7C4B-1E12-D8DC-6838-7D3198F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</a:t>
            </a:r>
            <a:r>
              <a:rPr lang="pt-PT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lt"/>
                <a:cs typeface="+mj-lt"/>
              </a:rPr>
              <a:t>Idade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 dirty="0">
              <a:solidFill>
                <a:prstClr val="black">
                  <a:lumMod val="85000"/>
                  <a:lumOff val="15000"/>
                </a:prstClr>
              </a:solidFill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5AAFA82-9A8B-359C-3B69-B73B1D00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17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AEBC47-8C4F-059C-0354-E2C39029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791916"/>
            <a:ext cx="5495925" cy="430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5461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EFB5-06D7-642A-8292-1F872787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1794-DE48-0D04-BEE6-3E2C0DD0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181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</a:t>
            </a:r>
            <a:r>
              <a:rPr lang="pt-PT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lt"/>
                <a:cs typeface="+mj-lt"/>
              </a:rPr>
              <a:t>Idade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 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F00A381-C3C9-AE8D-5757-ACBE2AF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18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6D6B9-7B43-8DC5-6714-6F03226CB126}"/>
              </a:ext>
            </a:extLst>
          </p:cNvPr>
          <p:cNvSpPr txBox="1">
            <a:spLocks/>
          </p:cNvSpPr>
          <p:nvPr/>
        </p:nvSpPr>
        <p:spPr>
          <a:xfrm>
            <a:off x="27416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652CB-106C-EF39-F820-AE7633B3AF1D}"/>
              </a:ext>
            </a:extLst>
          </p:cNvPr>
          <p:cNvSpPr txBox="1">
            <a:spLocks/>
          </p:cNvSpPr>
          <p:nvPr/>
        </p:nvSpPr>
        <p:spPr>
          <a:xfrm>
            <a:off x="2589212" y="1459125"/>
            <a:ext cx="87630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Tendo em conta que a variável </a:t>
            </a:r>
            <a:r>
              <a:rPr kumimoji="0" lang="pt-P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Idade </a:t>
            </a:r>
            <a:r>
              <a:rPr lang="pt-PT" b="1" dirty="0"/>
              <a:t>(age) </a:t>
            </a:r>
            <a:r>
              <a:rPr lang="pt-PT" dirty="0"/>
              <a:t>é uma variável quantitativa contínua, é possível calcular a sua moda, média, quartis, mediana, desvio-padrão e variância. </a:t>
            </a:r>
          </a:p>
          <a:p>
            <a:pPr marL="0" indent="0">
              <a:buNone/>
            </a:pPr>
            <a:r>
              <a:rPr lang="pt-PT" dirty="0"/>
              <a:t>Foram corridos os seguintes comandos no </a:t>
            </a:r>
            <a:r>
              <a:rPr lang="pt-PT" b="1" dirty="0"/>
              <a:t>R </a:t>
            </a:r>
            <a:r>
              <a:rPr lang="pt-PT" b="1" dirty="0" err="1"/>
              <a:t>Studio</a:t>
            </a:r>
            <a:r>
              <a:rPr lang="pt-PT" b="1" dirty="0"/>
              <a:t>: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u="sng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23DC63A-FF26-6A6E-A286-7A92D7D1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904112"/>
            <a:ext cx="5238750" cy="3695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025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4809B-E152-3730-07F1-5E44DDC6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741-534F-D1F8-7B53-CEF0540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26181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“Idade”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 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46991D-C02F-B886-026F-F9973B2C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19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59C368-AEF8-79A1-04F3-737427542DF5}"/>
              </a:ext>
            </a:extLst>
          </p:cNvPr>
          <p:cNvSpPr txBox="1">
            <a:spLocks/>
          </p:cNvSpPr>
          <p:nvPr/>
        </p:nvSpPr>
        <p:spPr>
          <a:xfrm>
            <a:off x="2741612" y="154018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b="1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BC1ADD-0B54-623F-7D3C-0CD408EF0887}"/>
              </a:ext>
            </a:extLst>
          </p:cNvPr>
          <p:cNvSpPr txBox="1">
            <a:spLocks/>
          </p:cNvSpPr>
          <p:nvPr/>
        </p:nvSpPr>
        <p:spPr>
          <a:xfrm>
            <a:off x="2589212" y="1459125"/>
            <a:ext cx="87630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Os resultados dos comandos foram:</a:t>
            </a:r>
          </a:p>
          <a:p>
            <a:r>
              <a:rPr lang="pt-PT" b="1" dirty="0"/>
              <a:t>Moda: </a:t>
            </a:r>
            <a:r>
              <a:rPr lang="pt-PT" dirty="0"/>
              <a:t>16 anos (unimodal)</a:t>
            </a:r>
          </a:p>
          <a:p>
            <a:r>
              <a:rPr lang="pt-PT" b="1" dirty="0"/>
              <a:t>Média: </a:t>
            </a:r>
            <a:r>
              <a:rPr lang="pt-PT" dirty="0"/>
              <a:t>16.6962 anos</a:t>
            </a:r>
          </a:p>
          <a:p>
            <a:r>
              <a:rPr lang="pt-PT" b="1" dirty="0"/>
              <a:t>Mediana: </a:t>
            </a:r>
            <a:r>
              <a:rPr lang="pt-PT" dirty="0"/>
              <a:t>17 anos</a:t>
            </a:r>
          </a:p>
          <a:p>
            <a:r>
              <a:rPr lang="pt-PT" b="1" dirty="0"/>
              <a:t>Quartis: </a:t>
            </a:r>
            <a:r>
              <a:rPr lang="pt-PT" dirty="0"/>
              <a:t>25% -&gt; 16 | 50% -&gt; 17 | 75% -&gt; 18 anos</a:t>
            </a:r>
          </a:p>
          <a:p>
            <a:r>
              <a:rPr lang="pt-PT" b="1" dirty="0"/>
              <a:t>Desvio padrão: </a:t>
            </a:r>
            <a:r>
              <a:rPr lang="pt-PT" dirty="0"/>
              <a:t>1.276043 </a:t>
            </a:r>
            <a:r>
              <a:rPr lang="pt-PT"/>
              <a:t>anos</a:t>
            </a:r>
            <a:endParaRPr lang="pt-PT" b="1">
              <a:solidFill>
                <a:schemeClr val="tx1"/>
              </a:solidFill>
            </a:endParaRPr>
          </a:p>
          <a:p>
            <a:r>
              <a:rPr lang="pt-PT" b="1" dirty="0"/>
              <a:t>Variância: </a:t>
            </a:r>
            <a:r>
              <a:rPr lang="pt-PT" dirty="0"/>
              <a:t>1.628285 </a:t>
            </a:r>
            <a:r>
              <a:rPr lang="pt-PT"/>
              <a:t>anos</a:t>
            </a:r>
            <a:r>
              <a: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²</a:t>
            </a:r>
            <a:endParaRPr lang="pt-PT" dirty="0"/>
          </a:p>
          <a:p>
            <a:endParaRPr lang="pt-PT" dirty="0"/>
          </a:p>
          <a:p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u="sng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97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ED35-C241-125C-F5C0-2F588EB5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28167"/>
            <a:ext cx="8911687" cy="1280890"/>
          </a:xfrm>
        </p:spPr>
        <p:txBody>
          <a:bodyPr/>
          <a:lstStyle/>
          <a:p>
            <a:r>
              <a:rPr lang="pt-PT" dirty="0">
                <a:ea typeface="+mj-lt"/>
                <a:cs typeface="+mj-lt"/>
              </a:rPr>
              <a:t>Análise Descritiva e Exploratória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16FB-F5F1-0CCD-ACEB-F5D1A0158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411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b="1" dirty="0">
                <a:ea typeface="+mn-lt"/>
                <a:cs typeface="+mn-lt"/>
              </a:rPr>
              <a:t>Análise Descritiva e Exploratória de Dados</a:t>
            </a:r>
            <a:r>
              <a:rPr lang="pt-PT" dirty="0">
                <a:ea typeface="+mn-lt"/>
                <a:cs typeface="+mn-lt"/>
              </a:rPr>
              <a:t> é a etapa inicial da análise estatística, em que se </a:t>
            </a:r>
            <a:r>
              <a:rPr lang="pt-PT" b="1" dirty="0">
                <a:ea typeface="+mn-lt"/>
                <a:cs typeface="+mn-lt"/>
              </a:rPr>
              <a:t>resumem e interpretam os dados recolhidos</a:t>
            </a:r>
            <a:r>
              <a:rPr lang="pt-PT" dirty="0">
                <a:ea typeface="+mn-lt"/>
                <a:cs typeface="+mn-lt"/>
              </a:rPr>
              <a:t>, com o objetivo de </a:t>
            </a:r>
            <a:r>
              <a:rPr lang="pt-PT" b="1" dirty="0">
                <a:ea typeface="+mn-lt"/>
                <a:cs typeface="+mn-lt"/>
              </a:rPr>
              <a:t>compreender as suas principais características</a:t>
            </a:r>
            <a:r>
              <a:rPr lang="pt-PT" dirty="0">
                <a:ea typeface="+mn-lt"/>
                <a:cs typeface="+mn-lt"/>
              </a:rPr>
              <a:t>, padrões e tendências, </a:t>
            </a:r>
            <a:r>
              <a:rPr lang="pt-PT" b="1" dirty="0">
                <a:ea typeface="+mn-lt"/>
                <a:cs typeface="+mn-lt"/>
              </a:rPr>
              <a:t>sem formular hipóteses ou tirar conclusões definitivas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b="1" dirty="0"/>
          </a:p>
          <a:p>
            <a:pPr marL="0" indent="0">
              <a:buNone/>
            </a:pPr>
            <a:r>
              <a:rPr lang="pt-PT" dirty="0">
                <a:ea typeface="+mn-lt"/>
                <a:cs typeface="+mn-lt"/>
              </a:rPr>
              <a:t>Esta análise inclui: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Cálculo de </a:t>
            </a:r>
            <a:r>
              <a:rPr lang="pt-PT" b="1" dirty="0">
                <a:ea typeface="+mn-lt"/>
                <a:cs typeface="+mn-lt"/>
              </a:rPr>
              <a:t>medidas estatísticas</a:t>
            </a:r>
            <a:r>
              <a:rPr lang="pt-PT" dirty="0">
                <a:ea typeface="+mn-lt"/>
                <a:cs typeface="+mn-lt"/>
              </a:rPr>
              <a:t> (como média, mediana, moda, desvio padrão, variância, quartis);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Construção de </a:t>
            </a:r>
            <a:r>
              <a:rPr lang="pt-PT" b="1" dirty="0">
                <a:ea typeface="+mn-lt"/>
                <a:cs typeface="+mn-lt"/>
              </a:rPr>
              <a:t>tabelas de frequências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Representações gráficas (</a:t>
            </a:r>
            <a:r>
              <a:rPr lang="pt-PT" b="1" dirty="0">
                <a:ea typeface="+mn-lt"/>
                <a:cs typeface="+mn-lt"/>
              </a:rPr>
              <a:t>histogramas, diagramas circulares, gráficos de barras</a:t>
            </a:r>
            <a:r>
              <a:rPr lang="pt-PT" dirty="0">
                <a:ea typeface="+mn-lt"/>
                <a:cs typeface="+mn-lt"/>
              </a:rPr>
              <a:t>, etc.);</a:t>
            </a:r>
            <a:endParaRPr lang="pt-PT" dirty="0"/>
          </a:p>
          <a:p>
            <a:r>
              <a:rPr lang="pt-PT" dirty="0">
                <a:ea typeface="+mn-lt"/>
                <a:cs typeface="+mn-lt"/>
              </a:rPr>
              <a:t>Identificação de </a:t>
            </a:r>
            <a:r>
              <a:rPr lang="pt-PT" b="1" dirty="0">
                <a:ea typeface="+mn-lt"/>
                <a:cs typeface="+mn-lt"/>
              </a:rPr>
              <a:t>valores extremos (</a:t>
            </a:r>
            <a:r>
              <a:rPr lang="pt-PT" b="1" dirty="0" err="1">
                <a:ea typeface="+mn-lt"/>
                <a:cs typeface="+mn-lt"/>
              </a:rPr>
              <a:t>outliers</a:t>
            </a:r>
            <a:r>
              <a:rPr lang="pt-PT" b="1" dirty="0">
                <a:ea typeface="+mn-lt"/>
                <a:cs typeface="+mn-lt"/>
              </a:rPr>
              <a:t>)</a:t>
            </a:r>
            <a:r>
              <a:rPr lang="pt-PT" dirty="0">
                <a:ea typeface="+mn-lt"/>
                <a:cs typeface="+mn-lt"/>
              </a:rPr>
              <a:t> ou possíveis erros.</a:t>
            </a:r>
            <a:endParaRPr lang="pt-PT" dirty="0"/>
          </a:p>
          <a:p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6E7AC3-C980-52AF-B6E4-B8C51B5F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375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8116-2A54-5D89-156A-527DF7B0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30AF-CEF4-5208-D1A1-F92553E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ea typeface="+mj-lt"/>
                <a:cs typeface="+mj-lt"/>
              </a:rPr>
              <a:t>Variáveis escolhidas para análise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CF2A-51DC-C58E-6E66-1E7D6DE6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dirty="0"/>
              <a:t>Entre as variáveis presentes no </a:t>
            </a:r>
            <a:r>
              <a:rPr lang="pt-PT" b="1" dirty="0" err="1"/>
              <a:t>dataset</a:t>
            </a:r>
            <a:r>
              <a:rPr lang="pt-PT" dirty="0"/>
              <a:t>, estas foram as 4 escolhidas para proceder à análise descritiva e exploratória de dados: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Escola </a:t>
            </a:r>
            <a:r>
              <a:rPr lang="pt-PT" b="1" dirty="0"/>
              <a:t>(school) – </a:t>
            </a:r>
            <a:r>
              <a:rPr lang="pt-PT" dirty="0"/>
              <a:t>Variável Qualitativa Nominal;</a:t>
            </a:r>
          </a:p>
          <a:p>
            <a:r>
              <a:rPr lang="pt-PT" dirty="0"/>
              <a:t>Horas de Estudo </a:t>
            </a:r>
            <a:r>
              <a:rPr lang="pt-PT" b="1" dirty="0"/>
              <a:t>(</a:t>
            </a:r>
            <a:r>
              <a:rPr lang="pt-PT" b="1" dirty="0" err="1"/>
              <a:t>studytime</a:t>
            </a:r>
            <a:r>
              <a:rPr lang="pt-PT" b="1" dirty="0"/>
              <a:t>) –</a:t>
            </a:r>
            <a:r>
              <a:rPr lang="pt-PT" dirty="0"/>
              <a:t> Variável Qualitativa Ordinal;</a:t>
            </a:r>
          </a:p>
          <a:p>
            <a:r>
              <a:rPr lang="pt-PT" dirty="0"/>
              <a:t>Faltas </a:t>
            </a:r>
            <a:r>
              <a:rPr lang="pt-PT" b="1" dirty="0"/>
              <a:t>(</a:t>
            </a:r>
            <a:r>
              <a:rPr lang="pt-PT" b="1" dirty="0" err="1"/>
              <a:t>absences</a:t>
            </a:r>
            <a:r>
              <a:rPr lang="pt-PT" b="1" dirty="0"/>
              <a:t>) – </a:t>
            </a:r>
            <a:r>
              <a:rPr lang="pt-PT" dirty="0"/>
              <a:t>Variável Quantitativa Discreta;</a:t>
            </a:r>
          </a:p>
          <a:p>
            <a:r>
              <a:rPr lang="pt-PT" dirty="0"/>
              <a:t>Idade </a:t>
            </a:r>
            <a:r>
              <a:rPr lang="pt-PT" b="1" dirty="0"/>
              <a:t>(age) – </a:t>
            </a:r>
            <a:r>
              <a:rPr lang="pt-PT" dirty="0"/>
              <a:t>Variável Quantitativa Contínua;</a:t>
            </a:r>
          </a:p>
          <a:p>
            <a:endParaRPr lang="pt-PT" b="1" dirty="0"/>
          </a:p>
          <a:p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EE55587-C528-33B7-EE4F-DA95DAFC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236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400D1-F6E2-5DA1-0C64-188E79AFE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9BF7-7049-A9D2-A356-C69E80B4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3681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+mj-lt"/>
                <a:cs typeface="+mj-lt"/>
              </a:rPr>
              <a:t>Variável </a:t>
            </a:r>
            <a:r>
              <a:rPr lang="pt-PT" b="1" dirty="0">
                <a:ea typeface="+mj-lt"/>
                <a:cs typeface="+mj-lt"/>
              </a:rPr>
              <a:t>“Escola” </a:t>
            </a:r>
            <a:r>
              <a:rPr lang="pt-PT" dirty="0">
                <a:ea typeface="+mj-lt"/>
                <a:cs typeface="+mj-lt"/>
              </a:rPr>
              <a:t>– Tabela de Frequências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01D71FB-A168-88A8-F8AE-FB4DB1AB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4</a:t>
            </a:fld>
            <a:endParaRPr lang="pt-PT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BB0489-268C-5651-4DE4-3CF72C618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36" r="28110" b="54622"/>
          <a:stretch/>
        </p:blipFill>
        <p:spPr>
          <a:xfrm>
            <a:off x="3769264" y="1834515"/>
            <a:ext cx="4653472" cy="39770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47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C9D38-596A-35A3-B7B7-34D1950E3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A010-3B93-E188-C499-19C7C5DC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“Escola”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E1B391B-6601-60C3-A1D0-0000984A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5</a:t>
            </a:fld>
            <a:endParaRPr lang="pt-PT"/>
          </a:p>
        </p:txBody>
      </p:sp>
      <p:pic>
        <p:nvPicPr>
          <p:cNvPr id="9" name="Imagem 8" descr="Uma imagem com texto, captura de ecrã, diagrama, Tipo de letra&#10;&#10;Os conteúdos gerados por IA poderão estar incorretos.">
            <a:extLst>
              <a:ext uri="{FF2B5EF4-FFF2-40B4-BE49-F238E27FC236}">
                <a16:creationId xmlns:a16="http://schemas.microsoft.com/office/drawing/2014/main" id="{6BC31420-CD04-5780-9DCB-20F63B32B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14" y="2133600"/>
            <a:ext cx="4397121" cy="343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5361D8-7BC7-10E3-2DE8-C5447FC5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85" y="2133600"/>
            <a:ext cx="4397121" cy="343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15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C650-D36C-0317-C66A-75AFDDF2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6421-59FF-CC89-6294-ABD4E412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“Escola”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657D-25AA-0D78-2534-86D03CE1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b="1" dirty="0"/>
          </a:p>
          <a:p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ED96B6-D79E-AC6A-BD5A-5EFEF7C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6</a:t>
            </a:fld>
            <a:endParaRPr lang="pt-PT"/>
          </a:p>
        </p:txBody>
      </p:sp>
      <p:pic>
        <p:nvPicPr>
          <p:cNvPr id="13" name="Imagem 12" descr="Uma imagem com texto, captura de ecrã, diagrama, Tipo de letra&#10;&#10;Os conteúdos gerados por IA poderão estar incorretos.">
            <a:extLst>
              <a:ext uri="{FF2B5EF4-FFF2-40B4-BE49-F238E27FC236}">
                <a16:creationId xmlns:a16="http://schemas.microsoft.com/office/drawing/2014/main" id="{4A8C2702-EF00-1668-1656-33EF3084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333" y="1914822"/>
            <a:ext cx="4397121" cy="343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EA0BE7F-CF97-2F76-167D-8217B818F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79" y="1914822"/>
            <a:ext cx="4397121" cy="3436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94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0572-5D0C-C6C3-571D-9BBB2CA3E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69EA-6FAC-C83A-4A27-04348655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“Escola”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Medidas Estatísticas</a:t>
            </a:r>
            <a:endParaRPr lang="pt-PT" dirty="0"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923A9A-9B2C-89E8-C832-4A4CD59A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7</a:t>
            </a:fld>
            <a:endParaRPr lang="pt-P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66AD63-FF18-A90F-1E70-A2D83484E605}"/>
              </a:ext>
            </a:extLst>
          </p:cNvPr>
          <p:cNvSpPr txBox="1">
            <a:spLocks/>
          </p:cNvSpPr>
          <p:nvPr/>
        </p:nvSpPr>
        <p:spPr>
          <a:xfrm>
            <a:off x="2741612" y="183201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/>
              <a:t>Tendo em conta que a variável </a:t>
            </a:r>
            <a:r>
              <a:rPr lang="pt-PT" b="1" dirty="0"/>
              <a:t>Escola (school) </a:t>
            </a:r>
            <a:r>
              <a:rPr lang="pt-PT" dirty="0"/>
              <a:t>é uma variável qualitativa, só é possível calcular a sua moda. Foi corrido o seguinte comando no </a:t>
            </a:r>
            <a:r>
              <a:rPr lang="pt-PT" b="1" dirty="0"/>
              <a:t>R </a:t>
            </a:r>
            <a:r>
              <a:rPr lang="pt-PT" b="1" dirty="0" err="1"/>
              <a:t>Studio</a:t>
            </a:r>
            <a:r>
              <a:rPr lang="pt-PT" b="1" dirty="0"/>
              <a:t>:</a:t>
            </a:r>
            <a:endParaRPr lang="pt-PT" dirty="0"/>
          </a:p>
          <a:p>
            <a:pPr marL="0" indent="0">
              <a:buNone/>
            </a:pPr>
            <a:endParaRPr lang="pt-PT" b="1" dirty="0"/>
          </a:p>
          <a:p>
            <a:endParaRPr lang="fr-FR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O resultado deste comando mostrou-nos que a moda é </a:t>
            </a:r>
            <a:r>
              <a:rPr lang="pt-PT" b="1" dirty="0"/>
              <a:t>“GP”. </a:t>
            </a:r>
            <a:r>
              <a:rPr lang="pt-PT" dirty="0"/>
              <a:t>Esta moda é </a:t>
            </a:r>
            <a:r>
              <a:rPr lang="pt-PT" b="1" dirty="0"/>
              <a:t>unimodal.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76BB006-3B16-4CFE-9832-E1B64F31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89" y="2771843"/>
            <a:ext cx="3619308" cy="1082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0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7948A-CDF2-4ADB-47F7-C8E43EA6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8D83-7E6F-A011-138A-B34949BF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349" y="624110"/>
            <a:ext cx="9067263" cy="728035"/>
          </a:xfrm>
        </p:spPr>
        <p:txBody>
          <a:bodyPr>
            <a:normAutofit fontScale="90000"/>
          </a:bodyPr>
          <a:lstStyle/>
          <a:p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</a:t>
            </a:r>
            <a:r>
              <a:rPr lang="pt-PT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lt"/>
                <a:cs typeface="+mj-lt"/>
              </a:rPr>
              <a:t>Horas de Estudo</a:t>
            </a:r>
            <a:r>
              <a:rPr kumimoji="0" lang="pt-P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” </a:t>
            </a:r>
            <a:r>
              <a:rPr kumimoji="0" lang="pt-P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</a:t>
            </a:r>
            <a:r>
              <a:rPr lang="pt-PT" sz="2900" dirty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lt"/>
                <a:cs typeface="+mj-lt"/>
              </a:rPr>
              <a:t>Tabela de Frequências</a:t>
            </a:r>
          </a:p>
          <a:p>
            <a:endParaRPr lang="pt-PT" sz="3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ABC9-2B99-7C03-8A53-9D8854EC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 b="1" dirty="0"/>
          </a:p>
          <a:p>
            <a:endParaRPr lang="pt-PT" b="1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74DB0C-1DB9-7014-EFAB-8CC1B111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9F0F99-EE82-DF4C-C75A-BCD4F115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80" r="16794" b="27689"/>
          <a:stretch/>
        </p:blipFill>
        <p:spPr>
          <a:xfrm>
            <a:off x="3699840" y="1816114"/>
            <a:ext cx="4792320" cy="40951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91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07EE-1E99-8B7A-243B-0344A558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2FE9-0735-F87B-D927-A607AED1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035"/>
          </a:xfrm>
        </p:spPr>
        <p:txBody>
          <a:bodyPr>
            <a:normAutofit/>
          </a:bodyPr>
          <a:lstStyle/>
          <a:p>
            <a:r>
              <a:rPr kumimoji="0" lang="pt-PT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Variável </a:t>
            </a:r>
            <a:r>
              <a:rPr kumimoji="0" lang="pt-PT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“</a:t>
            </a:r>
            <a:r>
              <a:rPr lang="pt-PT" sz="3200" b="1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+mj-lt"/>
                <a:cs typeface="+mj-lt"/>
              </a:rPr>
              <a:t>Horas de Estudo</a:t>
            </a:r>
            <a:r>
              <a:rPr kumimoji="0" lang="pt-PT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” </a:t>
            </a:r>
            <a:r>
              <a:rPr kumimoji="0" lang="pt-PT" sz="3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+mj-lt"/>
                <a:cs typeface="+mj-lt"/>
              </a:rPr>
              <a:t>– Gráficos</a:t>
            </a:r>
            <a:endParaRPr lang="pt-PT">
              <a:solidFill>
                <a:prstClr val="black">
                  <a:lumMod val="85000"/>
                  <a:lumOff val="15000"/>
                </a:prstClr>
              </a:solidFill>
              <a:ea typeface="+mj-lt"/>
              <a:cs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44E840-8418-DC21-405E-B2653E9D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5377-55AB-4437-95F1-A84559BC1766}" type="slidenum">
              <a:rPr lang="pt-PT" smtClean="0"/>
              <a:t>9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B1C03-C04E-EEFA-E1BE-B598D35A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00" y="1679707"/>
            <a:ext cx="4533765" cy="4218373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7BC07-3616-5E9D-7EC4-C6F9698E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575" y="1776267"/>
            <a:ext cx="4738236" cy="402525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310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5076F07B0AED49AEAA19E3552D9666" ma:contentTypeVersion="13" ma:contentTypeDescription="Criar um novo documento." ma:contentTypeScope="" ma:versionID="ef619e25db15f6d02dd4679b8e640367">
  <xsd:schema xmlns:xsd="http://www.w3.org/2001/XMLSchema" xmlns:xs="http://www.w3.org/2001/XMLSchema" xmlns:p="http://schemas.microsoft.com/office/2006/metadata/properties" xmlns:ns3="f65309cf-cab4-4dde-91ec-89c7360e473b" xmlns:ns4="c1516bf2-77b5-4199-b67f-7d220f9616a0" targetNamespace="http://schemas.microsoft.com/office/2006/metadata/properties" ma:root="true" ma:fieldsID="7a8e189c95c00a0d8e66a940c9fa947b" ns3:_="" ns4:_="">
    <xsd:import namespace="f65309cf-cab4-4dde-91ec-89c7360e473b"/>
    <xsd:import namespace="c1516bf2-77b5-4199-b67f-7d220f9616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309cf-cab4-4dde-91ec-89c7360e47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16bf2-77b5-4199-b67f-7d220f961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516bf2-77b5-4199-b67f-7d220f9616a0" xsi:nil="true"/>
  </documentManagement>
</p:properties>
</file>

<file path=customXml/itemProps1.xml><?xml version="1.0" encoding="utf-8"?>
<ds:datastoreItem xmlns:ds="http://schemas.openxmlformats.org/officeDocument/2006/customXml" ds:itemID="{F3B2BED8-EE30-4F7B-8EE5-4A8CCB11CAC3}">
  <ds:schemaRefs>
    <ds:schemaRef ds:uri="c1516bf2-77b5-4199-b67f-7d220f9616a0"/>
    <ds:schemaRef ds:uri="f65309cf-cab4-4dde-91ec-89c7360e47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45717B3-D5CD-43B2-B868-B437512F31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CFA0A7-AB99-4DCD-A1F0-5633CFBBE0E3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1516bf2-77b5-4199-b67f-7d220f9616a0"/>
    <ds:schemaRef ds:uri="f65309cf-cab4-4dde-91ec-89c7360e473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670</Words>
  <Application>Microsoft Office PowerPoint</Application>
  <PresentationFormat>Ecrã Panorâmico</PresentationFormat>
  <Paragraphs>113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Wisp</vt:lpstr>
      <vt:lpstr>Fase 2 Análise Descritiva e Exploratória dos Dados</vt:lpstr>
      <vt:lpstr>Análise Descritiva e Exploratória de Dados</vt:lpstr>
      <vt:lpstr>Variáveis escolhidas para análise</vt:lpstr>
      <vt:lpstr>Variável “Escola” – Tabela de Frequências</vt:lpstr>
      <vt:lpstr>Variável “Escola” – Gráficos</vt:lpstr>
      <vt:lpstr>Variável “Escola” – Gráficos</vt:lpstr>
      <vt:lpstr>Variável “Escola” – Medidas Estatísticas</vt:lpstr>
      <vt:lpstr>Variável “Horas de Estudo” – Tabela de Frequências </vt:lpstr>
      <vt:lpstr>Variável “Horas de Estudo” – Gráficos</vt:lpstr>
      <vt:lpstr>Variável “Horas de Estudo” – Gráficos</vt:lpstr>
      <vt:lpstr>Variável “Horas de Estudo” – Medidas Estatísticas </vt:lpstr>
      <vt:lpstr>Variável “Faltas” – Tabela de Frequências</vt:lpstr>
      <vt:lpstr>Variável “Faltas” – Gráficos</vt:lpstr>
      <vt:lpstr>Variável “Faltas” – Medidas Estatísticas </vt:lpstr>
      <vt:lpstr>Variável “Faltas” – Medidas Estatísticas </vt:lpstr>
      <vt:lpstr>Variável “Idade” – Tabela de Frequências</vt:lpstr>
      <vt:lpstr>Variável “Idade” – Gráficos</vt:lpstr>
      <vt:lpstr>Variável “Idade” – Medidas Estatísticas </vt:lpstr>
      <vt:lpstr>Variável “Idade” – Medidas Estatísticas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Alexandre de Oliveira Cavalinhos</dc:creator>
  <cp:lastModifiedBy>Mauro Rafael Bento Roque Amaro</cp:lastModifiedBy>
  <cp:revision>24</cp:revision>
  <dcterms:created xsi:type="dcterms:W3CDTF">2025-04-07T15:51:15Z</dcterms:created>
  <dcterms:modified xsi:type="dcterms:W3CDTF">2025-05-26T12:26:53Z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0x010100815076F07B0AED49AEAA19E3552D9666</vt:lpwstr>
  </property>
</Properties>
</file>