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8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72" r:id="rId11"/>
    <p:sldId id="275" r:id="rId12"/>
    <p:sldId id="276" r:id="rId13"/>
    <p:sldId id="259" r:id="rId14"/>
    <p:sldId id="273" r:id="rId15"/>
    <p:sldId id="269" r:id="rId16"/>
    <p:sldId id="270" r:id="rId17"/>
    <p:sldId id="268" r:id="rId18"/>
    <p:sldId id="271" r:id="rId19"/>
    <p:sldId id="256" r:id="rId20"/>
    <p:sldId id="277" r:id="rId21"/>
    <p:sldId id="278" r:id="rId2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9"/>
    <p:restoredTop sz="94692"/>
  </p:normalViewPr>
  <p:slideViewPr>
    <p:cSldViewPr snapToGrid="0" snapToObjects="1">
      <p:cViewPr>
        <p:scale>
          <a:sx n="150" d="100"/>
          <a:sy n="150" d="100"/>
        </p:scale>
        <p:origin x="-616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D2EB4-0BB4-7145-997A-3966A2A3B35D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D2D4-577F-A845-9C03-7A48B11BDB8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1303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9D2D4-577F-A845-9C03-7A48B11BDB89}" type="slidenum">
              <a:rPr lang="en-ES" smtClean="0"/>
              <a:t>17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4061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234C-BDF0-7242-B110-7FD5674B4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A8A1D-08DB-B949-A5A6-1A3CD01CB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4C2B-5CE2-3741-84E5-A75101F4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37FC-8DC3-7749-8AA8-910C04BB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3A35-6CBA-CB45-97C0-296535F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7324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55FA-56A8-E449-8E32-B9FF24C2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642D0-9B1C-354A-B922-0D2CA637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EDDA-2938-6D41-8916-F4C1BBA7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94D5-73D4-104C-9DDF-0E757CCE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CCE0-7846-F54B-B9A9-F185AABB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402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347E7-3214-914F-A15D-86B8A192D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AB8A9-4625-5145-8B6A-84EDB4C1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E9AA-4A4D-C54F-A53F-FB7CC664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0EB9-CCC8-FC46-B70E-1663BCAC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A176-F7DD-A646-ACDF-68B197DD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1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F95C-913D-D04C-B37E-DDF1E750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48AF-8783-CE4E-999C-D0FBB7F0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DCA1-F178-1C4E-881F-8CAB3E24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08C3-C1E7-B049-A779-1B36E727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99FC-9074-2744-9F9F-B88BB9EE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3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AD29-3442-454D-9FC8-86D7942D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AD9C-47D6-6C48-9733-94D96526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59FF5-91C2-3C42-AB60-049687D7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6CDE-6FFF-B547-812E-7860CC15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F1042-C482-3244-8A3F-7DAB76DB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988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EC8-397C-994F-AFC5-842D8183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CE76F-6C81-CB4A-BA5D-47D83569B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30256-6D50-4745-97F5-7C858F98B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6D689-7603-5343-8254-A2137CC0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480B0-014D-934B-BAFA-1A0B6056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2192-E357-AD4B-B963-36CA154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7571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137A-4FEB-5F4E-B9F3-DCC95B42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A032-810B-2040-86AB-1E5533DC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2566-4DC3-AE40-B521-7EB559A0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2A24A-9501-C746-90B8-E917F1210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34EC7-1EB7-2347-971C-2906FD2FB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39869-9F4E-B14D-A844-177B88F4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C0F76-980B-5649-BEED-C23F810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9BF4-E02C-DB43-ADD1-7A6480A0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67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6DC4-8B0E-214D-8751-749823EF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608E1-C5BD-6F4D-B36E-7F030A3E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D605F-F058-2949-8C57-05D6EE62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C1E9C-831E-2140-ADE8-F2F5DB4C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286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317AF-EBA1-5D41-A884-ED271D51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86737-0FFE-914C-B399-BB0C50F1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150D-7CEA-3240-98AA-F5A540E0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2860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272-FB5F-944D-AB0A-30E0D5927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7B94-82E7-5D40-8715-454F103B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3BB29-1BAD-0047-956A-2CA7ACADF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EE9DB-3C55-EE43-BBC5-01948BAB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3683-F2F1-C047-8F37-1CD9991D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F72F-32EC-8345-A9E0-ACC5EA9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373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9345-62BF-134E-B02D-00B4E82F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8B778-7263-1B47-9236-382D39768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F1BB-2BA2-6A49-B064-7FD78178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18FC-C57C-B646-B783-C570BFA4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2535-8718-CC49-B540-DA39B202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B83F8-D554-C145-BFC8-BBD383FA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12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B46AA-C750-E145-BE57-A2FDAEA9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C98E-5BB5-FD45-A64E-11ED6A1F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C9D5-F976-0444-B917-0276E123F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B365-CAB7-5440-9EC2-198DB81D4654}" type="datetimeFigureOut">
              <a:rPr lang="en-ES" smtClean="0"/>
              <a:t>29/10/2020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D6E30-AE2E-E647-B322-99851E7B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DCF7-9C39-4244-82F9-1028B11C7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5B46-DA74-BC48-BE5E-941A112AF44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35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B920C8-E60F-9645-877B-C49871F1AA0A}"/>
              </a:ext>
            </a:extLst>
          </p:cNvPr>
          <p:cNvSpPr txBox="1"/>
          <p:nvPr/>
        </p:nvSpPr>
        <p:spPr>
          <a:xfrm>
            <a:off x="42038" y="2028616"/>
            <a:ext cx="5894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4400" dirty="0">
                <a:latin typeface="Palatino Linotype" panose="02040502050505030304" pitchFamily="18" charset="0"/>
              </a:rPr>
              <a:t>Eixample... </a:t>
            </a:r>
          </a:p>
          <a:p>
            <a:pPr algn="ctr"/>
            <a:r>
              <a:rPr lang="en-ES" sz="4400" dirty="0">
                <a:latin typeface="Palatino Linotype" panose="02040502050505030304" pitchFamily="18" charset="0"/>
              </a:rPr>
              <a:t>is it really the coolest neighbourhood</a:t>
            </a:r>
          </a:p>
          <a:p>
            <a:pPr algn="ctr"/>
            <a:r>
              <a:rPr lang="en-ES" sz="4400" dirty="0">
                <a:latin typeface="Palatino Linotype" panose="02040502050505030304" pitchFamily="18" charset="0"/>
              </a:rPr>
              <a:t>in Barcelona?</a:t>
            </a:r>
          </a:p>
        </p:txBody>
      </p:sp>
      <p:pic>
        <p:nvPicPr>
          <p:cNvPr id="10" name="Picture 9" descr="A picture containing table, many, sitting, different&#10;&#10;Description automatically generated">
            <a:extLst>
              <a:ext uri="{FF2B5EF4-FFF2-40B4-BE49-F238E27FC236}">
                <a16:creationId xmlns:a16="http://schemas.microsoft.com/office/drawing/2014/main" id="{2041BA4D-6ACE-2F43-823A-40B1F7DA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286069"/>
            <a:ext cx="6649616" cy="8312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44FDB-8D0E-0342-AA43-C9A50C0A3464}"/>
              </a:ext>
            </a:extLst>
          </p:cNvPr>
          <p:cNvSpPr txBox="1"/>
          <p:nvPr/>
        </p:nvSpPr>
        <p:spPr>
          <a:xfrm>
            <a:off x="1507940" y="5020573"/>
            <a:ext cx="296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Palatino Linotype" panose="02040502050505030304" pitchFamily="18" charset="0"/>
              </a:rPr>
              <a:t>Oscar Tomás y Miguel Simón</a:t>
            </a:r>
          </a:p>
        </p:txBody>
      </p:sp>
    </p:spTree>
    <p:extLst>
      <p:ext uri="{BB962C8B-B14F-4D97-AF65-F5344CB8AC3E}">
        <p14:creationId xmlns:p14="http://schemas.microsoft.com/office/powerpoint/2010/main" val="1028777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53B50-19DE-1343-9E18-491CFEC811F8}"/>
              </a:ext>
            </a:extLst>
          </p:cNvPr>
          <p:cNvSpPr txBox="1"/>
          <p:nvPr/>
        </p:nvSpPr>
        <p:spPr>
          <a:xfrm>
            <a:off x="3966739" y="10245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Bus and Metro stops</a:t>
            </a:r>
          </a:p>
        </p:txBody>
      </p:sp>
    </p:spTree>
    <p:extLst>
      <p:ext uri="{BB962C8B-B14F-4D97-AF65-F5344CB8AC3E}">
        <p14:creationId xmlns:p14="http://schemas.microsoft.com/office/powerpoint/2010/main" val="69257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BE327-9384-E34E-97A7-F3452280FEA7}"/>
              </a:ext>
            </a:extLst>
          </p:cNvPr>
          <p:cNvSpPr txBox="1"/>
          <p:nvPr/>
        </p:nvSpPr>
        <p:spPr>
          <a:xfrm>
            <a:off x="3966739" y="10245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Bus and Metro stops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F4711B9-758D-6440-B7C3-50EEBF9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31" y="1417876"/>
            <a:ext cx="4706526" cy="4258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A3D4B5-EEBA-314D-AEDA-3518935EA2A9}"/>
              </a:ext>
            </a:extLst>
          </p:cNvPr>
          <p:cNvSpPr txBox="1"/>
          <p:nvPr/>
        </p:nvSpPr>
        <p:spPr>
          <a:xfrm>
            <a:off x="6781977" y="5711005"/>
            <a:ext cx="37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transport stops by districts</a:t>
            </a:r>
          </a:p>
        </p:txBody>
      </p:sp>
    </p:spTree>
    <p:extLst>
      <p:ext uri="{BB962C8B-B14F-4D97-AF65-F5344CB8AC3E}">
        <p14:creationId xmlns:p14="http://schemas.microsoft.com/office/powerpoint/2010/main" val="199798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53B50-19DE-1343-9E18-491CFEC811F8}"/>
              </a:ext>
            </a:extLst>
          </p:cNvPr>
          <p:cNvSpPr txBox="1"/>
          <p:nvPr/>
        </p:nvSpPr>
        <p:spPr>
          <a:xfrm>
            <a:off x="3966739" y="102456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Bus and Metro stops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E05472A-501F-AE4E-97EF-73EC87DC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748" y="1565692"/>
            <a:ext cx="6141067" cy="4011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79B2C-3667-B74C-B16A-AA5420731C31}"/>
              </a:ext>
            </a:extLst>
          </p:cNvPr>
          <p:cNvSpPr txBox="1"/>
          <p:nvPr/>
        </p:nvSpPr>
        <p:spPr>
          <a:xfrm>
            <a:off x="6781977" y="5711005"/>
            <a:ext cx="425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transport stops/km</a:t>
            </a:r>
            <a:r>
              <a:rPr lang="en-ES" i="1" baseline="30000" dirty="0"/>
              <a:t>2</a:t>
            </a:r>
            <a:r>
              <a:rPr lang="en-ES" i="1" dirty="0"/>
              <a:t> by districts</a:t>
            </a:r>
          </a:p>
        </p:txBody>
      </p:sp>
    </p:spTree>
    <p:extLst>
      <p:ext uri="{BB962C8B-B14F-4D97-AF65-F5344CB8AC3E}">
        <p14:creationId xmlns:p14="http://schemas.microsoft.com/office/powerpoint/2010/main" val="224941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27D564F-2016-8348-A8AC-70B500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B04E2-9333-AE4A-A1B3-C0E77AF9B252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</p:spTree>
    <p:extLst>
      <p:ext uri="{BB962C8B-B14F-4D97-AF65-F5344CB8AC3E}">
        <p14:creationId xmlns:p14="http://schemas.microsoft.com/office/powerpoint/2010/main" val="34629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27D564F-2016-8348-A8AC-70B500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4CE1298-43C1-9141-89FD-4ADA6657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799" y="2009869"/>
            <a:ext cx="6924805" cy="3597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14272-C839-1645-AFB0-120C6FDDDF51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642FB-FFF3-7641-ACC5-FE4A48D43738}"/>
              </a:ext>
            </a:extLst>
          </p:cNvPr>
          <p:cNvSpPr txBox="1"/>
          <p:nvPr/>
        </p:nvSpPr>
        <p:spPr>
          <a:xfrm>
            <a:off x="6967172" y="5742221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accidents by districts</a:t>
            </a:r>
          </a:p>
        </p:txBody>
      </p:sp>
    </p:spTree>
    <p:extLst>
      <p:ext uri="{BB962C8B-B14F-4D97-AF65-F5344CB8AC3E}">
        <p14:creationId xmlns:p14="http://schemas.microsoft.com/office/powerpoint/2010/main" val="265822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227D564F-2016-8348-A8AC-70B500F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A6C4FCD-DA0F-BA4B-9137-F698AF7B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07" y="2036082"/>
            <a:ext cx="7007376" cy="3467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7DF170-0F81-E649-B54A-F67B533EBF00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0387F-720D-2840-9086-402E3036A2FE}"/>
              </a:ext>
            </a:extLst>
          </p:cNvPr>
          <p:cNvSpPr txBox="1"/>
          <p:nvPr/>
        </p:nvSpPr>
        <p:spPr>
          <a:xfrm>
            <a:off x="6967172" y="5742221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/>
              <a:t>Number of accidents/km</a:t>
            </a:r>
            <a:r>
              <a:rPr lang="en-ES" i="1" baseline="30000" dirty="0"/>
              <a:t>2</a:t>
            </a:r>
            <a:r>
              <a:rPr lang="en-ES" i="1" dirty="0"/>
              <a:t> by districts</a:t>
            </a:r>
          </a:p>
        </p:txBody>
      </p:sp>
    </p:spTree>
    <p:extLst>
      <p:ext uri="{BB962C8B-B14F-4D97-AF65-F5344CB8AC3E}">
        <p14:creationId xmlns:p14="http://schemas.microsoft.com/office/powerpoint/2010/main" val="159829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461913-F70D-6146-8286-731A0D6831B9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</p:spTree>
    <p:extLst>
      <p:ext uri="{BB962C8B-B14F-4D97-AF65-F5344CB8AC3E}">
        <p14:creationId xmlns:p14="http://schemas.microsoft.com/office/powerpoint/2010/main" val="250932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BCD5B0-A8B1-7244-94F6-3F94992FE3FA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F66D7348-FD7F-064F-9905-B2CEA1BBD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54" y="1804079"/>
            <a:ext cx="6698376" cy="36308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78B66-3CF1-ED4B-A042-4138E6F3F992}"/>
              </a:ext>
            </a:extLst>
          </p:cNvPr>
          <p:cNvSpPr txBox="1"/>
          <p:nvPr/>
        </p:nvSpPr>
        <p:spPr>
          <a:xfrm>
            <a:off x="2182444" y="5522302"/>
            <a:ext cx="411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i="1" dirty="0"/>
              <a:t>Annual increment of accidents by districts</a:t>
            </a:r>
          </a:p>
        </p:txBody>
      </p:sp>
    </p:spTree>
    <p:extLst>
      <p:ext uri="{BB962C8B-B14F-4D97-AF65-F5344CB8AC3E}">
        <p14:creationId xmlns:p14="http://schemas.microsoft.com/office/powerpoint/2010/main" val="217857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2834B5-4E81-3043-B4FB-C532F9836EBF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C58E7F6-82F2-A644-BAF2-15619C9C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54" y="1804079"/>
            <a:ext cx="6698376" cy="363089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183388A-5B24-FD4C-878B-0437DC20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15" y="1804079"/>
            <a:ext cx="3352800" cy="364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09EFB-00A2-4247-80D4-F14850442084}"/>
              </a:ext>
            </a:extLst>
          </p:cNvPr>
          <p:cNvSpPr txBox="1"/>
          <p:nvPr/>
        </p:nvSpPr>
        <p:spPr>
          <a:xfrm>
            <a:off x="3039722" y="100116"/>
            <a:ext cx="6236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163BF-D5F5-F241-B4CB-A603B71B0550}"/>
              </a:ext>
            </a:extLst>
          </p:cNvPr>
          <p:cNvSpPr txBox="1"/>
          <p:nvPr/>
        </p:nvSpPr>
        <p:spPr>
          <a:xfrm>
            <a:off x="8646060" y="5434974"/>
            <a:ext cx="22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i="1" dirty="0"/>
              <a:t>10-years increment of </a:t>
            </a:r>
          </a:p>
          <a:p>
            <a:pPr algn="ctr"/>
            <a:r>
              <a:rPr lang="en-ES" i="1" dirty="0"/>
              <a:t>accidents by districts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7F6D2-B317-B341-8E53-268C780DDC19}"/>
              </a:ext>
            </a:extLst>
          </p:cNvPr>
          <p:cNvSpPr txBox="1"/>
          <p:nvPr/>
        </p:nvSpPr>
        <p:spPr>
          <a:xfrm>
            <a:off x="2182444" y="5522302"/>
            <a:ext cx="411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i="1" dirty="0"/>
              <a:t>Annual increment of accidents by districts</a:t>
            </a:r>
          </a:p>
        </p:txBody>
      </p:sp>
    </p:spTree>
    <p:extLst>
      <p:ext uri="{BB962C8B-B14F-4D97-AF65-F5344CB8AC3E}">
        <p14:creationId xmlns:p14="http://schemas.microsoft.com/office/powerpoint/2010/main" val="326499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781AF-2536-0B44-9270-8D04C416F2E2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B464E9-5880-9F47-8D7E-7A69BF8689A5}"/>
              </a:ext>
            </a:extLst>
          </p:cNvPr>
          <p:cNvSpPr txBox="1"/>
          <p:nvPr/>
        </p:nvSpPr>
        <p:spPr>
          <a:xfrm>
            <a:off x="4809118" y="100116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523FC-92FE-414D-BC19-8A933B94A354}"/>
              </a:ext>
            </a:extLst>
          </p:cNvPr>
          <p:cNvSpPr txBox="1"/>
          <p:nvPr/>
        </p:nvSpPr>
        <p:spPr>
          <a:xfrm>
            <a:off x="2277737" y="1799996"/>
            <a:ext cx="7636526" cy="3258008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ES" sz="2800" spc="200" dirty="0">
                <a:latin typeface="Palatino Linotype" panose="02040502050505030304" pitchFamily="18" charset="0"/>
              </a:rPr>
              <a:t>Eixample is a very </a:t>
            </a:r>
            <a:r>
              <a:rPr lang="en-ES" sz="2800" b="1" spc="200" dirty="0">
                <a:latin typeface="Palatino Linotype" panose="02040502050505030304" pitchFamily="18" charset="0"/>
              </a:rPr>
              <a:t>well connected district</a:t>
            </a:r>
            <a:r>
              <a:rPr lang="en-ES" sz="2800" spc="200" dirty="0">
                <a:latin typeface="Palatino Linotype" panose="02040502050505030304" pitchFamily="18" charset="0"/>
              </a:rPr>
              <a:t>, but we should be more </a:t>
            </a:r>
            <a:r>
              <a:rPr lang="en-ES" sz="2800" b="1" spc="200" dirty="0">
                <a:latin typeface="Palatino Linotype" panose="02040502050505030304" pitchFamily="18" charset="0"/>
              </a:rPr>
              <a:t>careful</a:t>
            </a:r>
            <a:r>
              <a:rPr lang="en-ES" sz="2800" spc="200" dirty="0">
                <a:latin typeface="Palatino Linotype" panose="02040502050505030304" pitchFamily="18" charset="0"/>
              </a:rPr>
              <a:t> when we walk in the street than in other areas of Barcelona (and it seems it </a:t>
            </a:r>
            <a:r>
              <a:rPr lang="en-ES" sz="2800" b="1" spc="200" dirty="0">
                <a:latin typeface="Palatino Linotype" panose="02040502050505030304" pitchFamily="18" charset="0"/>
              </a:rPr>
              <a:t>is not going to change </a:t>
            </a:r>
            <a:r>
              <a:rPr lang="en-ES" sz="2800" spc="200" dirty="0">
                <a:latin typeface="Palatino Linotype" panose="02040502050505030304" pitchFamily="18" charset="0"/>
              </a:rPr>
              <a:t>in the future years).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FACC8-AB77-CD4A-8540-A15DDB0695BE}"/>
              </a:ext>
            </a:extLst>
          </p:cNvPr>
          <p:cNvSpPr/>
          <p:nvPr/>
        </p:nvSpPr>
        <p:spPr>
          <a:xfrm>
            <a:off x="2277737" y="3194613"/>
            <a:ext cx="7778188" cy="1955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2FD79-1D86-7441-B29D-956640DF1EF3}"/>
              </a:ext>
            </a:extLst>
          </p:cNvPr>
          <p:cNvSpPr/>
          <p:nvPr/>
        </p:nvSpPr>
        <p:spPr>
          <a:xfrm>
            <a:off x="3865821" y="2617808"/>
            <a:ext cx="7778188" cy="1955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2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lm tree&#10;&#10;Description automatically generated">
            <a:extLst>
              <a:ext uri="{FF2B5EF4-FFF2-40B4-BE49-F238E27FC236}">
                <a16:creationId xmlns:a16="http://schemas.microsoft.com/office/drawing/2014/main" id="{5384125D-C453-8A48-ACBE-C54C831C4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7" b="13883"/>
          <a:stretch/>
        </p:blipFill>
        <p:spPr>
          <a:xfrm>
            <a:off x="5645782" y="1570008"/>
            <a:ext cx="5168966" cy="359230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5135474" y="94555"/>
            <a:ext cx="2008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>
                <a:latin typeface="Palatino Linotype" panose="02040502050505030304" pitchFamily="18" charset="0"/>
              </a:rPr>
              <a:t>The facts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CD89C3FD-3242-3149-95B2-52CC41962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91" b="31596"/>
          <a:stretch/>
        </p:blipFill>
        <p:spPr>
          <a:xfrm>
            <a:off x="1503173" y="2761089"/>
            <a:ext cx="2300129" cy="913450"/>
          </a:xfrm>
          <a:prstGeom prst="rect">
            <a:avLst/>
          </a:prstGeom>
        </p:spPr>
      </p:pic>
      <p:pic>
        <p:nvPicPr>
          <p:cNvPr id="9" name="Picture 8" descr="A palm tree&#10;&#10;Description automatically generated">
            <a:extLst>
              <a:ext uri="{FF2B5EF4-FFF2-40B4-BE49-F238E27FC236}">
                <a16:creationId xmlns:a16="http://schemas.microsoft.com/office/drawing/2014/main" id="{58878329-96D5-A940-85D8-EB67C9C16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847" b="94451"/>
          <a:stretch/>
        </p:blipFill>
        <p:spPr>
          <a:xfrm>
            <a:off x="171002" y="3688242"/>
            <a:ext cx="4964472" cy="53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8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781AF-2536-0B44-9270-8D04C416F2E2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B464E9-5880-9F47-8D7E-7A69BF8689A5}"/>
              </a:ext>
            </a:extLst>
          </p:cNvPr>
          <p:cNvSpPr txBox="1"/>
          <p:nvPr/>
        </p:nvSpPr>
        <p:spPr>
          <a:xfrm>
            <a:off x="4809118" y="100116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523FC-92FE-414D-BC19-8A933B94A354}"/>
              </a:ext>
            </a:extLst>
          </p:cNvPr>
          <p:cNvSpPr txBox="1"/>
          <p:nvPr/>
        </p:nvSpPr>
        <p:spPr>
          <a:xfrm>
            <a:off x="2277737" y="1799996"/>
            <a:ext cx="7636526" cy="3258008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ES" sz="2800" spc="200" dirty="0">
                <a:latin typeface="Palatino Linotype" panose="02040502050505030304" pitchFamily="18" charset="0"/>
              </a:rPr>
              <a:t>Eixample is a very </a:t>
            </a:r>
            <a:r>
              <a:rPr lang="en-ES" sz="2800" b="1" spc="200" dirty="0">
                <a:latin typeface="Palatino Linotype" panose="02040502050505030304" pitchFamily="18" charset="0"/>
              </a:rPr>
              <a:t>well connected district</a:t>
            </a:r>
            <a:r>
              <a:rPr lang="en-ES" sz="2800" spc="200" dirty="0">
                <a:latin typeface="Palatino Linotype" panose="02040502050505030304" pitchFamily="18" charset="0"/>
              </a:rPr>
              <a:t>, but we should be more </a:t>
            </a:r>
            <a:r>
              <a:rPr lang="en-ES" sz="2800" b="1" spc="200" dirty="0">
                <a:latin typeface="Palatino Linotype" panose="02040502050505030304" pitchFamily="18" charset="0"/>
              </a:rPr>
              <a:t>careful</a:t>
            </a:r>
            <a:r>
              <a:rPr lang="en-ES" sz="2800" spc="200" dirty="0">
                <a:latin typeface="Palatino Linotype" panose="02040502050505030304" pitchFamily="18" charset="0"/>
              </a:rPr>
              <a:t> when we walk in the street than in other areas of Barcelona (and it seems it </a:t>
            </a:r>
            <a:r>
              <a:rPr lang="en-ES" sz="2800" b="1" spc="200" dirty="0">
                <a:latin typeface="Palatino Linotype" panose="02040502050505030304" pitchFamily="18" charset="0"/>
              </a:rPr>
              <a:t>is not going to change </a:t>
            </a:r>
            <a:r>
              <a:rPr lang="en-ES" sz="2800" spc="200" dirty="0">
                <a:latin typeface="Palatino Linotype" panose="02040502050505030304" pitchFamily="18" charset="0"/>
              </a:rPr>
              <a:t>in the future years).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B82A3-DD16-3C40-A327-B44001E82DBF}"/>
              </a:ext>
            </a:extLst>
          </p:cNvPr>
          <p:cNvSpPr/>
          <p:nvPr/>
        </p:nvSpPr>
        <p:spPr>
          <a:xfrm>
            <a:off x="2277737" y="4478870"/>
            <a:ext cx="7778188" cy="67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C5BBC0-C742-3F49-BA36-5ACA3C4F78BA}"/>
              </a:ext>
            </a:extLst>
          </p:cNvPr>
          <p:cNvSpPr/>
          <p:nvPr/>
        </p:nvSpPr>
        <p:spPr>
          <a:xfrm>
            <a:off x="5748866" y="3928537"/>
            <a:ext cx="4755792" cy="671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05533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781AF-2536-0B44-9270-8D04C416F2E2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B464E9-5880-9F47-8D7E-7A69BF8689A5}"/>
              </a:ext>
            </a:extLst>
          </p:cNvPr>
          <p:cNvSpPr txBox="1"/>
          <p:nvPr/>
        </p:nvSpPr>
        <p:spPr>
          <a:xfrm>
            <a:off x="4809118" y="100116"/>
            <a:ext cx="26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Conclusions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523FC-92FE-414D-BC19-8A933B94A354}"/>
              </a:ext>
            </a:extLst>
          </p:cNvPr>
          <p:cNvSpPr txBox="1"/>
          <p:nvPr/>
        </p:nvSpPr>
        <p:spPr>
          <a:xfrm>
            <a:off x="2277737" y="1799996"/>
            <a:ext cx="7636526" cy="3258008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ES" sz="2800" spc="200" dirty="0">
                <a:latin typeface="Palatino Linotype" panose="02040502050505030304" pitchFamily="18" charset="0"/>
              </a:rPr>
              <a:t>Eixample is a very </a:t>
            </a:r>
            <a:r>
              <a:rPr lang="en-ES" sz="2800" b="1" spc="200" dirty="0">
                <a:latin typeface="Palatino Linotype" panose="02040502050505030304" pitchFamily="18" charset="0"/>
              </a:rPr>
              <a:t>well connected district</a:t>
            </a:r>
            <a:r>
              <a:rPr lang="en-ES" sz="2800" spc="200" dirty="0">
                <a:latin typeface="Palatino Linotype" panose="02040502050505030304" pitchFamily="18" charset="0"/>
              </a:rPr>
              <a:t>, but we should be more </a:t>
            </a:r>
            <a:r>
              <a:rPr lang="en-ES" sz="2800" b="1" spc="200" dirty="0">
                <a:latin typeface="Palatino Linotype" panose="02040502050505030304" pitchFamily="18" charset="0"/>
              </a:rPr>
              <a:t>careful</a:t>
            </a:r>
            <a:r>
              <a:rPr lang="en-ES" sz="2800" spc="200" dirty="0">
                <a:latin typeface="Palatino Linotype" panose="02040502050505030304" pitchFamily="18" charset="0"/>
              </a:rPr>
              <a:t> when we walk in the street than in other areas of Barcelona (and it seems it </a:t>
            </a:r>
            <a:r>
              <a:rPr lang="en-ES" sz="2800" b="1" spc="200" dirty="0">
                <a:latin typeface="Palatino Linotype" panose="02040502050505030304" pitchFamily="18" charset="0"/>
              </a:rPr>
              <a:t>is not going to change </a:t>
            </a:r>
            <a:r>
              <a:rPr lang="en-ES" sz="2800" spc="200" dirty="0">
                <a:latin typeface="Palatino Linotype" panose="02040502050505030304" pitchFamily="18" charset="0"/>
              </a:rPr>
              <a:t>in the future years). </a:t>
            </a:r>
          </a:p>
        </p:txBody>
      </p:sp>
    </p:spTree>
    <p:extLst>
      <p:ext uri="{BB962C8B-B14F-4D97-AF65-F5344CB8AC3E}">
        <p14:creationId xmlns:p14="http://schemas.microsoft.com/office/powerpoint/2010/main" val="191719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45CEE-2ABE-FE4F-8438-6F2ACE853B2E}"/>
              </a:ext>
            </a:extLst>
          </p:cNvPr>
          <p:cNvSpPr txBox="1"/>
          <p:nvPr/>
        </p:nvSpPr>
        <p:spPr>
          <a:xfrm>
            <a:off x="1547262" y="5095890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“A good </a:t>
            </a:r>
            <a:r>
              <a:rPr lang="en-GB" i="1" dirty="0" err="1">
                <a:latin typeface="Palatino Linotype" panose="02040502050505030304" pitchFamily="18" charset="0"/>
                <a:ea typeface="Palatino" pitchFamily="2" charset="77"/>
              </a:rPr>
              <a:t>neighborhood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 is the one  in which I can do my lovely Data Science without limits and help my nice students.”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D28EE-4797-A547-BE24-E0A105D4D338}"/>
              </a:ext>
            </a:extLst>
          </p:cNvPr>
          <p:cNvSpPr txBox="1"/>
          <p:nvPr/>
        </p:nvSpPr>
        <p:spPr>
          <a:xfrm>
            <a:off x="8887968" y="5742221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Javier Pardo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63B53-4D43-CD47-A20B-F78690EB106E}"/>
              </a:ext>
            </a:extLst>
          </p:cNvPr>
          <p:cNvSpPr txBox="1"/>
          <p:nvPr/>
        </p:nvSpPr>
        <p:spPr>
          <a:xfrm>
            <a:off x="1547262" y="3323957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“A good neighbourhood has nice parks or green areas, access to several lines of </a:t>
            </a:r>
            <a:r>
              <a:rPr lang="en-GB" b="1" i="1" dirty="0">
                <a:latin typeface="Palatino Linotype" panose="02040502050505030304" pitchFamily="18" charset="0"/>
                <a:ea typeface="Palatino" pitchFamily="2" charset="77"/>
              </a:rPr>
              <a:t>public transport </a:t>
            </a:r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and commerce offers  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20C48-1ECA-C84D-BCFB-AA1A21CA3D9D}"/>
              </a:ext>
            </a:extLst>
          </p:cNvPr>
          <p:cNvSpPr txBox="1"/>
          <p:nvPr/>
        </p:nvSpPr>
        <p:spPr>
          <a:xfrm>
            <a:off x="8887968" y="3970288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Sara Peña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49E9B-4CFA-1F41-AADB-549AE70624F7}"/>
              </a:ext>
            </a:extLst>
          </p:cNvPr>
          <p:cNvSpPr txBox="1"/>
          <p:nvPr/>
        </p:nvSpPr>
        <p:spPr>
          <a:xfrm>
            <a:off x="1547262" y="1502718"/>
            <a:ext cx="909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Palatino Linotype" panose="02040502050505030304" pitchFamily="18" charset="0"/>
                <a:ea typeface="Palatino" pitchFamily="2" charset="77"/>
              </a:rPr>
              <a:t>“A good neighbourhood is the one  in which I can do my lovely Data Science without limits and help my nice students.”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22B25-F79C-134F-BE3B-F78EAB26D277}"/>
              </a:ext>
            </a:extLst>
          </p:cNvPr>
          <p:cNvSpPr txBox="1"/>
          <p:nvPr/>
        </p:nvSpPr>
        <p:spPr>
          <a:xfrm>
            <a:off x="8887968" y="2149049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Palatino Linotype" panose="02040502050505030304" pitchFamily="18" charset="0"/>
              </a:rPr>
              <a:t>Javier Pardo</a:t>
            </a:r>
          </a:p>
        </p:txBody>
      </p:sp>
    </p:spTree>
    <p:extLst>
      <p:ext uri="{BB962C8B-B14F-4D97-AF65-F5344CB8AC3E}">
        <p14:creationId xmlns:p14="http://schemas.microsoft.com/office/powerpoint/2010/main" val="88223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B76B6F6-917D-7244-B0FA-97CB3AC70B7E}"/>
              </a:ext>
            </a:extLst>
          </p:cNvPr>
          <p:cNvSpPr/>
          <p:nvPr/>
        </p:nvSpPr>
        <p:spPr>
          <a:xfrm>
            <a:off x="7267518" y="1298452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1. It has lots of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1C94F-C34A-0B41-B93D-C868A9A29E53}"/>
              </a:ext>
            </a:extLst>
          </p:cNvPr>
          <p:cNvSpPr/>
          <p:nvPr/>
        </p:nvSpPr>
        <p:spPr>
          <a:xfrm>
            <a:off x="7267518" y="1946819"/>
            <a:ext cx="452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2. You can move around in it without a 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63545-06B3-A64B-826C-344073EB4B23}"/>
              </a:ext>
            </a:extLst>
          </p:cNvPr>
          <p:cNvSpPr/>
          <p:nvPr/>
        </p:nvSpPr>
        <p:spPr>
          <a:xfrm>
            <a:off x="7267518" y="25951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3. You can find essentials nearby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F96A7-042E-2E4D-9247-A3E2BA44C6D8}"/>
              </a:ext>
            </a:extLst>
          </p:cNvPr>
          <p:cNvSpPr/>
          <p:nvPr/>
        </p:nvSpPr>
        <p:spPr>
          <a:xfrm>
            <a:off x="7267518" y="3243553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4. It is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D229-9F64-B441-ACE0-ACF74B69EA8B}"/>
              </a:ext>
            </a:extLst>
          </p:cNvPr>
          <p:cNvSpPr/>
          <p:nvPr/>
        </p:nvSpPr>
        <p:spPr>
          <a:xfrm>
            <a:off x="7267518" y="45402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5. It offers easy access to medical care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EC6D6-DA9B-7841-8A2D-8D4B136EF1C6}"/>
              </a:ext>
            </a:extLst>
          </p:cNvPr>
          <p:cNvSpPr/>
          <p:nvPr/>
        </p:nvSpPr>
        <p:spPr>
          <a:xfrm>
            <a:off x="7267518" y="3891920"/>
            <a:ext cx="390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6. It offers a variety of housing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1D40B-2B81-0344-B6B9-2254A456362F}"/>
              </a:ext>
            </a:extLst>
          </p:cNvPr>
          <p:cNvSpPr/>
          <p:nvPr/>
        </p:nvSpPr>
        <p:spPr>
          <a:xfrm>
            <a:off x="7267518" y="5188654"/>
            <a:ext cx="4580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7. It provides a full range of public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2EB6-6880-2D40-86C7-BA6E79B7D952}"/>
              </a:ext>
            </a:extLst>
          </p:cNvPr>
          <p:cNvSpPr/>
          <p:nvPr/>
        </p:nvSpPr>
        <p:spPr>
          <a:xfrm>
            <a:off x="7267518" y="583702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8. It looks appealing</a:t>
            </a:r>
          </a:p>
        </p:txBody>
      </p:sp>
      <p:pic>
        <p:nvPicPr>
          <p:cNvPr id="15" name="Picture 14" descr="A group of people walking down a street next to a building&#10;&#10;Description automatically generated">
            <a:extLst>
              <a:ext uri="{FF2B5EF4-FFF2-40B4-BE49-F238E27FC236}">
                <a16:creationId xmlns:a16="http://schemas.microsoft.com/office/drawing/2014/main" id="{AD83FFD6-4FC9-5343-8A0B-33475DFB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6" y="1353316"/>
            <a:ext cx="6736622" cy="4815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DE4CF8-0DF1-EE4D-AE9D-10F235D10926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4157A0D-FD10-584C-81CE-9D49AD8B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2"/>
          <a:stretch/>
        </p:blipFill>
        <p:spPr>
          <a:xfrm>
            <a:off x="10635110" y="788548"/>
            <a:ext cx="1305464" cy="9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B76B6F6-917D-7244-B0FA-97CB3AC70B7E}"/>
              </a:ext>
            </a:extLst>
          </p:cNvPr>
          <p:cNvSpPr/>
          <p:nvPr/>
        </p:nvSpPr>
        <p:spPr>
          <a:xfrm>
            <a:off x="7267518" y="1298452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1. It has lots of trees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1C94F-C34A-0B41-B93D-C868A9A29E53}"/>
              </a:ext>
            </a:extLst>
          </p:cNvPr>
          <p:cNvSpPr/>
          <p:nvPr/>
        </p:nvSpPr>
        <p:spPr>
          <a:xfrm>
            <a:off x="7267518" y="1946819"/>
            <a:ext cx="460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2. You can move around in it without a 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63545-06B3-A64B-826C-344073EB4B23}"/>
              </a:ext>
            </a:extLst>
          </p:cNvPr>
          <p:cNvSpPr/>
          <p:nvPr/>
        </p:nvSpPr>
        <p:spPr>
          <a:xfrm>
            <a:off x="7267518" y="25951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3. You can find essentials nearby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F96A7-042E-2E4D-9247-A3E2BA44C6D8}"/>
              </a:ext>
            </a:extLst>
          </p:cNvPr>
          <p:cNvSpPr/>
          <p:nvPr/>
        </p:nvSpPr>
        <p:spPr>
          <a:xfrm>
            <a:off x="7267518" y="324355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4. It is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D229-9F64-B441-ACE0-ACF74B69EA8B}"/>
              </a:ext>
            </a:extLst>
          </p:cNvPr>
          <p:cNvSpPr/>
          <p:nvPr/>
        </p:nvSpPr>
        <p:spPr>
          <a:xfrm>
            <a:off x="7267518" y="45402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5. It offers easy access to medical care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EC6D6-DA9B-7841-8A2D-8D4B136EF1C6}"/>
              </a:ext>
            </a:extLst>
          </p:cNvPr>
          <p:cNvSpPr/>
          <p:nvPr/>
        </p:nvSpPr>
        <p:spPr>
          <a:xfrm>
            <a:off x="7267518" y="3891920"/>
            <a:ext cx="3907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6. It offers a variety of housing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1D40B-2B81-0344-B6B9-2254A456362F}"/>
              </a:ext>
            </a:extLst>
          </p:cNvPr>
          <p:cNvSpPr/>
          <p:nvPr/>
        </p:nvSpPr>
        <p:spPr>
          <a:xfrm>
            <a:off x="7267518" y="5188654"/>
            <a:ext cx="473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7. It provides a full range of public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2EB6-6880-2D40-86C7-BA6E79B7D952}"/>
              </a:ext>
            </a:extLst>
          </p:cNvPr>
          <p:cNvSpPr/>
          <p:nvPr/>
        </p:nvSpPr>
        <p:spPr>
          <a:xfrm>
            <a:off x="7267518" y="5837022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>
                <a:solidFill>
                  <a:schemeClr val="bg1">
                    <a:lumMod val="65000"/>
                  </a:schemeClr>
                </a:solidFill>
                <a:effectLst/>
                <a:latin typeface="Palatino Linotype" panose="02040502050505030304" pitchFamily="18" charset="0"/>
              </a:rPr>
              <a:t>8. It looks appealing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B2C44-6B69-1B43-A32A-046FDDB45B88}"/>
              </a:ext>
            </a:extLst>
          </p:cNvPr>
          <p:cNvSpPr txBox="1"/>
          <p:nvPr/>
        </p:nvSpPr>
        <p:spPr>
          <a:xfrm>
            <a:off x="2982142" y="81828"/>
            <a:ext cx="663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Palatino Linotype" panose="02040502050505030304" pitchFamily="18" charset="0"/>
                <a:ea typeface="Palatino" pitchFamily="2" charset="77"/>
              </a:rPr>
              <a:t>Define A Good Neighbourhood</a:t>
            </a:r>
          </a:p>
        </p:txBody>
      </p:sp>
      <p:pic>
        <p:nvPicPr>
          <p:cNvPr id="16" name="Picture 15" descr="A group of people walking down a street next to a building&#10;&#10;Description automatically generated">
            <a:extLst>
              <a:ext uri="{FF2B5EF4-FFF2-40B4-BE49-F238E27FC236}">
                <a16:creationId xmlns:a16="http://schemas.microsoft.com/office/drawing/2014/main" id="{0221F865-6EE5-7B46-8FD6-EED9C679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6" y="1353316"/>
            <a:ext cx="6736622" cy="4815632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7AEB5F4A-BA03-9D4E-A77A-F008F351B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2"/>
          <a:stretch/>
        </p:blipFill>
        <p:spPr>
          <a:xfrm>
            <a:off x="10635110" y="788548"/>
            <a:ext cx="1305464" cy="9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48ECBF-7CF0-324E-87F2-EEA0D2E76794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0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5BE041-03E3-084D-B413-1AD0D0018087}"/>
              </a:ext>
            </a:extLst>
          </p:cNvPr>
          <p:cNvSpPr txBox="1"/>
          <p:nvPr/>
        </p:nvSpPr>
        <p:spPr>
          <a:xfrm>
            <a:off x="6258775" y="1962121"/>
            <a:ext cx="46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>
                <a:solidFill>
                  <a:srgbClr val="0070C0"/>
                </a:solidFill>
              </a:rPr>
              <a:t>opendata-ajuntament.barcelona.cat</a:t>
            </a:r>
            <a:endParaRPr lang="en-ES" sz="2400" i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B2A01-ED25-1643-8EBB-069FDA242AE1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284954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2DC91-3C55-124B-8F11-E3B4F15EC074}"/>
              </a:ext>
            </a:extLst>
          </p:cNvPr>
          <p:cNvSpPr txBox="1"/>
          <p:nvPr/>
        </p:nvSpPr>
        <p:spPr>
          <a:xfrm>
            <a:off x="6258775" y="1962121"/>
            <a:ext cx="46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>
                <a:solidFill>
                  <a:srgbClr val="0070C0"/>
                </a:solidFill>
              </a:rPr>
              <a:t>opendata-ajuntament.barcelona.cat</a:t>
            </a:r>
            <a:endParaRPr lang="en-ES" sz="2400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B07CD-23EF-6B41-8F6B-67A6F27053D9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3B78E-6EA9-3E4D-ABAB-5C1F29859288}"/>
              </a:ext>
            </a:extLst>
          </p:cNvPr>
          <p:cNvSpPr txBox="1"/>
          <p:nvPr/>
        </p:nvSpPr>
        <p:spPr>
          <a:xfrm>
            <a:off x="6815876" y="3101115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800" dirty="0">
                <a:latin typeface="Palatino Linotype" panose="02040502050505030304" pitchFamily="18" charset="0"/>
              </a:rPr>
              <a:t>Bus and Metro stops</a:t>
            </a:r>
          </a:p>
        </p:txBody>
      </p:sp>
    </p:spTree>
    <p:extLst>
      <p:ext uri="{BB962C8B-B14F-4D97-AF65-F5344CB8AC3E}">
        <p14:creationId xmlns:p14="http://schemas.microsoft.com/office/powerpoint/2010/main" val="2168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6BA1B7-28A8-1F48-9344-C8284DCA2FFC}"/>
              </a:ext>
            </a:extLst>
          </p:cNvPr>
          <p:cNvCxnSpPr/>
          <p:nvPr/>
        </p:nvCxnSpPr>
        <p:spPr>
          <a:xfrm>
            <a:off x="-373224" y="746447"/>
            <a:ext cx="13062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2A2C5F91-39FB-044B-80A2-36392105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5" y="1423026"/>
            <a:ext cx="4536122" cy="4011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3C944-08A1-A642-BA16-F784FCF801CE}"/>
              </a:ext>
            </a:extLst>
          </p:cNvPr>
          <p:cNvSpPr txBox="1"/>
          <p:nvPr/>
        </p:nvSpPr>
        <p:spPr>
          <a:xfrm>
            <a:off x="6096000" y="4301664"/>
            <a:ext cx="488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800" dirty="0">
                <a:latin typeface="Palatino Linotype" panose="02040502050505030304" pitchFamily="18" charset="0"/>
              </a:rPr>
              <a:t>Traffic accidents (2011 – 2019)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4710A-740C-5143-B6CF-5999BADBA2AA}"/>
              </a:ext>
            </a:extLst>
          </p:cNvPr>
          <p:cNvSpPr txBox="1"/>
          <p:nvPr/>
        </p:nvSpPr>
        <p:spPr>
          <a:xfrm>
            <a:off x="6815876" y="3101115"/>
            <a:ext cx="3448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2800" dirty="0">
                <a:latin typeface="Palatino Linotype" panose="02040502050505030304" pitchFamily="18" charset="0"/>
              </a:rPr>
              <a:t>Bus and Metro stops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2DC91-3C55-124B-8F11-E3B4F15EC074}"/>
              </a:ext>
            </a:extLst>
          </p:cNvPr>
          <p:cNvSpPr txBox="1"/>
          <p:nvPr/>
        </p:nvSpPr>
        <p:spPr>
          <a:xfrm>
            <a:off x="6258775" y="1962121"/>
            <a:ext cx="46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>
                <a:solidFill>
                  <a:srgbClr val="0070C0"/>
                </a:solidFill>
              </a:rPr>
              <a:t>opendata-ajuntament.barcelona.cat</a:t>
            </a:r>
            <a:endParaRPr lang="en-ES" sz="2400" i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1B709-7DC8-324D-88AA-FE28854B4DD5}"/>
              </a:ext>
            </a:extLst>
          </p:cNvPr>
          <p:cNvSpPr txBox="1"/>
          <p:nvPr/>
        </p:nvSpPr>
        <p:spPr>
          <a:xfrm>
            <a:off x="2685138" y="115241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3600" dirty="0">
                <a:latin typeface="Palatino Linotype" panose="02040502050505030304" pitchFamily="18" charset="0"/>
              </a:rPr>
              <a:t>Barcelona districts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157778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503</Words>
  <Application>Microsoft Macintosh PowerPoint</Application>
  <PresentationFormat>Widescreen</PresentationFormat>
  <Paragraphs>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Simon Moya</dc:creator>
  <cp:lastModifiedBy>Miguel Simon Moya</cp:lastModifiedBy>
  <cp:revision>13</cp:revision>
  <dcterms:created xsi:type="dcterms:W3CDTF">2020-10-29T15:37:12Z</dcterms:created>
  <dcterms:modified xsi:type="dcterms:W3CDTF">2020-10-29T23:07:04Z</dcterms:modified>
</cp:coreProperties>
</file>