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A8961-7D8B-4FBB-9590-0571D02BFA69}" v="3" dt="2023-02-20T15:40:54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SY ALEJANDRA MAZO VELEZ" userId="S::alejandra.mazo@udea.edu.co::53fb7da9-d80c-4155-9502-f18a1df8cf22" providerId="AD" clId="Web-{446A8961-7D8B-4FBB-9590-0571D02BFA69}"/>
    <pc:docChg chg="modSld">
      <pc:chgData name="DEISY ALEJANDRA MAZO VELEZ" userId="S::alejandra.mazo@udea.edu.co::53fb7da9-d80c-4155-9502-f18a1df8cf22" providerId="AD" clId="Web-{446A8961-7D8B-4FBB-9590-0571D02BFA69}" dt="2023-02-20T15:40:54.837" v="2"/>
      <pc:docMkLst>
        <pc:docMk/>
      </pc:docMkLst>
      <pc:sldChg chg="addSp delSp modSp">
        <pc:chgData name="DEISY ALEJANDRA MAZO VELEZ" userId="S::alejandra.mazo@udea.edu.co::53fb7da9-d80c-4155-9502-f18a1df8cf22" providerId="AD" clId="Web-{446A8961-7D8B-4FBB-9590-0571D02BFA69}" dt="2023-02-20T15:40:54.837" v="2"/>
        <pc:sldMkLst>
          <pc:docMk/>
          <pc:sldMk cId="3984860509" sldId="310"/>
        </pc:sldMkLst>
        <pc:spChg chg="add del mod">
          <ac:chgData name="DEISY ALEJANDRA MAZO VELEZ" userId="S::alejandra.mazo@udea.edu.co::53fb7da9-d80c-4155-9502-f18a1df8cf22" providerId="AD" clId="Web-{446A8961-7D8B-4FBB-9590-0571D02BFA69}" dt="2023-02-20T15:40:51.962" v="1"/>
          <ac:spMkLst>
            <pc:docMk/>
            <pc:sldMk cId="3984860509" sldId="310"/>
            <ac:spMk id="4" creationId="{0884FAC2-CEE6-91D9-E78D-D6707CBE3303}"/>
          </ac:spMkLst>
        </pc:spChg>
        <pc:picChg chg="del">
          <ac:chgData name="DEISY ALEJANDRA MAZO VELEZ" userId="S::alejandra.mazo@udea.edu.co::53fb7da9-d80c-4155-9502-f18a1df8cf22" providerId="AD" clId="Web-{446A8961-7D8B-4FBB-9590-0571D02BFA69}" dt="2023-02-20T15:40:50.196" v="0"/>
          <ac:picMkLst>
            <pc:docMk/>
            <pc:sldMk cId="3984860509" sldId="310"/>
            <ac:picMk id="5" creationId="{B942026F-EA0D-F772-71D8-D574B39F5FF7}"/>
          </ac:picMkLst>
        </pc:picChg>
        <pc:picChg chg="add mod ord">
          <ac:chgData name="DEISY ALEJANDRA MAZO VELEZ" userId="S::alejandra.mazo@udea.edu.co::53fb7da9-d80c-4155-9502-f18a1df8cf22" providerId="AD" clId="Web-{446A8961-7D8B-4FBB-9590-0571D02BFA69}" dt="2023-02-20T15:40:54.837" v="2"/>
          <ac:picMkLst>
            <pc:docMk/>
            <pc:sldMk cId="3984860509" sldId="310"/>
            <ac:picMk id="6" creationId="{89D91267-CDAA-3472-F8BE-37792249ED7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224EE-2B3D-4C78-8670-62AFDDC58C2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BFB22C-4B6F-4ECF-89AE-BCD9D89B219F}">
      <dgm:prSet/>
      <dgm:spPr/>
      <dgm:t>
        <a:bodyPr/>
        <a:lstStyle/>
        <a:p>
          <a:r>
            <a:rPr lang="es-MX"/>
            <a:t>Modelo  de regresión lineal estimado ​</a:t>
          </a:r>
          <a:endParaRPr lang="en-US"/>
        </a:p>
      </dgm:t>
    </dgm:pt>
    <dgm:pt modelId="{91C9007E-699B-4CB0-A238-98CA199D5710}" type="parTrans" cxnId="{C4961EC2-9A67-47A6-B19C-1E6CFC702520}">
      <dgm:prSet/>
      <dgm:spPr/>
      <dgm:t>
        <a:bodyPr/>
        <a:lstStyle/>
        <a:p>
          <a:endParaRPr lang="en-US"/>
        </a:p>
      </dgm:t>
    </dgm:pt>
    <dgm:pt modelId="{8B858FE7-D5E1-494A-AFC3-7FEF0EF8C727}" type="sibTrans" cxnId="{C4961EC2-9A67-47A6-B19C-1E6CFC702520}">
      <dgm:prSet/>
      <dgm:spPr/>
      <dgm:t>
        <a:bodyPr/>
        <a:lstStyle/>
        <a:p>
          <a:endParaRPr lang="en-US"/>
        </a:p>
      </dgm:t>
    </dgm:pt>
    <dgm:pt modelId="{B902ECB8-4A91-4DD3-98EF-3A585739743D}">
      <dgm:prSet/>
      <dgm:spPr/>
      <dgm:t>
        <a:bodyPr/>
        <a:lstStyle/>
        <a:p>
          <a:r>
            <a:rPr lang="es-MX"/>
            <a:t>Prueba de significancia de los parámetros</a:t>
          </a:r>
          <a:endParaRPr lang="en-US"/>
        </a:p>
      </dgm:t>
    </dgm:pt>
    <dgm:pt modelId="{497CC9CA-FB6E-4E10-8B44-E8E0CA9EF298}" type="parTrans" cxnId="{E271E29F-F539-42AB-AB0D-4D7F4E5D39BA}">
      <dgm:prSet/>
      <dgm:spPr/>
      <dgm:t>
        <a:bodyPr/>
        <a:lstStyle/>
        <a:p>
          <a:endParaRPr lang="en-US"/>
        </a:p>
      </dgm:t>
    </dgm:pt>
    <dgm:pt modelId="{9EFEBDC2-8DB7-4826-BC6F-FF386ACA619A}" type="sibTrans" cxnId="{E271E29F-F539-42AB-AB0D-4D7F4E5D39BA}">
      <dgm:prSet/>
      <dgm:spPr/>
      <dgm:t>
        <a:bodyPr/>
        <a:lstStyle/>
        <a:p>
          <a:endParaRPr lang="en-US"/>
        </a:p>
      </dgm:t>
    </dgm:pt>
    <dgm:pt modelId="{D1CB6A95-BCAC-4472-B0B5-CF7ABDAE774B}">
      <dgm:prSet/>
      <dgm:spPr/>
      <dgm:t>
        <a:bodyPr/>
        <a:lstStyle/>
        <a:p>
          <a:r>
            <a:rPr lang="es-MX"/>
            <a:t>Intervalos de confianza para los parámetros del modelo​</a:t>
          </a:r>
          <a:endParaRPr lang="en-US"/>
        </a:p>
      </dgm:t>
    </dgm:pt>
    <dgm:pt modelId="{B5AE6E95-1EC4-49F5-B79C-21A7E09EFE3B}" type="parTrans" cxnId="{F3E8E23A-AF6F-4D8C-9098-3022B5AFE156}">
      <dgm:prSet/>
      <dgm:spPr/>
      <dgm:t>
        <a:bodyPr/>
        <a:lstStyle/>
        <a:p>
          <a:endParaRPr lang="en-US"/>
        </a:p>
      </dgm:t>
    </dgm:pt>
    <dgm:pt modelId="{A9D89E3A-E7A9-4D6A-AE6E-5219C7DC5531}" type="sibTrans" cxnId="{F3E8E23A-AF6F-4D8C-9098-3022B5AFE156}">
      <dgm:prSet/>
      <dgm:spPr/>
      <dgm:t>
        <a:bodyPr/>
        <a:lstStyle/>
        <a:p>
          <a:endParaRPr lang="en-US"/>
        </a:p>
      </dgm:t>
    </dgm:pt>
    <dgm:pt modelId="{1433FB16-AD77-4B4C-91A8-79874A193AC2}">
      <dgm:prSet/>
      <dgm:spPr/>
      <dgm:t>
        <a:bodyPr/>
        <a:lstStyle/>
        <a:p>
          <a:r>
            <a:rPr lang="es-MX"/>
            <a:t>Coeficientes de determinación y correlación​</a:t>
          </a:r>
          <a:endParaRPr lang="en-US"/>
        </a:p>
      </dgm:t>
    </dgm:pt>
    <dgm:pt modelId="{7D1D9401-AF9A-403A-8A52-9686B057473C}" type="parTrans" cxnId="{F1FAC75A-CED0-4455-82B3-C65EA71EBAA0}">
      <dgm:prSet/>
      <dgm:spPr/>
      <dgm:t>
        <a:bodyPr/>
        <a:lstStyle/>
        <a:p>
          <a:endParaRPr lang="en-US"/>
        </a:p>
      </dgm:t>
    </dgm:pt>
    <dgm:pt modelId="{9D9B05E9-6D63-429F-82CF-E83FC4A397C4}" type="sibTrans" cxnId="{F1FAC75A-CED0-4455-82B3-C65EA71EBAA0}">
      <dgm:prSet/>
      <dgm:spPr/>
      <dgm:t>
        <a:bodyPr/>
        <a:lstStyle/>
        <a:p>
          <a:endParaRPr lang="en-US"/>
        </a:p>
      </dgm:t>
    </dgm:pt>
    <dgm:pt modelId="{D6C20A7D-A8DB-4508-93E7-5FC4F67FDDC6}">
      <dgm:prSet/>
      <dgm:spPr/>
      <dgm:t>
        <a:bodyPr/>
        <a:lstStyle/>
        <a:p>
          <a:r>
            <a:rPr lang="es-MX"/>
            <a:t>Intervalo de confianza y predicción si el numero de secciones es 11 </a:t>
          </a:r>
          <a:endParaRPr lang="en-US"/>
        </a:p>
      </dgm:t>
    </dgm:pt>
    <dgm:pt modelId="{C7F7AEB0-2325-4957-96BD-0FE92AD3BD72}" type="parTrans" cxnId="{5D51A02D-AE1C-4D5C-8EF3-1A5D2A51F701}">
      <dgm:prSet/>
      <dgm:spPr/>
      <dgm:t>
        <a:bodyPr/>
        <a:lstStyle/>
        <a:p>
          <a:endParaRPr lang="en-US"/>
        </a:p>
      </dgm:t>
    </dgm:pt>
    <dgm:pt modelId="{A7D04EA0-159B-4609-9CA3-D6EED1447896}" type="sibTrans" cxnId="{5D51A02D-AE1C-4D5C-8EF3-1A5D2A51F701}">
      <dgm:prSet/>
      <dgm:spPr/>
      <dgm:t>
        <a:bodyPr/>
        <a:lstStyle/>
        <a:p>
          <a:endParaRPr lang="en-US"/>
        </a:p>
      </dgm:t>
    </dgm:pt>
    <dgm:pt modelId="{0F9785A7-2AA2-42DE-9751-FF40E8F41454}" type="pres">
      <dgm:prSet presAssocID="{C54224EE-2B3D-4C78-8670-62AFDDC58C2C}" presName="diagram" presStyleCnt="0">
        <dgm:presLayoutVars>
          <dgm:dir/>
          <dgm:resizeHandles val="exact"/>
        </dgm:presLayoutVars>
      </dgm:prSet>
      <dgm:spPr/>
    </dgm:pt>
    <dgm:pt modelId="{91A764EA-97A0-4ED4-91FE-8847A5F06A7A}" type="pres">
      <dgm:prSet presAssocID="{98BFB22C-4B6F-4ECF-89AE-BCD9D89B219F}" presName="node" presStyleLbl="node1" presStyleIdx="0" presStyleCnt="5">
        <dgm:presLayoutVars>
          <dgm:bulletEnabled val="1"/>
        </dgm:presLayoutVars>
      </dgm:prSet>
      <dgm:spPr/>
    </dgm:pt>
    <dgm:pt modelId="{E586A06B-2D1A-41F8-870F-33F603BCD287}" type="pres">
      <dgm:prSet presAssocID="{8B858FE7-D5E1-494A-AFC3-7FEF0EF8C727}" presName="sibTrans" presStyleCnt="0"/>
      <dgm:spPr/>
    </dgm:pt>
    <dgm:pt modelId="{743E7E8C-D0D2-4055-BC77-1B84D56497BE}" type="pres">
      <dgm:prSet presAssocID="{B902ECB8-4A91-4DD3-98EF-3A585739743D}" presName="node" presStyleLbl="node1" presStyleIdx="1" presStyleCnt="5">
        <dgm:presLayoutVars>
          <dgm:bulletEnabled val="1"/>
        </dgm:presLayoutVars>
      </dgm:prSet>
      <dgm:spPr/>
    </dgm:pt>
    <dgm:pt modelId="{315A0F65-E7AC-407D-92EA-046D2B7FAFA3}" type="pres">
      <dgm:prSet presAssocID="{9EFEBDC2-8DB7-4826-BC6F-FF386ACA619A}" presName="sibTrans" presStyleCnt="0"/>
      <dgm:spPr/>
    </dgm:pt>
    <dgm:pt modelId="{7C04222B-410A-4086-9634-19C5EF35FD7E}" type="pres">
      <dgm:prSet presAssocID="{D1CB6A95-BCAC-4472-B0B5-CF7ABDAE774B}" presName="node" presStyleLbl="node1" presStyleIdx="2" presStyleCnt="5">
        <dgm:presLayoutVars>
          <dgm:bulletEnabled val="1"/>
        </dgm:presLayoutVars>
      </dgm:prSet>
      <dgm:spPr/>
    </dgm:pt>
    <dgm:pt modelId="{E5D330BB-FC64-4592-B654-CA616AEDF74F}" type="pres">
      <dgm:prSet presAssocID="{A9D89E3A-E7A9-4D6A-AE6E-5219C7DC5531}" presName="sibTrans" presStyleCnt="0"/>
      <dgm:spPr/>
    </dgm:pt>
    <dgm:pt modelId="{11672E1B-7144-414C-9690-794B134AF5AA}" type="pres">
      <dgm:prSet presAssocID="{1433FB16-AD77-4B4C-91A8-79874A193AC2}" presName="node" presStyleLbl="node1" presStyleIdx="3" presStyleCnt="5">
        <dgm:presLayoutVars>
          <dgm:bulletEnabled val="1"/>
        </dgm:presLayoutVars>
      </dgm:prSet>
      <dgm:spPr/>
    </dgm:pt>
    <dgm:pt modelId="{ED1D905F-8711-4698-8587-9FA0FDC58FCC}" type="pres">
      <dgm:prSet presAssocID="{9D9B05E9-6D63-429F-82CF-E83FC4A397C4}" presName="sibTrans" presStyleCnt="0"/>
      <dgm:spPr/>
    </dgm:pt>
    <dgm:pt modelId="{E2262DC8-8B29-4F58-B72A-91D98D5B25A6}" type="pres">
      <dgm:prSet presAssocID="{D6C20A7D-A8DB-4508-93E7-5FC4F67FDDC6}" presName="node" presStyleLbl="node1" presStyleIdx="4" presStyleCnt="5">
        <dgm:presLayoutVars>
          <dgm:bulletEnabled val="1"/>
        </dgm:presLayoutVars>
      </dgm:prSet>
      <dgm:spPr/>
    </dgm:pt>
  </dgm:ptLst>
  <dgm:cxnLst>
    <dgm:cxn modelId="{9A75491A-675B-4A79-957F-6E8D972C4F4F}" type="presOf" srcId="{B902ECB8-4A91-4DD3-98EF-3A585739743D}" destId="{743E7E8C-D0D2-4055-BC77-1B84D56497BE}" srcOrd="0" destOrd="0" presId="urn:microsoft.com/office/officeart/2005/8/layout/default"/>
    <dgm:cxn modelId="{5D51A02D-AE1C-4D5C-8EF3-1A5D2A51F701}" srcId="{C54224EE-2B3D-4C78-8670-62AFDDC58C2C}" destId="{D6C20A7D-A8DB-4508-93E7-5FC4F67FDDC6}" srcOrd="4" destOrd="0" parTransId="{C7F7AEB0-2325-4957-96BD-0FE92AD3BD72}" sibTransId="{A7D04EA0-159B-4609-9CA3-D6EED1447896}"/>
    <dgm:cxn modelId="{B867C932-28B0-409C-BF60-838EC17AD92F}" type="presOf" srcId="{D1CB6A95-BCAC-4472-B0B5-CF7ABDAE774B}" destId="{7C04222B-410A-4086-9634-19C5EF35FD7E}" srcOrd="0" destOrd="0" presId="urn:microsoft.com/office/officeart/2005/8/layout/default"/>
    <dgm:cxn modelId="{F3E8E23A-AF6F-4D8C-9098-3022B5AFE156}" srcId="{C54224EE-2B3D-4C78-8670-62AFDDC58C2C}" destId="{D1CB6A95-BCAC-4472-B0B5-CF7ABDAE774B}" srcOrd="2" destOrd="0" parTransId="{B5AE6E95-1EC4-49F5-B79C-21A7E09EFE3B}" sibTransId="{A9D89E3A-E7A9-4D6A-AE6E-5219C7DC5531}"/>
    <dgm:cxn modelId="{BDC3CB67-9D4D-4C8B-9390-CC6DD7C85EB7}" type="presOf" srcId="{98BFB22C-4B6F-4ECF-89AE-BCD9D89B219F}" destId="{91A764EA-97A0-4ED4-91FE-8847A5F06A7A}" srcOrd="0" destOrd="0" presId="urn:microsoft.com/office/officeart/2005/8/layout/default"/>
    <dgm:cxn modelId="{B18BFF4F-B717-415F-B3B0-ED03E14BDCCB}" type="presOf" srcId="{1433FB16-AD77-4B4C-91A8-79874A193AC2}" destId="{11672E1B-7144-414C-9690-794B134AF5AA}" srcOrd="0" destOrd="0" presId="urn:microsoft.com/office/officeart/2005/8/layout/default"/>
    <dgm:cxn modelId="{F1FAC75A-CED0-4455-82B3-C65EA71EBAA0}" srcId="{C54224EE-2B3D-4C78-8670-62AFDDC58C2C}" destId="{1433FB16-AD77-4B4C-91A8-79874A193AC2}" srcOrd="3" destOrd="0" parTransId="{7D1D9401-AF9A-403A-8A52-9686B057473C}" sibTransId="{9D9B05E9-6D63-429F-82CF-E83FC4A397C4}"/>
    <dgm:cxn modelId="{E271E29F-F539-42AB-AB0D-4D7F4E5D39BA}" srcId="{C54224EE-2B3D-4C78-8670-62AFDDC58C2C}" destId="{B902ECB8-4A91-4DD3-98EF-3A585739743D}" srcOrd="1" destOrd="0" parTransId="{497CC9CA-FB6E-4E10-8B44-E8E0CA9EF298}" sibTransId="{9EFEBDC2-8DB7-4826-BC6F-FF386ACA619A}"/>
    <dgm:cxn modelId="{E7F68DAE-A4B6-455A-8D38-246964744A4D}" type="presOf" srcId="{D6C20A7D-A8DB-4508-93E7-5FC4F67FDDC6}" destId="{E2262DC8-8B29-4F58-B72A-91D98D5B25A6}" srcOrd="0" destOrd="0" presId="urn:microsoft.com/office/officeart/2005/8/layout/default"/>
    <dgm:cxn modelId="{C4961EC2-9A67-47A6-B19C-1E6CFC702520}" srcId="{C54224EE-2B3D-4C78-8670-62AFDDC58C2C}" destId="{98BFB22C-4B6F-4ECF-89AE-BCD9D89B219F}" srcOrd="0" destOrd="0" parTransId="{91C9007E-699B-4CB0-A238-98CA199D5710}" sibTransId="{8B858FE7-D5E1-494A-AFC3-7FEF0EF8C727}"/>
    <dgm:cxn modelId="{93B27CEE-5604-40A2-9497-F27909D05694}" type="presOf" srcId="{C54224EE-2B3D-4C78-8670-62AFDDC58C2C}" destId="{0F9785A7-2AA2-42DE-9751-FF40E8F41454}" srcOrd="0" destOrd="0" presId="urn:microsoft.com/office/officeart/2005/8/layout/default"/>
    <dgm:cxn modelId="{82D8515E-8DCE-49E8-8EDE-37973277F81A}" type="presParOf" srcId="{0F9785A7-2AA2-42DE-9751-FF40E8F41454}" destId="{91A764EA-97A0-4ED4-91FE-8847A5F06A7A}" srcOrd="0" destOrd="0" presId="urn:microsoft.com/office/officeart/2005/8/layout/default"/>
    <dgm:cxn modelId="{6B454754-6E86-4477-8464-CA60D7E87D05}" type="presParOf" srcId="{0F9785A7-2AA2-42DE-9751-FF40E8F41454}" destId="{E586A06B-2D1A-41F8-870F-33F603BCD287}" srcOrd="1" destOrd="0" presId="urn:microsoft.com/office/officeart/2005/8/layout/default"/>
    <dgm:cxn modelId="{F47505EA-410B-4150-8377-2B6FA9FF7948}" type="presParOf" srcId="{0F9785A7-2AA2-42DE-9751-FF40E8F41454}" destId="{743E7E8C-D0D2-4055-BC77-1B84D56497BE}" srcOrd="2" destOrd="0" presId="urn:microsoft.com/office/officeart/2005/8/layout/default"/>
    <dgm:cxn modelId="{9D7CC1FF-BF08-4D69-8D16-EA9E5747391A}" type="presParOf" srcId="{0F9785A7-2AA2-42DE-9751-FF40E8F41454}" destId="{315A0F65-E7AC-407D-92EA-046D2B7FAFA3}" srcOrd="3" destOrd="0" presId="urn:microsoft.com/office/officeart/2005/8/layout/default"/>
    <dgm:cxn modelId="{9B14CBF7-3C51-4CF2-82C2-447D09CC813A}" type="presParOf" srcId="{0F9785A7-2AA2-42DE-9751-FF40E8F41454}" destId="{7C04222B-410A-4086-9634-19C5EF35FD7E}" srcOrd="4" destOrd="0" presId="urn:microsoft.com/office/officeart/2005/8/layout/default"/>
    <dgm:cxn modelId="{033F4FC5-F0AB-489C-8DF0-D034528C0389}" type="presParOf" srcId="{0F9785A7-2AA2-42DE-9751-FF40E8F41454}" destId="{E5D330BB-FC64-4592-B654-CA616AEDF74F}" srcOrd="5" destOrd="0" presId="urn:microsoft.com/office/officeart/2005/8/layout/default"/>
    <dgm:cxn modelId="{D5C7771D-030F-4A33-B9DC-D66D6FC2C112}" type="presParOf" srcId="{0F9785A7-2AA2-42DE-9751-FF40E8F41454}" destId="{11672E1B-7144-414C-9690-794B134AF5AA}" srcOrd="6" destOrd="0" presId="urn:microsoft.com/office/officeart/2005/8/layout/default"/>
    <dgm:cxn modelId="{727B9468-BD23-4A6D-9604-DD068E633954}" type="presParOf" srcId="{0F9785A7-2AA2-42DE-9751-FF40E8F41454}" destId="{ED1D905F-8711-4698-8587-9FA0FDC58FCC}" srcOrd="7" destOrd="0" presId="urn:microsoft.com/office/officeart/2005/8/layout/default"/>
    <dgm:cxn modelId="{DE296DB8-E4EB-44D0-9B9A-B0D00C2D9585}" type="presParOf" srcId="{0F9785A7-2AA2-42DE-9751-FF40E8F41454}" destId="{E2262DC8-8B29-4F58-B72A-91D98D5B25A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764EA-97A0-4ED4-91FE-8847A5F06A7A}">
      <dsp:nvSpPr>
        <dsp:cNvPr id="0" name=""/>
        <dsp:cNvSpPr/>
      </dsp:nvSpPr>
      <dsp:spPr>
        <a:xfrm>
          <a:off x="400764" y="143"/>
          <a:ext cx="2892772" cy="1735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Modelo  de regresión lineal estimado ​</a:t>
          </a:r>
          <a:endParaRPr lang="en-US" sz="2300" kern="1200"/>
        </a:p>
      </dsp:txBody>
      <dsp:txXfrm>
        <a:off x="400764" y="143"/>
        <a:ext cx="2892772" cy="1735663"/>
      </dsp:txXfrm>
    </dsp:sp>
    <dsp:sp modelId="{743E7E8C-D0D2-4055-BC77-1B84D56497BE}">
      <dsp:nvSpPr>
        <dsp:cNvPr id="0" name=""/>
        <dsp:cNvSpPr/>
      </dsp:nvSpPr>
      <dsp:spPr>
        <a:xfrm>
          <a:off x="3582813" y="143"/>
          <a:ext cx="2892772" cy="1735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Prueba de significancia de los parámetros</a:t>
          </a:r>
          <a:endParaRPr lang="en-US" sz="2300" kern="1200"/>
        </a:p>
      </dsp:txBody>
      <dsp:txXfrm>
        <a:off x="3582813" y="143"/>
        <a:ext cx="2892772" cy="1735663"/>
      </dsp:txXfrm>
    </dsp:sp>
    <dsp:sp modelId="{7C04222B-410A-4086-9634-19C5EF35FD7E}">
      <dsp:nvSpPr>
        <dsp:cNvPr id="0" name=""/>
        <dsp:cNvSpPr/>
      </dsp:nvSpPr>
      <dsp:spPr>
        <a:xfrm>
          <a:off x="6764863" y="143"/>
          <a:ext cx="2892772" cy="1735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Intervalos de confianza para los parámetros del modelo​</a:t>
          </a:r>
          <a:endParaRPr lang="en-US" sz="2300" kern="1200"/>
        </a:p>
      </dsp:txBody>
      <dsp:txXfrm>
        <a:off x="6764863" y="143"/>
        <a:ext cx="2892772" cy="1735663"/>
      </dsp:txXfrm>
    </dsp:sp>
    <dsp:sp modelId="{11672E1B-7144-414C-9690-794B134AF5AA}">
      <dsp:nvSpPr>
        <dsp:cNvPr id="0" name=""/>
        <dsp:cNvSpPr/>
      </dsp:nvSpPr>
      <dsp:spPr>
        <a:xfrm>
          <a:off x="1991789" y="2025084"/>
          <a:ext cx="2892772" cy="1735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Coeficientes de determinación y correlación​</a:t>
          </a:r>
          <a:endParaRPr lang="en-US" sz="2300" kern="1200"/>
        </a:p>
      </dsp:txBody>
      <dsp:txXfrm>
        <a:off x="1991789" y="2025084"/>
        <a:ext cx="2892772" cy="1735663"/>
      </dsp:txXfrm>
    </dsp:sp>
    <dsp:sp modelId="{E2262DC8-8B29-4F58-B72A-91D98D5B25A6}">
      <dsp:nvSpPr>
        <dsp:cNvPr id="0" name=""/>
        <dsp:cNvSpPr/>
      </dsp:nvSpPr>
      <dsp:spPr>
        <a:xfrm>
          <a:off x="5173838" y="2025084"/>
          <a:ext cx="2892772" cy="1735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Intervalo de confianza y predicción si el numero de secciones es 11 </a:t>
          </a:r>
          <a:endParaRPr lang="en-US" sz="2300" kern="1200"/>
        </a:p>
      </dsp:txBody>
      <dsp:txXfrm>
        <a:off x="5173838" y="2025084"/>
        <a:ext cx="2892772" cy="173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3EDEC-BB94-4EA8-9F33-1F68F3F7AC5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7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20/02/2023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639097"/>
            <a:ext cx="4990147" cy="3494791"/>
          </a:xfrm>
        </p:spPr>
        <p:txBody>
          <a:bodyPr rtlCol="0">
            <a:normAutofit/>
          </a:bodyPr>
          <a:lstStyle/>
          <a:p>
            <a:r>
              <a:rPr lang="es-ES"/>
              <a:t>Repaso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MRLS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362C-71FF-7FF8-34C7-7E4DA9CF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CO"/>
              <a:t>Ejercicio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A9766D-6E1D-FABC-3B11-BDC48C35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63266"/>
            <a:ext cx="4639736" cy="2063461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D35952-4C06-7759-7243-3AACACD1F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s-MX" b="0" i="0" u="none" strike="noStrike" baseline="0"/>
              <a:t>Las libreras de una universidad han vendido el libro Believe or Not:Wonders of Statistics Guide durante 12 semestres y desean estimar la relación entre las ventas (Y) registrada como numero de unidades y el numero de secciones de estadística elemental (X), que se enseñan en cada semestre. Los datos obtenidos, se ven en la tabla.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30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BC41D-66D6-F98C-EE72-FA96BB3C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CO"/>
              <a:t>Resumen del modelo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89D91267-CDAA-3472-F8BE-37792249E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127" y="2108201"/>
            <a:ext cx="7062706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39848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3167D-A31D-0D1D-2E5B-F7594153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CO"/>
              <a:t>Responder usando una confianza del 90%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C2F5867-EC6A-2CBB-B25E-10BB56A15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8048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20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A7E73-78C0-C35E-819D-1C663843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Ejercicio 2 ¿son verdaderas o falsas?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8F92A56-F86B-1B0B-F546-AB3256E89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s-CO"/>
                  <a:t>Para realizar la prueba de bondad de ajuste es necesario con que al menos una de las x sea experimentada por lo menos 2 veces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CO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CO"/>
                  <a:t>La estimación de la desviación estándar para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CO"/>
                  <a:t>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𝑀𝐶𝐸</m:t>
                        </m:r>
                      </m:num>
                      <m:den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</m:sSub>
                      </m:den>
                    </m:f>
                  </m:oMath>
                </a14:m>
                <a:endParaRPr lang="es-CO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CO"/>
                  <a:t>El significado práctico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s-CO"/>
                  <a:t> es el cambio en la respuesta media, por un cambio unitario en la variable </a:t>
                </a:r>
                <a:r>
                  <a:rPr lang="es-CO" err="1"/>
                  <a:t>regresora</a:t>
                </a:r>
                <a:r>
                  <a:rPr lang="es-CO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CO"/>
                  <a:t>El coeficiente de determinación nos permite conocer la dirección de la relación lineal entre dos variables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8F92A56-F86B-1B0B-F546-AB3256E89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810" r="-1697" b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99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A1E0B-BEC3-0BD0-51AB-78096F5D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Continuación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1ACF89-ACB6-2BE5-6742-9DCDCBD4A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6"/>
                </a:pPr>
                <a:r>
                  <a:rPr lang="es-CO"/>
                  <a:t>Si el coeficiente de correlación es cero, es posible afirmar que no hay relación entre </a:t>
                </a:r>
                <a:r>
                  <a:rPr lang="es-CO" err="1"/>
                  <a:t>x,y</a:t>
                </a:r>
                <a:endParaRPr lang="es-CO"/>
              </a:p>
              <a:p>
                <a:pPr marL="457200" indent="-457200">
                  <a:buFont typeface="+mj-lt"/>
                  <a:buAutoNum type="arabicPeriod" startAt="6"/>
                </a:pPr>
                <a:r>
                  <a:rPr lang="es-CO"/>
                  <a:t>Usando el método de máxima verosimilitud  se obtienen estimadores para los parámetros del MRLS tan precisos como al usar el método de mínimos cuadrado.</a:t>
                </a:r>
              </a:p>
              <a:p>
                <a:pPr marL="457200" indent="-457200">
                  <a:buFont typeface="+mj-lt"/>
                  <a:buAutoNum type="arabicPeriod" startAt="6"/>
                </a:pPr>
                <a:r>
                  <a:rPr lang="es-CO"/>
                  <a:t>El intervalo de predicción para m nuevas observaciones está dado por la ecuación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(,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𝑀𝐶𝐸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CO"/>
              </a:p>
              <a:p>
                <a:pPr marL="457200" indent="-457200">
                  <a:buFont typeface="+mj-lt"/>
                  <a:buAutoNum type="arabicPeriod" startAt="9"/>
                </a:pPr>
                <a:r>
                  <a:rPr lang="es-CO"/>
                  <a:t>El supuesto de varianza constante se evalúa usando el test de Bartlett sin ningún tipo de requerimiento.</a:t>
                </a:r>
              </a:p>
              <a:p>
                <a:pPr marL="0" indent="0">
                  <a:buNone/>
                </a:pPr>
                <a:endParaRPr lang="es-CO"/>
              </a:p>
              <a:p>
                <a:pPr marL="457200" indent="-457200">
                  <a:buFont typeface="+mj-lt"/>
                  <a:buAutoNum type="arabicPeriod"/>
                </a:pPr>
                <a:endParaRPr lang="es-CO"/>
              </a:p>
              <a:p>
                <a:pPr marL="0" indent="0">
                  <a:buNone/>
                </a:pPr>
                <a:endParaRPr lang="es-CO"/>
              </a:p>
              <a:p>
                <a:pPr marL="457200" indent="-457200">
                  <a:buFont typeface="+mj-lt"/>
                  <a:buAutoNum type="arabicPeriod" startAt="6"/>
                </a:pPr>
                <a:endParaRPr lang="es-CO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1ACF89-ACB6-2BE5-6742-9DCDCBD4A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7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7F2AC-8456-1EA4-5C83-46FE90EF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Continuación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4B23B1-E17B-E71C-A753-32B42B5DF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9175"/>
                <a:ext cx="10058400" cy="4345608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10"/>
                </a:pPr>
                <a:r>
                  <a:rPr lang="es-CO"/>
                  <a:t>El gráfico describe una relación directa y muy poco dispersa entre densidad y contenido de aire.</a:t>
                </a:r>
              </a:p>
              <a:p>
                <a:pPr marL="457200" indent="-457200">
                  <a:buFont typeface="+mj-lt"/>
                  <a:buAutoNum type="arabicPeriod" startAt="10"/>
                </a:pPr>
                <a:endParaRPr lang="es-CO"/>
              </a:p>
              <a:p>
                <a:pPr marL="457200" indent="-457200">
                  <a:buFont typeface="+mj-lt"/>
                  <a:buAutoNum type="arabicPeriod" startAt="10"/>
                </a:pPr>
                <a:endParaRPr lang="es-CO"/>
              </a:p>
              <a:p>
                <a:pPr marL="457200" indent="-457200">
                  <a:buFont typeface="+mj-lt"/>
                  <a:buAutoNum type="arabicPeriod" startAt="10"/>
                </a:pPr>
                <a:endParaRPr lang="es-CO"/>
              </a:p>
              <a:p>
                <a:pPr marL="457200" indent="-457200">
                  <a:buFont typeface="+mj-lt"/>
                  <a:buAutoNum type="arabicPeriod" startAt="10"/>
                </a:pPr>
                <a:endParaRPr lang="es-CO"/>
              </a:p>
              <a:p>
                <a:pPr marL="457200" indent="-457200">
                  <a:buFont typeface="+mj-lt"/>
                  <a:buAutoNum type="arabicPeriod" startAt="10"/>
                </a:pPr>
                <a:r>
                  <a:rPr lang="es-CO"/>
                  <a:t>Al aumentar  nivel de confianza en la construcción de un intervalo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/>
                  <a:t>, se obtiene un intervalo mas angosto.</a:t>
                </a:r>
              </a:p>
              <a:p>
                <a:pPr marL="457200" indent="-457200">
                  <a:buFont typeface="+mj-lt"/>
                  <a:buAutoNum type="arabicPeriod" startAt="10"/>
                </a:pPr>
                <a:r>
                  <a:rPr lang="es-CO"/>
                  <a:t>Un modelo de regresión lineal simple puede ser usado para predecir valores en cualquier zona de experimentación de la variable predictora.</a:t>
                </a:r>
              </a:p>
              <a:p>
                <a:pPr marL="457200" indent="-457200">
                  <a:buFont typeface="+mj-lt"/>
                  <a:buAutoNum type="arabicPeriod" startAt="10"/>
                </a:pPr>
                <a:endParaRPr lang="es-CO"/>
              </a:p>
              <a:p>
                <a:pPr marL="457200" indent="-457200">
                  <a:buFont typeface="+mj-lt"/>
                  <a:buAutoNum type="arabicPeriod" startAt="10"/>
                </a:pPr>
                <a:endParaRPr lang="es-CO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4B23B1-E17B-E71C-A753-32B42B5DF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9175"/>
                <a:ext cx="10058400" cy="4345608"/>
              </a:xfrm>
              <a:blipFill>
                <a:blip r:embed="rId2"/>
                <a:stretch>
                  <a:fillRect l="-1576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B3F7A8CD-AF12-E957-D604-673C970C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2" y="2316802"/>
            <a:ext cx="4143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7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DEA0A-4850-81F8-FC74-7B3FD0C4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CO"/>
              <a:t>Ejercicio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33BE08-A1BB-8D7B-A722-903FE3B1CCD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2120900"/>
                <a:ext cx="4639736" cy="415329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sz="1800"/>
                  <a:t>Los siguientes estadísticos resumidos se obtuvieron con un estudio que utilizó análisis de regresión para investigar la relación entre la deflexión y la temperatura superficial del pavimento en varios lugares de una carretera estatal. He aquí x = temperatura (°F) y </a:t>
                </a:r>
                <a:r>
                  <a:rPr lang="es-MX" sz="1800" err="1"/>
                  <a:t>y</a:t>
                </a:r>
                <a:r>
                  <a:rPr lang="es-MX" sz="1800"/>
                  <a:t> =factor de ajuste por deflexión </a:t>
                </a:r>
                <a:r>
                  <a:rPr lang="es-CO" sz="1800"/>
                  <a:t>(y  </a:t>
                </a:r>
                <a14:m>
                  <m:oMath xmlns:m="http://schemas.openxmlformats.org/officeDocument/2006/math">
                    <m:r>
                      <a:rPr lang="es-CO" sz="18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1800"/>
                  <a:t>0):</a:t>
                </a:r>
              </a:p>
              <a:p>
                <a:pPr marL="342900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CO" sz="1800"/>
                  <a:t>Halle los parámetros del modelo ajustado.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MX" sz="1800"/>
                  <a:t>¿Cuál es la estimación del cambio esperado del factor de ajuste por deflexión cuando la temperatura se incrementa </a:t>
                </a:r>
                <a:r>
                  <a:rPr lang="es-CO" sz="1800"/>
                  <a:t>en 1°F?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CO" sz="1800"/>
                  <a:t>Realice la prueba de significancia del modelo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sz="180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33BE08-A1BB-8D7B-A722-903FE3B1C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2120900"/>
                <a:ext cx="4639736" cy="4153291"/>
              </a:xfrm>
              <a:blipFill>
                <a:blip r:embed="rId2"/>
                <a:stretch>
                  <a:fillRect l="-3022" t="-881" r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F396625-80CA-17FC-C4FD-7DB74629D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6394" y="3262709"/>
            <a:ext cx="5242756" cy="16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6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70875973C8E6469BA4F43FB674ECAB" ma:contentTypeVersion="2" ma:contentTypeDescription="Crear nuevo documento." ma:contentTypeScope="" ma:versionID="6e1b76bf493b76c9d50772c60e028193">
  <xsd:schema xmlns:xsd="http://www.w3.org/2001/XMLSchema" xmlns:xs="http://www.w3.org/2001/XMLSchema" xmlns:p="http://schemas.microsoft.com/office/2006/metadata/properties" xmlns:ns2="6ed3c53f-a16c-4514-baf6-a179a7bba7f6" targetNamespace="http://schemas.microsoft.com/office/2006/metadata/properties" ma:root="true" ma:fieldsID="a72468de589ffd44370036489f859598" ns2:_="">
    <xsd:import namespace="6ed3c53f-a16c-4514-baf6-a179a7bba7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3c53f-a16c-4514-baf6-a179a7bba7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EE4A4-3D6C-4EF9-BF4B-7B20C8084161}">
  <ds:schemaRefs>
    <ds:schemaRef ds:uri="6ed3c53f-a16c-4514-baf6-a179a7bba7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{5C475213-E118-4DC7-B408-10C43A26038F}tf11437505_win32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Repaso</vt:lpstr>
      <vt:lpstr>Ejercicio 1</vt:lpstr>
      <vt:lpstr>Resumen del modelo</vt:lpstr>
      <vt:lpstr>Responder usando una confianza del 90%</vt:lpstr>
      <vt:lpstr>Ejercicio 2 ¿son verdaderas o falsas?</vt:lpstr>
      <vt:lpstr>Continuación</vt:lpstr>
      <vt:lpstr>Continuación</vt:lpstr>
      <vt:lpstr>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</dc:title>
  <dc:creator>Deisy Alejandra Mazo Velez</dc:creator>
  <cp:revision>1</cp:revision>
  <dcterms:created xsi:type="dcterms:W3CDTF">2023-02-20T04:24:06Z</dcterms:created>
  <dcterms:modified xsi:type="dcterms:W3CDTF">2023-02-20T15:41:32Z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0x0101006170875973C8E6469BA4F43FB674ECAB</vt:lpwstr>
  </property>
</Properties>
</file>