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 id="257" r:id="rId7"/>
    <p:sldId id="260" r:id="rId8"/>
    <p:sldId id="258" r:id="rId9"/>
    <p:sldId id="262" r:id="rId10"/>
    <p:sldId id="261"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085ABB-A179-4A8D-9415-61E020003ED3}" v="112" dt="2023-02-06T16:08:19.27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7FF54-CC6A-4444-B375-37097549A69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1BEFCB4-0A50-493D-99AF-195540386FD8}">
      <dgm:prSet/>
      <dgm:spPr/>
      <dgm:t>
        <a:bodyPr/>
        <a:lstStyle/>
        <a:p>
          <a:r>
            <a:rPr lang="es-CO" dirty="0"/>
            <a:t>Construir un diagrama de dispersión y discutir el resultado</a:t>
          </a:r>
          <a:endParaRPr lang="en-US" dirty="0"/>
        </a:p>
      </dgm:t>
    </dgm:pt>
    <dgm:pt modelId="{247A7AD5-CF80-428D-B749-4696961B742B}" type="parTrans" cxnId="{17202119-6509-45C1-8BEB-8BB809CDB779}">
      <dgm:prSet/>
      <dgm:spPr/>
      <dgm:t>
        <a:bodyPr/>
        <a:lstStyle/>
        <a:p>
          <a:endParaRPr lang="en-US"/>
        </a:p>
      </dgm:t>
    </dgm:pt>
    <dgm:pt modelId="{A145EFE5-0C5C-4F8B-B887-73D7F597E4CC}" type="sibTrans" cxnId="{17202119-6509-45C1-8BEB-8BB809CDB779}">
      <dgm:prSet/>
      <dgm:spPr/>
      <dgm:t>
        <a:bodyPr/>
        <a:lstStyle/>
        <a:p>
          <a:endParaRPr lang="en-US"/>
        </a:p>
      </dgm:t>
    </dgm:pt>
    <dgm:pt modelId="{CE6AAEA6-4A9B-4512-AA02-404D980C1ECD}">
      <dgm:prSet/>
      <dgm:spPr/>
      <dgm:t>
        <a:bodyPr/>
        <a:lstStyle/>
        <a:p>
          <a:r>
            <a:rPr lang="es-CO"/>
            <a:t>Obtener el modelo de regresión lineal simple ajustado</a:t>
          </a:r>
          <a:endParaRPr lang="en-US"/>
        </a:p>
      </dgm:t>
    </dgm:pt>
    <dgm:pt modelId="{21EA4F0B-27C4-47A6-9790-2FC2B0B69474}" type="parTrans" cxnId="{E9D5B808-4917-482E-A63E-4AC3075989EA}">
      <dgm:prSet/>
      <dgm:spPr/>
      <dgm:t>
        <a:bodyPr/>
        <a:lstStyle/>
        <a:p>
          <a:endParaRPr lang="en-US"/>
        </a:p>
      </dgm:t>
    </dgm:pt>
    <dgm:pt modelId="{24021A77-9547-43F7-8453-D8CC6644EADF}" type="sibTrans" cxnId="{E9D5B808-4917-482E-A63E-4AC3075989EA}">
      <dgm:prSet/>
      <dgm:spPr/>
      <dgm:t>
        <a:bodyPr/>
        <a:lstStyle/>
        <a:p>
          <a:endParaRPr lang="en-US"/>
        </a:p>
      </dgm:t>
    </dgm:pt>
    <dgm:pt modelId="{650C9925-AE14-46E1-8D7C-FD572C365467}">
      <dgm:prSet/>
      <dgm:spPr/>
      <dgm:t>
        <a:bodyPr/>
        <a:lstStyle/>
        <a:p>
          <a:r>
            <a:rPr lang="es-CO" dirty="0"/>
            <a:t>Realizar el análisis de varianza.</a:t>
          </a:r>
          <a:endParaRPr lang="en-US" dirty="0"/>
        </a:p>
      </dgm:t>
    </dgm:pt>
    <dgm:pt modelId="{60018A1B-18AD-4578-BB3B-BEC116634744}" type="parTrans" cxnId="{F4C8EF26-72A1-4640-A13C-9C37B12C8014}">
      <dgm:prSet/>
      <dgm:spPr/>
      <dgm:t>
        <a:bodyPr/>
        <a:lstStyle/>
        <a:p>
          <a:endParaRPr lang="en-US"/>
        </a:p>
      </dgm:t>
    </dgm:pt>
    <dgm:pt modelId="{D9C8A0D5-58B4-47AB-BE48-B306835D5503}" type="sibTrans" cxnId="{F4C8EF26-72A1-4640-A13C-9C37B12C8014}">
      <dgm:prSet/>
      <dgm:spPr/>
      <dgm:t>
        <a:bodyPr/>
        <a:lstStyle/>
        <a:p>
          <a:endParaRPr lang="en-US"/>
        </a:p>
      </dgm:t>
    </dgm:pt>
    <dgm:pt modelId="{AF390AEF-FDC0-44BC-B161-7BD41EDBA54F}">
      <dgm:prSet/>
      <dgm:spPr/>
      <dgm:t>
        <a:bodyPr/>
        <a:lstStyle/>
        <a:p>
          <a:r>
            <a:rPr lang="es-CO"/>
            <a:t>Hallar el coeficiente de determinación y el de correlación e interpretar </a:t>
          </a:r>
          <a:endParaRPr lang="en-US"/>
        </a:p>
      </dgm:t>
    </dgm:pt>
    <dgm:pt modelId="{BA565E26-34C2-401A-B8D6-47571E5F5B47}" type="parTrans" cxnId="{656064C6-013D-493A-BA73-5D0D0287C8C1}">
      <dgm:prSet/>
      <dgm:spPr/>
      <dgm:t>
        <a:bodyPr/>
        <a:lstStyle/>
        <a:p>
          <a:endParaRPr lang="en-US"/>
        </a:p>
      </dgm:t>
    </dgm:pt>
    <dgm:pt modelId="{00FC992B-6B63-4865-BD5A-AC8C60B7172C}" type="sibTrans" cxnId="{656064C6-013D-493A-BA73-5D0D0287C8C1}">
      <dgm:prSet/>
      <dgm:spPr/>
      <dgm:t>
        <a:bodyPr/>
        <a:lstStyle/>
        <a:p>
          <a:endParaRPr lang="en-US"/>
        </a:p>
      </dgm:t>
    </dgm:pt>
    <dgm:pt modelId="{E14A0A70-1618-4AC9-967C-AC993B52E0B1}">
      <dgm:prSet/>
      <dgm:spPr/>
      <dgm:t>
        <a:bodyPr/>
        <a:lstStyle/>
        <a:p>
          <a:r>
            <a:rPr lang="es-CO"/>
            <a:t>Evaluar la significancia de los parámetros del modelo.</a:t>
          </a:r>
          <a:endParaRPr lang="en-US"/>
        </a:p>
      </dgm:t>
    </dgm:pt>
    <dgm:pt modelId="{D283DB15-5B68-4DBA-866E-A807967D368C}" type="parTrans" cxnId="{F45EF1B2-A317-4E24-8FD2-73C9717F980E}">
      <dgm:prSet/>
      <dgm:spPr/>
      <dgm:t>
        <a:bodyPr/>
        <a:lstStyle/>
        <a:p>
          <a:endParaRPr lang="en-US"/>
        </a:p>
      </dgm:t>
    </dgm:pt>
    <dgm:pt modelId="{655E8C35-C234-40BA-A437-DF93E8A5B636}" type="sibTrans" cxnId="{F45EF1B2-A317-4E24-8FD2-73C9717F980E}">
      <dgm:prSet/>
      <dgm:spPr/>
      <dgm:t>
        <a:bodyPr/>
        <a:lstStyle/>
        <a:p>
          <a:endParaRPr lang="en-US"/>
        </a:p>
      </dgm:t>
    </dgm:pt>
    <dgm:pt modelId="{5A7D54F9-BD3A-457A-86CC-4B4CC1A5BCCA}">
      <dgm:prSet/>
      <dgm:spPr/>
      <dgm:t>
        <a:bodyPr/>
        <a:lstStyle/>
        <a:p>
          <a:r>
            <a:rPr lang="es-CO" dirty="0"/>
            <a:t>Realizar la evaluación de supuestos.</a:t>
          </a:r>
          <a:endParaRPr lang="en-US" dirty="0"/>
        </a:p>
      </dgm:t>
    </dgm:pt>
    <dgm:pt modelId="{D2ED32BC-8620-4D57-81B7-6C9F0832A141}" type="parTrans" cxnId="{3737FAFD-BFCB-4A8B-84B8-F35DEF5A608F}">
      <dgm:prSet/>
      <dgm:spPr/>
      <dgm:t>
        <a:bodyPr/>
        <a:lstStyle/>
        <a:p>
          <a:endParaRPr lang="en-US"/>
        </a:p>
      </dgm:t>
    </dgm:pt>
    <dgm:pt modelId="{AA3EBBDC-C909-424D-AC59-82722383E16F}" type="sibTrans" cxnId="{3737FAFD-BFCB-4A8B-84B8-F35DEF5A608F}">
      <dgm:prSet/>
      <dgm:spPr/>
      <dgm:t>
        <a:bodyPr/>
        <a:lstStyle/>
        <a:p>
          <a:endParaRPr lang="en-US"/>
        </a:p>
      </dgm:t>
    </dgm:pt>
    <dgm:pt modelId="{2CB5D5EF-DCE0-4864-BADE-D2516EC3F146}">
      <dgm:prSet/>
      <dgm:spPr/>
      <dgm:t>
        <a:bodyPr/>
        <a:lstStyle/>
        <a:p>
          <a:r>
            <a:rPr lang="en-US" dirty="0"/>
            <a:t>Si se </a:t>
          </a:r>
          <a:r>
            <a:rPr lang="en-US" dirty="0" err="1"/>
            <a:t>desea</a:t>
          </a:r>
          <a:r>
            <a:rPr lang="en-US" dirty="0"/>
            <a:t> </a:t>
          </a:r>
          <a:r>
            <a:rPr lang="en-US" dirty="0" err="1"/>
            <a:t>transportar</a:t>
          </a:r>
          <a:r>
            <a:rPr lang="en-US" dirty="0"/>
            <a:t> 20 </a:t>
          </a:r>
          <a:r>
            <a:rPr lang="en-US" dirty="0" err="1"/>
            <a:t>cajas</a:t>
          </a:r>
          <a:r>
            <a:rPr lang="en-US" dirty="0"/>
            <a:t> de soda, </a:t>
          </a:r>
          <a:r>
            <a:rPr lang="en-US" dirty="0" err="1"/>
            <a:t>en</a:t>
          </a:r>
          <a:r>
            <a:rPr lang="en-US" dirty="0"/>
            <a:t> que </a:t>
          </a:r>
          <a:r>
            <a:rPr lang="en-US" dirty="0" err="1"/>
            <a:t>rango</a:t>
          </a:r>
          <a:r>
            <a:rPr lang="en-US" dirty="0"/>
            <a:t> se </a:t>
          </a:r>
          <a:r>
            <a:rPr lang="en-US" dirty="0" err="1"/>
            <a:t>encuentra</a:t>
          </a:r>
          <a:r>
            <a:rPr lang="en-US" dirty="0"/>
            <a:t> </a:t>
          </a:r>
          <a:r>
            <a:rPr lang="en-US" dirty="0" err="1"/>
            <a:t>el</a:t>
          </a:r>
          <a:r>
            <a:rPr lang="en-US" dirty="0"/>
            <a:t> </a:t>
          </a:r>
          <a:r>
            <a:rPr lang="en-US" dirty="0" err="1"/>
            <a:t>tiempo</a:t>
          </a:r>
          <a:r>
            <a:rPr lang="en-US" dirty="0"/>
            <a:t> medio que require la </a:t>
          </a:r>
          <a:r>
            <a:rPr lang="en-US" dirty="0" err="1"/>
            <a:t>actividad</a:t>
          </a:r>
          <a:r>
            <a:rPr lang="en-US" dirty="0"/>
            <a:t>? Use </a:t>
          </a:r>
          <a:r>
            <a:rPr lang="en-US" dirty="0" err="1"/>
            <a:t>una</a:t>
          </a:r>
          <a:r>
            <a:rPr lang="en-US" dirty="0"/>
            <a:t> </a:t>
          </a:r>
          <a:r>
            <a:rPr lang="en-US" dirty="0" err="1"/>
            <a:t>confianza</a:t>
          </a:r>
          <a:r>
            <a:rPr lang="en-US" dirty="0"/>
            <a:t> del 90%</a:t>
          </a:r>
        </a:p>
      </dgm:t>
    </dgm:pt>
    <dgm:pt modelId="{D9977C2B-DDE1-4B54-921C-93EDD82488E2}" type="parTrans" cxnId="{15929DE3-9893-469F-BF5A-0201B10BC227}">
      <dgm:prSet/>
      <dgm:spPr/>
      <dgm:t>
        <a:bodyPr/>
        <a:lstStyle/>
        <a:p>
          <a:endParaRPr lang="es-CO"/>
        </a:p>
      </dgm:t>
    </dgm:pt>
    <dgm:pt modelId="{7A1E3FBC-9E03-4986-9B91-2E488E146CF0}" type="sibTrans" cxnId="{15929DE3-9893-469F-BF5A-0201B10BC227}">
      <dgm:prSet/>
      <dgm:spPr/>
      <dgm:t>
        <a:bodyPr/>
        <a:lstStyle/>
        <a:p>
          <a:endParaRPr lang="es-CO"/>
        </a:p>
      </dgm:t>
    </dgm:pt>
    <dgm:pt modelId="{F7ED9677-EC73-4C6A-89EA-3B77A472D84A}">
      <dgm:prSet/>
      <dgm:spPr/>
      <dgm:t>
        <a:bodyPr/>
        <a:lstStyle/>
        <a:p>
          <a:r>
            <a:rPr lang="en-US" dirty="0"/>
            <a:t>¿</a:t>
          </a:r>
          <a:r>
            <a:rPr lang="en-US" dirty="0" err="1"/>
            <a:t>cuál</a:t>
          </a:r>
          <a:r>
            <a:rPr lang="en-US" dirty="0"/>
            <a:t> es </a:t>
          </a:r>
          <a:r>
            <a:rPr lang="en-US" dirty="0" err="1"/>
            <a:t>el</a:t>
          </a:r>
          <a:r>
            <a:rPr lang="en-US" dirty="0"/>
            <a:t> </a:t>
          </a:r>
          <a:r>
            <a:rPr lang="en-US" dirty="0" err="1"/>
            <a:t>tiempo</a:t>
          </a:r>
          <a:r>
            <a:rPr lang="en-US" dirty="0"/>
            <a:t> medio de </a:t>
          </a:r>
          <a:r>
            <a:rPr lang="en-US" dirty="0" err="1"/>
            <a:t>transporte</a:t>
          </a:r>
          <a:r>
            <a:rPr lang="en-US" dirty="0"/>
            <a:t> </a:t>
          </a:r>
          <a:r>
            <a:rPr lang="en-US" dirty="0" err="1"/>
            <a:t>si</a:t>
          </a:r>
          <a:r>
            <a:rPr lang="en-US" dirty="0"/>
            <a:t> se </a:t>
          </a:r>
          <a:r>
            <a:rPr lang="en-US" dirty="0" err="1"/>
            <a:t>desea</a:t>
          </a:r>
          <a:r>
            <a:rPr lang="en-US" dirty="0"/>
            <a:t> </a:t>
          </a:r>
          <a:r>
            <a:rPr lang="en-US" dirty="0" err="1"/>
            <a:t>abastecer</a:t>
          </a:r>
          <a:r>
            <a:rPr lang="en-US" dirty="0"/>
            <a:t> la vitrina con 31 </a:t>
          </a:r>
          <a:r>
            <a:rPr lang="en-US" dirty="0" err="1"/>
            <a:t>cajas</a:t>
          </a:r>
          <a:r>
            <a:rPr lang="en-US" dirty="0"/>
            <a:t> de soda?</a:t>
          </a:r>
        </a:p>
      </dgm:t>
    </dgm:pt>
    <dgm:pt modelId="{EF45DDB4-962F-4D71-910E-7871898B201B}" type="parTrans" cxnId="{4969ED04-41F8-4185-93DA-F499531F2C47}">
      <dgm:prSet/>
      <dgm:spPr/>
      <dgm:t>
        <a:bodyPr/>
        <a:lstStyle/>
        <a:p>
          <a:endParaRPr lang="es-CO"/>
        </a:p>
      </dgm:t>
    </dgm:pt>
    <dgm:pt modelId="{112434B7-51F9-4EB0-A1F1-07E5BA5384AF}" type="sibTrans" cxnId="{4969ED04-41F8-4185-93DA-F499531F2C47}">
      <dgm:prSet/>
      <dgm:spPr/>
      <dgm:t>
        <a:bodyPr/>
        <a:lstStyle/>
        <a:p>
          <a:endParaRPr lang="es-CO"/>
        </a:p>
      </dgm:t>
    </dgm:pt>
    <dgm:pt modelId="{46C32523-10F6-4079-8F91-E9EC7BA8E646}" type="pres">
      <dgm:prSet presAssocID="{93E7FF54-CC6A-4444-B375-37097549A69D}" presName="linear" presStyleCnt="0">
        <dgm:presLayoutVars>
          <dgm:animLvl val="lvl"/>
          <dgm:resizeHandles val="exact"/>
        </dgm:presLayoutVars>
      </dgm:prSet>
      <dgm:spPr/>
    </dgm:pt>
    <dgm:pt modelId="{2358ED80-CACC-4BDD-84D8-D0B5656F1BB9}" type="pres">
      <dgm:prSet presAssocID="{01BEFCB4-0A50-493D-99AF-195540386FD8}" presName="parentText" presStyleLbl="node1" presStyleIdx="0" presStyleCnt="8">
        <dgm:presLayoutVars>
          <dgm:chMax val="0"/>
          <dgm:bulletEnabled val="1"/>
        </dgm:presLayoutVars>
      </dgm:prSet>
      <dgm:spPr/>
    </dgm:pt>
    <dgm:pt modelId="{16D51681-1166-4F4F-B8D3-B4D02720F203}" type="pres">
      <dgm:prSet presAssocID="{A145EFE5-0C5C-4F8B-B887-73D7F597E4CC}" presName="spacer" presStyleCnt="0"/>
      <dgm:spPr/>
    </dgm:pt>
    <dgm:pt modelId="{414264D3-5B11-486D-9222-557BAED38D0D}" type="pres">
      <dgm:prSet presAssocID="{CE6AAEA6-4A9B-4512-AA02-404D980C1ECD}" presName="parentText" presStyleLbl="node1" presStyleIdx="1" presStyleCnt="8">
        <dgm:presLayoutVars>
          <dgm:chMax val="0"/>
          <dgm:bulletEnabled val="1"/>
        </dgm:presLayoutVars>
      </dgm:prSet>
      <dgm:spPr/>
    </dgm:pt>
    <dgm:pt modelId="{46017F8E-F3B3-4A0C-B5C5-A4B2BFF4A0F6}" type="pres">
      <dgm:prSet presAssocID="{24021A77-9547-43F7-8453-D8CC6644EADF}" presName="spacer" presStyleCnt="0"/>
      <dgm:spPr/>
    </dgm:pt>
    <dgm:pt modelId="{887FDD47-6B3E-4870-8CDF-95F031CBF915}" type="pres">
      <dgm:prSet presAssocID="{650C9925-AE14-46E1-8D7C-FD572C365467}" presName="parentText" presStyleLbl="node1" presStyleIdx="2" presStyleCnt="8">
        <dgm:presLayoutVars>
          <dgm:chMax val="0"/>
          <dgm:bulletEnabled val="1"/>
        </dgm:presLayoutVars>
      </dgm:prSet>
      <dgm:spPr/>
    </dgm:pt>
    <dgm:pt modelId="{7C6E7AAF-8654-46DF-9C48-A0D696FE968D}" type="pres">
      <dgm:prSet presAssocID="{D9C8A0D5-58B4-47AB-BE48-B306835D5503}" presName="spacer" presStyleCnt="0"/>
      <dgm:spPr/>
    </dgm:pt>
    <dgm:pt modelId="{CFF64D60-DA45-4D65-9070-CA777910978C}" type="pres">
      <dgm:prSet presAssocID="{AF390AEF-FDC0-44BC-B161-7BD41EDBA54F}" presName="parentText" presStyleLbl="node1" presStyleIdx="3" presStyleCnt="8">
        <dgm:presLayoutVars>
          <dgm:chMax val="0"/>
          <dgm:bulletEnabled val="1"/>
        </dgm:presLayoutVars>
      </dgm:prSet>
      <dgm:spPr/>
    </dgm:pt>
    <dgm:pt modelId="{AE7BF2A3-00D4-4322-8072-57FCE16CB158}" type="pres">
      <dgm:prSet presAssocID="{00FC992B-6B63-4865-BD5A-AC8C60B7172C}" presName="spacer" presStyleCnt="0"/>
      <dgm:spPr/>
    </dgm:pt>
    <dgm:pt modelId="{8586D331-5A3C-4DFC-8B7D-4AB54CAA3666}" type="pres">
      <dgm:prSet presAssocID="{E14A0A70-1618-4AC9-967C-AC993B52E0B1}" presName="parentText" presStyleLbl="node1" presStyleIdx="4" presStyleCnt="8">
        <dgm:presLayoutVars>
          <dgm:chMax val="0"/>
          <dgm:bulletEnabled val="1"/>
        </dgm:presLayoutVars>
      </dgm:prSet>
      <dgm:spPr/>
    </dgm:pt>
    <dgm:pt modelId="{E3617E6D-FFAF-442B-8435-C3B47FC6ACA2}" type="pres">
      <dgm:prSet presAssocID="{655E8C35-C234-40BA-A437-DF93E8A5B636}" presName="spacer" presStyleCnt="0"/>
      <dgm:spPr/>
    </dgm:pt>
    <dgm:pt modelId="{AFFDB4CD-B568-4251-AE67-2543AC5D195E}" type="pres">
      <dgm:prSet presAssocID="{5A7D54F9-BD3A-457A-86CC-4B4CC1A5BCCA}" presName="parentText" presStyleLbl="node1" presStyleIdx="5" presStyleCnt="8">
        <dgm:presLayoutVars>
          <dgm:chMax val="0"/>
          <dgm:bulletEnabled val="1"/>
        </dgm:presLayoutVars>
      </dgm:prSet>
      <dgm:spPr/>
    </dgm:pt>
    <dgm:pt modelId="{B91A508C-FE0F-40F2-B492-57F66D655022}" type="pres">
      <dgm:prSet presAssocID="{AA3EBBDC-C909-424D-AC59-82722383E16F}" presName="spacer" presStyleCnt="0"/>
      <dgm:spPr/>
    </dgm:pt>
    <dgm:pt modelId="{3E117197-AFCD-49D8-BF0C-FC2C6FF6E30D}" type="pres">
      <dgm:prSet presAssocID="{2CB5D5EF-DCE0-4864-BADE-D2516EC3F146}" presName="parentText" presStyleLbl="node1" presStyleIdx="6" presStyleCnt="8">
        <dgm:presLayoutVars>
          <dgm:chMax val="0"/>
          <dgm:bulletEnabled val="1"/>
        </dgm:presLayoutVars>
      </dgm:prSet>
      <dgm:spPr/>
    </dgm:pt>
    <dgm:pt modelId="{5F6CC34E-6DA9-4A67-A54D-D2BDC6D97109}" type="pres">
      <dgm:prSet presAssocID="{7A1E3FBC-9E03-4986-9B91-2E488E146CF0}" presName="spacer" presStyleCnt="0"/>
      <dgm:spPr/>
    </dgm:pt>
    <dgm:pt modelId="{0C97F0D5-F2D0-4025-8744-C0F48874A792}" type="pres">
      <dgm:prSet presAssocID="{F7ED9677-EC73-4C6A-89EA-3B77A472D84A}" presName="parentText" presStyleLbl="node1" presStyleIdx="7" presStyleCnt="8">
        <dgm:presLayoutVars>
          <dgm:chMax val="0"/>
          <dgm:bulletEnabled val="1"/>
        </dgm:presLayoutVars>
      </dgm:prSet>
      <dgm:spPr/>
    </dgm:pt>
  </dgm:ptLst>
  <dgm:cxnLst>
    <dgm:cxn modelId="{4969ED04-41F8-4185-93DA-F499531F2C47}" srcId="{93E7FF54-CC6A-4444-B375-37097549A69D}" destId="{F7ED9677-EC73-4C6A-89EA-3B77A472D84A}" srcOrd="7" destOrd="0" parTransId="{EF45DDB4-962F-4D71-910E-7871898B201B}" sibTransId="{112434B7-51F9-4EB0-A1F1-07E5BA5384AF}"/>
    <dgm:cxn modelId="{E9D5B808-4917-482E-A63E-4AC3075989EA}" srcId="{93E7FF54-CC6A-4444-B375-37097549A69D}" destId="{CE6AAEA6-4A9B-4512-AA02-404D980C1ECD}" srcOrd="1" destOrd="0" parTransId="{21EA4F0B-27C4-47A6-9790-2FC2B0B69474}" sibTransId="{24021A77-9547-43F7-8453-D8CC6644EADF}"/>
    <dgm:cxn modelId="{17202119-6509-45C1-8BEB-8BB809CDB779}" srcId="{93E7FF54-CC6A-4444-B375-37097549A69D}" destId="{01BEFCB4-0A50-493D-99AF-195540386FD8}" srcOrd="0" destOrd="0" parTransId="{247A7AD5-CF80-428D-B749-4696961B742B}" sibTransId="{A145EFE5-0C5C-4F8B-B887-73D7F597E4CC}"/>
    <dgm:cxn modelId="{F4C8EF26-72A1-4640-A13C-9C37B12C8014}" srcId="{93E7FF54-CC6A-4444-B375-37097549A69D}" destId="{650C9925-AE14-46E1-8D7C-FD572C365467}" srcOrd="2" destOrd="0" parTransId="{60018A1B-18AD-4578-BB3B-BEC116634744}" sibTransId="{D9C8A0D5-58B4-47AB-BE48-B306835D5503}"/>
    <dgm:cxn modelId="{2E29842A-4E08-40B0-A759-07D2A8881B37}" type="presOf" srcId="{CE6AAEA6-4A9B-4512-AA02-404D980C1ECD}" destId="{414264D3-5B11-486D-9222-557BAED38D0D}" srcOrd="0" destOrd="0" presId="urn:microsoft.com/office/officeart/2005/8/layout/vList2"/>
    <dgm:cxn modelId="{E3BD115E-E8C0-45F7-9214-789716A71111}" type="presOf" srcId="{5A7D54F9-BD3A-457A-86CC-4B4CC1A5BCCA}" destId="{AFFDB4CD-B568-4251-AE67-2543AC5D195E}" srcOrd="0" destOrd="0" presId="urn:microsoft.com/office/officeart/2005/8/layout/vList2"/>
    <dgm:cxn modelId="{1F7E2467-D102-470A-AB13-365FE7F0A011}" type="presOf" srcId="{93E7FF54-CC6A-4444-B375-37097549A69D}" destId="{46C32523-10F6-4079-8F91-E9EC7BA8E646}" srcOrd="0" destOrd="0" presId="urn:microsoft.com/office/officeart/2005/8/layout/vList2"/>
    <dgm:cxn modelId="{E6EC914A-DAD5-4171-A723-085E80FA6CD3}" type="presOf" srcId="{E14A0A70-1618-4AC9-967C-AC993B52E0B1}" destId="{8586D331-5A3C-4DFC-8B7D-4AB54CAA3666}" srcOrd="0" destOrd="0" presId="urn:microsoft.com/office/officeart/2005/8/layout/vList2"/>
    <dgm:cxn modelId="{CB55E182-48C3-44CB-B5D2-80D691155614}" type="presOf" srcId="{F7ED9677-EC73-4C6A-89EA-3B77A472D84A}" destId="{0C97F0D5-F2D0-4025-8744-C0F48874A792}" srcOrd="0" destOrd="0" presId="urn:microsoft.com/office/officeart/2005/8/layout/vList2"/>
    <dgm:cxn modelId="{84A805B0-3DF0-45D0-A24A-C0C3C6767060}" type="presOf" srcId="{AF390AEF-FDC0-44BC-B161-7BD41EDBA54F}" destId="{CFF64D60-DA45-4D65-9070-CA777910978C}" srcOrd="0" destOrd="0" presId="urn:microsoft.com/office/officeart/2005/8/layout/vList2"/>
    <dgm:cxn modelId="{71A700B1-8110-47B2-8F49-86FE4310BCB5}" type="presOf" srcId="{01BEFCB4-0A50-493D-99AF-195540386FD8}" destId="{2358ED80-CACC-4BDD-84D8-D0B5656F1BB9}" srcOrd="0" destOrd="0" presId="urn:microsoft.com/office/officeart/2005/8/layout/vList2"/>
    <dgm:cxn modelId="{F45EF1B2-A317-4E24-8FD2-73C9717F980E}" srcId="{93E7FF54-CC6A-4444-B375-37097549A69D}" destId="{E14A0A70-1618-4AC9-967C-AC993B52E0B1}" srcOrd="4" destOrd="0" parTransId="{D283DB15-5B68-4DBA-866E-A807967D368C}" sibTransId="{655E8C35-C234-40BA-A437-DF93E8A5B636}"/>
    <dgm:cxn modelId="{B5E16BBE-27FF-4D58-B6A6-5DEFC68771DD}" type="presOf" srcId="{650C9925-AE14-46E1-8D7C-FD572C365467}" destId="{887FDD47-6B3E-4870-8CDF-95F031CBF915}" srcOrd="0" destOrd="0" presId="urn:microsoft.com/office/officeart/2005/8/layout/vList2"/>
    <dgm:cxn modelId="{656064C6-013D-493A-BA73-5D0D0287C8C1}" srcId="{93E7FF54-CC6A-4444-B375-37097549A69D}" destId="{AF390AEF-FDC0-44BC-B161-7BD41EDBA54F}" srcOrd="3" destOrd="0" parTransId="{BA565E26-34C2-401A-B8D6-47571E5F5B47}" sibTransId="{00FC992B-6B63-4865-BD5A-AC8C60B7172C}"/>
    <dgm:cxn modelId="{75424BC9-2BC5-407D-A0BC-5CCB545C3312}" type="presOf" srcId="{2CB5D5EF-DCE0-4864-BADE-D2516EC3F146}" destId="{3E117197-AFCD-49D8-BF0C-FC2C6FF6E30D}" srcOrd="0" destOrd="0" presId="urn:microsoft.com/office/officeart/2005/8/layout/vList2"/>
    <dgm:cxn modelId="{15929DE3-9893-469F-BF5A-0201B10BC227}" srcId="{93E7FF54-CC6A-4444-B375-37097549A69D}" destId="{2CB5D5EF-DCE0-4864-BADE-D2516EC3F146}" srcOrd="6" destOrd="0" parTransId="{D9977C2B-DDE1-4B54-921C-93EDD82488E2}" sibTransId="{7A1E3FBC-9E03-4986-9B91-2E488E146CF0}"/>
    <dgm:cxn modelId="{3737FAFD-BFCB-4A8B-84B8-F35DEF5A608F}" srcId="{93E7FF54-CC6A-4444-B375-37097549A69D}" destId="{5A7D54F9-BD3A-457A-86CC-4B4CC1A5BCCA}" srcOrd="5" destOrd="0" parTransId="{D2ED32BC-8620-4D57-81B7-6C9F0832A141}" sibTransId="{AA3EBBDC-C909-424D-AC59-82722383E16F}"/>
    <dgm:cxn modelId="{E0B80690-F86E-4F6A-A304-1060EA084DAE}" type="presParOf" srcId="{46C32523-10F6-4079-8F91-E9EC7BA8E646}" destId="{2358ED80-CACC-4BDD-84D8-D0B5656F1BB9}" srcOrd="0" destOrd="0" presId="urn:microsoft.com/office/officeart/2005/8/layout/vList2"/>
    <dgm:cxn modelId="{467A1785-26C7-4593-9493-AD0E6AFDB653}" type="presParOf" srcId="{46C32523-10F6-4079-8F91-E9EC7BA8E646}" destId="{16D51681-1166-4F4F-B8D3-B4D02720F203}" srcOrd="1" destOrd="0" presId="urn:microsoft.com/office/officeart/2005/8/layout/vList2"/>
    <dgm:cxn modelId="{CF58254B-08D6-42C4-8197-D7860BA04B09}" type="presParOf" srcId="{46C32523-10F6-4079-8F91-E9EC7BA8E646}" destId="{414264D3-5B11-486D-9222-557BAED38D0D}" srcOrd="2" destOrd="0" presId="urn:microsoft.com/office/officeart/2005/8/layout/vList2"/>
    <dgm:cxn modelId="{90E61ADD-202D-43A6-8671-698E8887A32F}" type="presParOf" srcId="{46C32523-10F6-4079-8F91-E9EC7BA8E646}" destId="{46017F8E-F3B3-4A0C-B5C5-A4B2BFF4A0F6}" srcOrd="3" destOrd="0" presId="urn:microsoft.com/office/officeart/2005/8/layout/vList2"/>
    <dgm:cxn modelId="{68171A22-2A70-442E-A3E0-BBD1AFB1AC0C}" type="presParOf" srcId="{46C32523-10F6-4079-8F91-E9EC7BA8E646}" destId="{887FDD47-6B3E-4870-8CDF-95F031CBF915}" srcOrd="4" destOrd="0" presId="urn:microsoft.com/office/officeart/2005/8/layout/vList2"/>
    <dgm:cxn modelId="{0127240D-29B1-4764-8657-68F6BD07C1B4}" type="presParOf" srcId="{46C32523-10F6-4079-8F91-E9EC7BA8E646}" destId="{7C6E7AAF-8654-46DF-9C48-A0D696FE968D}" srcOrd="5" destOrd="0" presId="urn:microsoft.com/office/officeart/2005/8/layout/vList2"/>
    <dgm:cxn modelId="{644E469E-6625-4B05-AAE1-280ED34544C2}" type="presParOf" srcId="{46C32523-10F6-4079-8F91-E9EC7BA8E646}" destId="{CFF64D60-DA45-4D65-9070-CA777910978C}" srcOrd="6" destOrd="0" presId="urn:microsoft.com/office/officeart/2005/8/layout/vList2"/>
    <dgm:cxn modelId="{04C309E6-6623-4E32-B0AC-7C680D6F1407}" type="presParOf" srcId="{46C32523-10F6-4079-8F91-E9EC7BA8E646}" destId="{AE7BF2A3-00D4-4322-8072-57FCE16CB158}" srcOrd="7" destOrd="0" presId="urn:microsoft.com/office/officeart/2005/8/layout/vList2"/>
    <dgm:cxn modelId="{B54612D3-7778-426D-84FC-A6A1AE591ECB}" type="presParOf" srcId="{46C32523-10F6-4079-8F91-E9EC7BA8E646}" destId="{8586D331-5A3C-4DFC-8B7D-4AB54CAA3666}" srcOrd="8" destOrd="0" presId="urn:microsoft.com/office/officeart/2005/8/layout/vList2"/>
    <dgm:cxn modelId="{E43FB23C-D9C4-40EA-A3F2-5CFF1F0E8D58}" type="presParOf" srcId="{46C32523-10F6-4079-8F91-E9EC7BA8E646}" destId="{E3617E6D-FFAF-442B-8435-C3B47FC6ACA2}" srcOrd="9" destOrd="0" presId="urn:microsoft.com/office/officeart/2005/8/layout/vList2"/>
    <dgm:cxn modelId="{EB8A6A9F-0FD0-4096-90F4-0B179B447EDD}" type="presParOf" srcId="{46C32523-10F6-4079-8F91-E9EC7BA8E646}" destId="{AFFDB4CD-B568-4251-AE67-2543AC5D195E}" srcOrd="10" destOrd="0" presId="urn:microsoft.com/office/officeart/2005/8/layout/vList2"/>
    <dgm:cxn modelId="{FD76E239-C279-4CB3-9537-B42B0DA5A120}" type="presParOf" srcId="{46C32523-10F6-4079-8F91-E9EC7BA8E646}" destId="{B91A508C-FE0F-40F2-B492-57F66D655022}" srcOrd="11" destOrd="0" presId="urn:microsoft.com/office/officeart/2005/8/layout/vList2"/>
    <dgm:cxn modelId="{4FBC827C-F37B-4FF5-9358-684C7BBE45D4}" type="presParOf" srcId="{46C32523-10F6-4079-8F91-E9EC7BA8E646}" destId="{3E117197-AFCD-49D8-BF0C-FC2C6FF6E30D}" srcOrd="12" destOrd="0" presId="urn:microsoft.com/office/officeart/2005/8/layout/vList2"/>
    <dgm:cxn modelId="{88113346-FA40-41D9-A042-92243BFF47EA}" type="presParOf" srcId="{46C32523-10F6-4079-8F91-E9EC7BA8E646}" destId="{5F6CC34E-6DA9-4A67-A54D-D2BDC6D97109}" srcOrd="13" destOrd="0" presId="urn:microsoft.com/office/officeart/2005/8/layout/vList2"/>
    <dgm:cxn modelId="{3112ADFF-22FA-4040-9312-C901412EFAF7}" type="presParOf" srcId="{46C32523-10F6-4079-8F91-E9EC7BA8E646}" destId="{0C97F0D5-F2D0-4025-8744-C0F48874A792}"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8ED80-CACC-4BDD-84D8-D0B5656F1BB9}">
      <dsp:nvSpPr>
        <dsp:cNvPr id="0" name=""/>
        <dsp:cNvSpPr/>
      </dsp:nvSpPr>
      <dsp:spPr>
        <a:xfrm>
          <a:off x="0" y="47892"/>
          <a:ext cx="7426922" cy="654505"/>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kern="1200" dirty="0"/>
            <a:t>Construir un diagrama de dispersión y discutir el resultado</a:t>
          </a:r>
          <a:endParaRPr lang="en-US" sz="1800" kern="1200" dirty="0"/>
        </a:p>
      </dsp:txBody>
      <dsp:txXfrm>
        <a:off x="31950" y="79842"/>
        <a:ext cx="7363022" cy="590605"/>
      </dsp:txXfrm>
    </dsp:sp>
    <dsp:sp modelId="{414264D3-5B11-486D-9222-557BAED38D0D}">
      <dsp:nvSpPr>
        <dsp:cNvPr id="0" name=""/>
        <dsp:cNvSpPr/>
      </dsp:nvSpPr>
      <dsp:spPr>
        <a:xfrm>
          <a:off x="0" y="754238"/>
          <a:ext cx="7426922" cy="654505"/>
        </a:xfrm>
        <a:prstGeom prst="roundRect">
          <a:avLst/>
        </a:prstGeom>
        <a:gradFill rotWithShape="0">
          <a:gsLst>
            <a:gs pos="0">
              <a:schemeClr val="accent2">
                <a:hueOff val="-624885"/>
                <a:satOff val="-1203"/>
                <a:lumOff val="84"/>
                <a:alphaOff val="0"/>
                <a:tint val="94000"/>
                <a:satMod val="100000"/>
                <a:lumMod val="108000"/>
              </a:schemeClr>
            </a:gs>
            <a:gs pos="50000">
              <a:schemeClr val="accent2">
                <a:hueOff val="-624885"/>
                <a:satOff val="-1203"/>
                <a:lumOff val="84"/>
                <a:alphaOff val="0"/>
                <a:tint val="98000"/>
                <a:shade val="100000"/>
                <a:satMod val="100000"/>
                <a:lumMod val="100000"/>
              </a:schemeClr>
            </a:gs>
            <a:gs pos="100000">
              <a:schemeClr val="accent2">
                <a:hueOff val="-624885"/>
                <a:satOff val="-1203"/>
                <a:lumOff val="84"/>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kern="1200"/>
            <a:t>Obtener el modelo de regresión lineal simple ajustado</a:t>
          </a:r>
          <a:endParaRPr lang="en-US" sz="1800" kern="1200"/>
        </a:p>
      </dsp:txBody>
      <dsp:txXfrm>
        <a:off x="31950" y="786188"/>
        <a:ext cx="7363022" cy="590605"/>
      </dsp:txXfrm>
    </dsp:sp>
    <dsp:sp modelId="{887FDD47-6B3E-4870-8CDF-95F031CBF915}">
      <dsp:nvSpPr>
        <dsp:cNvPr id="0" name=""/>
        <dsp:cNvSpPr/>
      </dsp:nvSpPr>
      <dsp:spPr>
        <a:xfrm>
          <a:off x="0" y="1460583"/>
          <a:ext cx="7426922" cy="654505"/>
        </a:xfrm>
        <a:prstGeom prst="roundRect">
          <a:avLst/>
        </a:prstGeom>
        <a:gradFill rotWithShape="0">
          <a:gsLst>
            <a:gs pos="0">
              <a:schemeClr val="accent2">
                <a:hueOff val="-1249769"/>
                <a:satOff val="-2406"/>
                <a:lumOff val="168"/>
                <a:alphaOff val="0"/>
                <a:tint val="94000"/>
                <a:satMod val="100000"/>
                <a:lumMod val="108000"/>
              </a:schemeClr>
            </a:gs>
            <a:gs pos="50000">
              <a:schemeClr val="accent2">
                <a:hueOff val="-1249769"/>
                <a:satOff val="-2406"/>
                <a:lumOff val="168"/>
                <a:alphaOff val="0"/>
                <a:tint val="98000"/>
                <a:shade val="100000"/>
                <a:satMod val="100000"/>
                <a:lumMod val="100000"/>
              </a:schemeClr>
            </a:gs>
            <a:gs pos="100000">
              <a:schemeClr val="accent2">
                <a:hueOff val="-1249769"/>
                <a:satOff val="-2406"/>
                <a:lumOff val="168"/>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kern="1200" dirty="0"/>
            <a:t>Realizar el análisis de varianza.</a:t>
          </a:r>
          <a:endParaRPr lang="en-US" sz="1800" kern="1200" dirty="0"/>
        </a:p>
      </dsp:txBody>
      <dsp:txXfrm>
        <a:off x="31950" y="1492533"/>
        <a:ext cx="7363022" cy="590605"/>
      </dsp:txXfrm>
    </dsp:sp>
    <dsp:sp modelId="{CFF64D60-DA45-4D65-9070-CA777910978C}">
      <dsp:nvSpPr>
        <dsp:cNvPr id="0" name=""/>
        <dsp:cNvSpPr/>
      </dsp:nvSpPr>
      <dsp:spPr>
        <a:xfrm>
          <a:off x="0" y="2166928"/>
          <a:ext cx="7426922" cy="654505"/>
        </a:xfrm>
        <a:prstGeom prst="roundRect">
          <a:avLst/>
        </a:prstGeom>
        <a:gradFill rotWithShape="0">
          <a:gsLst>
            <a:gs pos="0">
              <a:schemeClr val="accent2">
                <a:hueOff val="-1874654"/>
                <a:satOff val="-3609"/>
                <a:lumOff val="252"/>
                <a:alphaOff val="0"/>
                <a:tint val="94000"/>
                <a:satMod val="100000"/>
                <a:lumMod val="108000"/>
              </a:schemeClr>
            </a:gs>
            <a:gs pos="50000">
              <a:schemeClr val="accent2">
                <a:hueOff val="-1874654"/>
                <a:satOff val="-3609"/>
                <a:lumOff val="252"/>
                <a:alphaOff val="0"/>
                <a:tint val="98000"/>
                <a:shade val="100000"/>
                <a:satMod val="100000"/>
                <a:lumMod val="100000"/>
              </a:schemeClr>
            </a:gs>
            <a:gs pos="100000">
              <a:schemeClr val="accent2">
                <a:hueOff val="-1874654"/>
                <a:satOff val="-3609"/>
                <a:lumOff val="25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kern="1200"/>
            <a:t>Hallar el coeficiente de determinación y el de correlación e interpretar </a:t>
          </a:r>
          <a:endParaRPr lang="en-US" sz="1800" kern="1200"/>
        </a:p>
      </dsp:txBody>
      <dsp:txXfrm>
        <a:off x="31950" y="2198878"/>
        <a:ext cx="7363022" cy="590605"/>
      </dsp:txXfrm>
    </dsp:sp>
    <dsp:sp modelId="{8586D331-5A3C-4DFC-8B7D-4AB54CAA3666}">
      <dsp:nvSpPr>
        <dsp:cNvPr id="0" name=""/>
        <dsp:cNvSpPr/>
      </dsp:nvSpPr>
      <dsp:spPr>
        <a:xfrm>
          <a:off x="0" y="2873273"/>
          <a:ext cx="7426922" cy="654505"/>
        </a:xfrm>
        <a:prstGeom prst="roundRect">
          <a:avLst/>
        </a:prstGeom>
        <a:gradFill rotWithShape="0">
          <a:gsLst>
            <a:gs pos="0">
              <a:schemeClr val="accent2">
                <a:hueOff val="-2499539"/>
                <a:satOff val="-4811"/>
                <a:lumOff val="336"/>
                <a:alphaOff val="0"/>
                <a:tint val="94000"/>
                <a:satMod val="100000"/>
                <a:lumMod val="108000"/>
              </a:schemeClr>
            </a:gs>
            <a:gs pos="50000">
              <a:schemeClr val="accent2">
                <a:hueOff val="-2499539"/>
                <a:satOff val="-4811"/>
                <a:lumOff val="336"/>
                <a:alphaOff val="0"/>
                <a:tint val="98000"/>
                <a:shade val="100000"/>
                <a:satMod val="100000"/>
                <a:lumMod val="100000"/>
              </a:schemeClr>
            </a:gs>
            <a:gs pos="100000">
              <a:schemeClr val="accent2">
                <a:hueOff val="-2499539"/>
                <a:satOff val="-4811"/>
                <a:lumOff val="336"/>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kern="1200"/>
            <a:t>Evaluar la significancia de los parámetros del modelo.</a:t>
          </a:r>
          <a:endParaRPr lang="en-US" sz="1800" kern="1200"/>
        </a:p>
      </dsp:txBody>
      <dsp:txXfrm>
        <a:off x="31950" y="2905223"/>
        <a:ext cx="7363022" cy="590605"/>
      </dsp:txXfrm>
    </dsp:sp>
    <dsp:sp modelId="{AFFDB4CD-B568-4251-AE67-2543AC5D195E}">
      <dsp:nvSpPr>
        <dsp:cNvPr id="0" name=""/>
        <dsp:cNvSpPr/>
      </dsp:nvSpPr>
      <dsp:spPr>
        <a:xfrm>
          <a:off x="0" y="3579619"/>
          <a:ext cx="7426922" cy="654505"/>
        </a:xfrm>
        <a:prstGeom prst="roundRect">
          <a:avLst/>
        </a:prstGeom>
        <a:gradFill rotWithShape="0">
          <a:gsLst>
            <a:gs pos="0">
              <a:schemeClr val="accent2">
                <a:hueOff val="-3124423"/>
                <a:satOff val="-6014"/>
                <a:lumOff val="420"/>
                <a:alphaOff val="0"/>
                <a:tint val="94000"/>
                <a:satMod val="100000"/>
                <a:lumMod val="108000"/>
              </a:schemeClr>
            </a:gs>
            <a:gs pos="50000">
              <a:schemeClr val="accent2">
                <a:hueOff val="-3124423"/>
                <a:satOff val="-6014"/>
                <a:lumOff val="420"/>
                <a:alphaOff val="0"/>
                <a:tint val="98000"/>
                <a:shade val="100000"/>
                <a:satMod val="100000"/>
                <a:lumMod val="100000"/>
              </a:schemeClr>
            </a:gs>
            <a:gs pos="100000">
              <a:schemeClr val="accent2">
                <a:hueOff val="-3124423"/>
                <a:satOff val="-6014"/>
                <a:lumOff val="42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kern="1200" dirty="0"/>
            <a:t>Realizar la evaluación de supuestos.</a:t>
          </a:r>
          <a:endParaRPr lang="en-US" sz="1800" kern="1200" dirty="0"/>
        </a:p>
      </dsp:txBody>
      <dsp:txXfrm>
        <a:off x="31950" y="3611569"/>
        <a:ext cx="7363022" cy="590605"/>
      </dsp:txXfrm>
    </dsp:sp>
    <dsp:sp modelId="{3E117197-AFCD-49D8-BF0C-FC2C6FF6E30D}">
      <dsp:nvSpPr>
        <dsp:cNvPr id="0" name=""/>
        <dsp:cNvSpPr/>
      </dsp:nvSpPr>
      <dsp:spPr>
        <a:xfrm>
          <a:off x="0" y="4285964"/>
          <a:ext cx="7426922" cy="654505"/>
        </a:xfrm>
        <a:prstGeom prst="roundRect">
          <a:avLst/>
        </a:prstGeom>
        <a:gradFill rotWithShape="0">
          <a:gsLst>
            <a:gs pos="0">
              <a:schemeClr val="accent2">
                <a:hueOff val="-3749308"/>
                <a:satOff val="-7217"/>
                <a:lumOff val="504"/>
                <a:alphaOff val="0"/>
                <a:tint val="94000"/>
                <a:satMod val="100000"/>
                <a:lumMod val="108000"/>
              </a:schemeClr>
            </a:gs>
            <a:gs pos="50000">
              <a:schemeClr val="accent2">
                <a:hueOff val="-3749308"/>
                <a:satOff val="-7217"/>
                <a:lumOff val="504"/>
                <a:alphaOff val="0"/>
                <a:tint val="98000"/>
                <a:shade val="100000"/>
                <a:satMod val="100000"/>
                <a:lumMod val="100000"/>
              </a:schemeClr>
            </a:gs>
            <a:gs pos="100000">
              <a:schemeClr val="accent2">
                <a:hueOff val="-3749308"/>
                <a:satOff val="-7217"/>
                <a:lumOff val="504"/>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Si se </a:t>
          </a:r>
          <a:r>
            <a:rPr lang="en-US" sz="1800" kern="1200" dirty="0" err="1"/>
            <a:t>desea</a:t>
          </a:r>
          <a:r>
            <a:rPr lang="en-US" sz="1800" kern="1200" dirty="0"/>
            <a:t> </a:t>
          </a:r>
          <a:r>
            <a:rPr lang="en-US" sz="1800" kern="1200" dirty="0" err="1"/>
            <a:t>transportar</a:t>
          </a:r>
          <a:r>
            <a:rPr lang="en-US" sz="1800" kern="1200" dirty="0"/>
            <a:t> 20 </a:t>
          </a:r>
          <a:r>
            <a:rPr lang="en-US" sz="1800" kern="1200" dirty="0" err="1"/>
            <a:t>cajas</a:t>
          </a:r>
          <a:r>
            <a:rPr lang="en-US" sz="1800" kern="1200" dirty="0"/>
            <a:t> de soda, </a:t>
          </a:r>
          <a:r>
            <a:rPr lang="en-US" sz="1800" kern="1200" dirty="0" err="1"/>
            <a:t>en</a:t>
          </a:r>
          <a:r>
            <a:rPr lang="en-US" sz="1800" kern="1200" dirty="0"/>
            <a:t> que </a:t>
          </a:r>
          <a:r>
            <a:rPr lang="en-US" sz="1800" kern="1200" dirty="0" err="1"/>
            <a:t>rango</a:t>
          </a:r>
          <a:r>
            <a:rPr lang="en-US" sz="1800" kern="1200" dirty="0"/>
            <a:t> se </a:t>
          </a:r>
          <a:r>
            <a:rPr lang="en-US" sz="1800" kern="1200" dirty="0" err="1"/>
            <a:t>encuentra</a:t>
          </a:r>
          <a:r>
            <a:rPr lang="en-US" sz="1800" kern="1200" dirty="0"/>
            <a:t> </a:t>
          </a:r>
          <a:r>
            <a:rPr lang="en-US" sz="1800" kern="1200" dirty="0" err="1"/>
            <a:t>el</a:t>
          </a:r>
          <a:r>
            <a:rPr lang="en-US" sz="1800" kern="1200" dirty="0"/>
            <a:t> </a:t>
          </a:r>
          <a:r>
            <a:rPr lang="en-US" sz="1800" kern="1200" dirty="0" err="1"/>
            <a:t>tiempo</a:t>
          </a:r>
          <a:r>
            <a:rPr lang="en-US" sz="1800" kern="1200" dirty="0"/>
            <a:t> medio que require la </a:t>
          </a:r>
          <a:r>
            <a:rPr lang="en-US" sz="1800" kern="1200" dirty="0" err="1"/>
            <a:t>actividad</a:t>
          </a:r>
          <a:r>
            <a:rPr lang="en-US" sz="1800" kern="1200" dirty="0"/>
            <a:t>? Use </a:t>
          </a:r>
          <a:r>
            <a:rPr lang="en-US" sz="1800" kern="1200" dirty="0" err="1"/>
            <a:t>una</a:t>
          </a:r>
          <a:r>
            <a:rPr lang="en-US" sz="1800" kern="1200" dirty="0"/>
            <a:t> </a:t>
          </a:r>
          <a:r>
            <a:rPr lang="en-US" sz="1800" kern="1200" dirty="0" err="1"/>
            <a:t>confianza</a:t>
          </a:r>
          <a:r>
            <a:rPr lang="en-US" sz="1800" kern="1200" dirty="0"/>
            <a:t> del 90%</a:t>
          </a:r>
        </a:p>
      </dsp:txBody>
      <dsp:txXfrm>
        <a:off x="31950" y="4317914"/>
        <a:ext cx="7363022" cy="590605"/>
      </dsp:txXfrm>
    </dsp:sp>
    <dsp:sp modelId="{0C97F0D5-F2D0-4025-8744-C0F48874A792}">
      <dsp:nvSpPr>
        <dsp:cNvPr id="0" name=""/>
        <dsp:cNvSpPr/>
      </dsp:nvSpPr>
      <dsp:spPr>
        <a:xfrm>
          <a:off x="0" y="4992309"/>
          <a:ext cx="7426922" cy="654505"/>
        </a:xfrm>
        <a:prstGeom prst="roundRect">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t>
          </a:r>
          <a:r>
            <a:rPr lang="en-US" sz="1800" kern="1200" dirty="0" err="1"/>
            <a:t>cuál</a:t>
          </a:r>
          <a:r>
            <a:rPr lang="en-US" sz="1800" kern="1200" dirty="0"/>
            <a:t> es </a:t>
          </a:r>
          <a:r>
            <a:rPr lang="en-US" sz="1800" kern="1200" dirty="0" err="1"/>
            <a:t>el</a:t>
          </a:r>
          <a:r>
            <a:rPr lang="en-US" sz="1800" kern="1200" dirty="0"/>
            <a:t> </a:t>
          </a:r>
          <a:r>
            <a:rPr lang="en-US" sz="1800" kern="1200" dirty="0" err="1"/>
            <a:t>tiempo</a:t>
          </a:r>
          <a:r>
            <a:rPr lang="en-US" sz="1800" kern="1200" dirty="0"/>
            <a:t> medio de </a:t>
          </a:r>
          <a:r>
            <a:rPr lang="en-US" sz="1800" kern="1200" dirty="0" err="1"/>
            <a:t>transporte</a:t>
          </a:r>
          <a:r>
            <a:rPr lang="en-US" sz="1800" kern="1200" dirty="0"/>
            <a:t> </a:t>
          </a:r>
          <a:r>
            <a:rPr lang="en-US" sz="1800" kern="1200" dirty="0" err="1"/>
            <a:t>si</a:t>
          </a:r>
          <a:r>
            <a:rPr lang="en-US" sz="1800" kern="1200" dirty="0"/>
            <a:t> se </a:t>
          </a:r>
          <a:r>
            <a:rPr lang="en-US" sz="1800" kern="1200" dirty="0" err="1"/>
            <a:t>desea</a:t>
          </a:r>
          <a:r>
            <a:rPr lang="en-US" sz="1800" kern="1200" dirty="0"/>
            <a:t> </a:t>
          </a:r>
          <a:r>
            <a:rPr lang="en-US" sz="1800" kern="1200" dirty="0" err="1"/>
            <a:t>abastecer</a:t>
          </a:r>
          <a:r>
            <a:rPr lang="en-US" sz="1800" kern="1200" dirty="0"/>
            <a:t> la vitrina con 31 </a:t>
          </a:r>
          <a:r>
            <a:rPr lang="en-US" sz="1800" kern="1200" dirty="0" err="1"/>
            <a:t>cajas</a:t>
          </a:r>
          <a:r>
            <a:rPr lang="en-US" sz="1800" kern="1200" dirty="0"/>
            <a:t> de soda?</a:t>
          </a:r>
        </a:p>
      </dsp:txBody>
      <dsp:txXfrm>
        <a:off x="31950" y="5024259"/>
        <a:ext cx="7363022" cy="5906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3C20BB8-A02A-4249-9160-498B593357BA}" type="datetimeFigureOut">
              <a:rPr lang="es-CO" smtClean="0"/>
              <a:t>22/02/2023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87101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C20BB8-A02A-4249-9160-498B593357BA}" type="datetimeFigureOut">
              <a:rPr lang="es-CO" smtClean="0"/>
              <a:t>22/02/2023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225630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C20BB8-A02A-4249-9160-498B593357BA}" type="datetimeFigureOut">
              <a:rPr lang="es-CO" smtClean="0"/>
              <a:t>22/02/2023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2620576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C20BB8-A02A-4249-9160-498B593357BA}" type="datetimeFigureOut">
              <a:rPr lang="es-CO" smtClean="0"/>
              <a:t>22/02/2023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A11194-AD30-417D-A621-B3BE9DF8B2FE}" type="slidenum">
              <a:rPr lang="es-CO" smtClean="0"/>
              <a:t>‹Nº›</a:t>
            </a:fld>
            <a:endParaRPr lang="es-CO"/>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2744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C20BB8-A02A-4249-9160-498B593357BA}" type="datetimeFigureOut">
              <a:rPr lang="es-CO" smtClean="0"/>
              <a:t>22/02/2023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1836074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3C20BB8-A02A-4249-9160-498B593357BA}" type="datetimeFigureOut">
              <a:rPr lang="es-CO" smtClean="0"/>
              <a:t>22/02/2023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213548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3C20BB8-A02A-4249-9160-498B593357BA}" type="datetimeFigureOut">
              <a:rPr lang="es-CO" smtClean="0"/>
              <a:t>22/02/2023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3105586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C20BB8-A02A-4249-9160-498B593357BA}" type="datetimeFigureOut">
              <a:rPr lang="es-CO" smtClean="0"/>
              <a:t>22/02/2023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3087857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C20BB8-A02A-4249-9160-498B593357BA}" type="datetimeFigureOut">
              <a:rPr lang="es-CO" smtClean="0"/>
              <a:t>22/02/2023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4116251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417D5-CBEC-40B8-8F30-FC811EC5705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EF4E79A-1049-0181-BDBB-3072E3B6716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AED41D3-2F5B-E538-A389-05F202192055}"/>
              </a:ext>
            </a:extLst>
          </p:cNvPr>
          <p:cNvSpPr>
            <a:spLocks noGrp="1"/>
          </p:cNvSpPr>
          <p:nvPr>
            <p:ph type="dt" sz="half" idx="10"/>
          </p:nvPr>
        </p:nvSpPr>
        <p:spPr/>
        <p:txBody>
          <a:bodyPr/>
          <a:lstStyle/>
          <a:p>
            <a:fld id="{B3C20BB8-A02A-4249-9160-498B593357BA}" type="datetimeFigureOut">
              <a:rPr lang="es-CO" smtClean="0"/>
              <a:t>22/02/2023</a:t>
            </a:fld>
            <a:endParaRPr lang="es-CO"/>
          </a:p>
        </p:txBody>
      </p:sp>
      <p:sp>
        <p:nvSpPr>
          <p:cNvPr id="5" name="Marcador de pie de página 4">
            <a:extLst>
              <a:ext uri="{FF2B5EF4-FFF2-40B4-BE49-F238E27FC236}">
                <a16:creationId xmlns:a16="http://schemas.microsoft.com/office/drawing/2014/main" id="{9C3298F3-25F7-2EE0-9FD7-D1CFFCDB358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0ADB06F-6465-EDFD-ABAB-636D9B047B27}"/>
              </a:ext>
            </a:extLst>
          </p:cNvPr>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264595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C20BB8-A02A-4249-9160-498B593357BA}" type="datetimeFigureOut">
              <a:rPr lang="es-CO" smtClean="0"/>
              <a:t>22/02/2023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182798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C20BB8-A02A-4249-9160-498B593357BA}" type="datetimeFigureOut">
              <a:rPr lang="es-CO" smtClean="0"/>
              <a:t>22/02/2023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14780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3C20BB8-A02A-4249-9160-498B593357BA}" type="datetimeFigureOut">
              <a:rPr lang="es-CO" smtClean="0"/>
              <a:t>22/02/2023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77611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3C20BB8-A02A-4249-9160-498B593357BA}" type="datetimeFigureOut">
              <a:rPr lang="es-CO" smtClean="0"/>
              <a:t>22/02/2023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379040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3C20BB8-A02A-4249-9160-498B593357BA}" type="datetimeFigureOut">
              <a:rPr lang="es-CO" smtClean="0"/>
              <a:t>22/02/2023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422155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3C20BB8-A02A-4249-9160-498B593357BA}" type="datetimeFigureOut">
              <a:rPr lang="es-CO" smtClean="0"/>
              <a:t>22/02/2023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275431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C20BB8-A02A-4249-9160-498B593357BA}" type="datetimeFigureOut">
              <a:rPr lang="es-CO" smtClean="0"/>
              <a:t>22/02/2023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345920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C20BB8-A02A-4249-9160-498B593357BA}" type="datetimeFigureOut">
              <a:rPr lang="es-CO" smtClean="0"/>
              <a:t>22/02/2023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A11194-AD30-417D-A621-B3BE9DF8B2FE}" type="slidenum">
              <a:rPr lang="es-CO" smtClean="0"/>
              <a:t>‹Nº›</a:t>
            </a:fld>
            <a:endParaRPr lang="es-CO"/>
          </a:p>
        </p:txBody>
      </p:sp>
    </p:spTree>
    <p:extLst>
      <p:ext uri="{BB962C8B-B14F-4D97-AF65-F5344CB8AC3E}">
        <p14:creationId xmlns:p14="http://schemas.microsoft.com/office/powerpoint/2010/main" val="106639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3C20BB8-A02A-4249-9160-498B593357BA}" type="datetimeFigureOut">
              <a:rPr lang="es-CO" smtClean="0"/>
              <a:t>22/02/2023</a:t>
            </a:fld>
            <a:endParaRPr lang="es-CO"/>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CO"/>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9A11194-AD30-417D-A621-B3BE9DF8B2FE}" type="slidenum">
              <a:rPr lang="es-CO" smtClean="0"/>
              <a:t>‹Nº›</a:t>
            </a:fld>
            <a:endParaRPr lang="es-CO"/>
          </a:p>
        </p:txBody>
      </p:sp>
    </p:spTree>
    <p:extLst>
      <p:ext uri="{BB962C8B-B14F-4D97-AF65-F5344CB8AC3E}">
        <p14:creationId xmlns:p14="http://schemas.microsoft.com/office/powerpoint/2010/main" val="790934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oi.es/blogs/mtelcon/2012/12/04/ideas-practicas-para-la-reduccion-de-costes-4/" TargetMode="External"/><Relationship Id="rId2" Type="http://schemas.openxmlformats.org/officeDocument/2006/relationships/image" Target="../media/image4.jpg"/><Relationship Id="rId1" Type="http://schemas.openxmlformats.org/officeDocument/2006/relationships/slideLayout" Target="../slideLayouts/slideLayout18.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pxhere.com/pt/photo/669859" TargetMode="External"/><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olaris525.wordpress.com/2012/06/18/coke-machine-cual-es-el-origen-de-las-maquinas-expendedoras/" TargetMode="External"/><Relationship Id="rId2" Type="http://schemas.openxmlformats.org/officeDocument/2006/relationships/image" Target="../media/image6.jpg"/><Relationship Id="rId1" Type="http://schemas.openxmlformats.org/officeDocument/2006/relationships/slideLayout" Target="../slideLayouts/slideLayout18.xml"/><Relationship Id="rId5" Type="http://schemas.openxmlformats.org/officeDocument/2006/relationships/hyperlink" Target="https://creativecommons.org/licenses/by-nc-nd/3.0/"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ED44C-231B-1841-CC8B-C4D767FE213C}"/>
              </a:ext>
            </a:extLst>
          </p:cNvPr>
          <p:cNvSpPr>
            <a:spLocks noGrp="1"/>
          </p:cNvSpPr>
          <p:nvPr>
            <p:ph type="ctrTitle"/>
          </p:nvPr>
        </p:nvSpPr>
        <p:spPr/>
        <p:txBody>
          <a:bodyPr/>
          <a:lstStyle/>
          <a:p>
            <a:r>
              <a:rPr lang="es-CO" dirty="0"/>
              <a:t>Regresión lineal simple</a:t>
            </a:r>
          </a:p>
        </p:txBody>
      </p:sp>
      <p:sp>
        <p:nvSpPr>
          <p:cNvPr id="3" name="Subtítulo 2">
            <a:extLst>
              <a:ext uri="{FF2B5EF4-FFF2-40B4-BE49-F238E27FC236}">
                <a16:creationId xmlns:a16="http://schemas.microsoft.com/office/drawing/2014/main" id="{4E969C6E-E038-15DB-A96A-2154A99B59F2}"/>
              </a:ext>
            </a:extLst>
          </p:cNvPr>
          <p:cNvSpPr>
            <a:spLocks noGrp="1"/>
          </p:cNvSpPr>
          <p:nvPr>
            <p:ph type="subTitle" idx="1"/>
          </p:nvPr>
        </p:nvSpPr>
        <p:spPr/>
        <p:txBody>
          <a:bodyPr/>
          <a:lstStyle/>
          <a:p>
            <a:r>
              <a:rPr lang="es-CO" dirty="0"/>
              <a:t>Ejercicios </a:t>
            </a:r>
          </a:p>
        </p:txBody>
      </p:sp>
    </p:spTree>
    <p:extLst>
      <p:ext uri="{BB962C8B-B14F-4D97-AF65-F5344CB8AC3E}">
        <p14:creationId xmlns:p14="http://schemas.microsoft.com/office/powerpoint/2010/main" val="1446299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F1D7A-160F-9CC9-D206-42415E5355C4}"/>
              </a:ext>
            </a:extLst>
          </p:cNvPr>
          <p:cNvSpPr>
            <a:spLocks noGrp="1"/>
          </p:cNvSpPr>
          <p:nvPr>
            <p:ph type="title"/>
          </p:nvPr>
        </p:nvSpPr>
        <p:spPr>
          <a:xfrm>
            <a:off x="838201" y="643467"/>
            <a:ext cx="3888526" cy="1800526"/>
          </a:xfrm>
        </p:spPr>
        <p:txBody>
          <a:bodyPr>
            <a:normAutofit/>
          </a:bodyPr>
          <a:lstStyle/>
          <a:p>
            <a:r>
              <a:rPr lang="es-CO"/>
              <a:t>Ejercicio 1</a:t>
            </a:r>
            <a:endParaRPr lang="es-CO" dirty="0"/>
          </a:p>
        </p:txBody>
      </p:sp>
      <p:sp>
        <p:nvSpPr>
          <p:cNvPr id="3" name="Marcador de contenido 2">
            <a:extLst>
              <a:ext uri="{FF2B5EF4-FFF2-40B4-BE49-F238E27FC236}">
                <a16:creationId xmlns:a16="http://schemas.microsoft.com/office/drawing/2014/main" id="{3138F739-06BA-0245-45A9-3BF547D65ED4}"/>
              </a:ext>
            </a:extLst>
          </p:cNvPr>
          <p:cNvSpPr>
            <a:spLocks noGrp="1"/>
          </p:cNvSpPr>
          <p:nvPr>
            <p:ph idx="1"/>
          </p:nvPr>
        </p:nvSpPr>
        <p:spPr>
          <a:xfrm>
            <a:off x="838200" y="2292627"/>
            <a:ext cx="4051851" cy="3884336"/>
          </a:xfrm>
        </p:spPr>
        <p:txBody>
          <a:bodyPr>
            <a:normAutofit fontScale="85000" lnSpcReduction="10000"/>
          </a:bodyPr>
          <a:lstStyle/>
          <a:p>
            <a:pPr marL="0" indent="0" algn="just">
              <a:buNone/>
            </a:pPr>
            <a:r>
              <a:rPr lang="es-MX" sz="1600" dirty="0"/>
              <a:t>American </a:t>
            </a:r>
            <a:r>
              <a:rPr lang="es-MX" sz="1600" dirty="0" err="1"/>
              <a:t>Depository</a:t>
            </a:r>
            <a:r>
              <a:rPr lang="es-MX" sz="1600" dirty="0"/>
              <a:t> </a:t>
            </a:r>
            <a:r>
              <a:rPr lang="es-MX" sz="1600" dirty="0" err="1"/>
              <a:t>Receipts</a:t>
            </a:r>
            <a:r>
              <a:rPr lang="es-MX" sz="1600" dirty="0"/>
              <a:t> (ADR) son certificados que cotizan en la bolsa de Nueva York y que representan acciones de empresa extranjeras que mantienen un depósito en un banco de su propio país. En la tabla siguiente se presenta la relación precio/ganancia (P/G) y el porcentaje de rendimiento de la inversión (ROE, por sus siglas en inglés), de 10 empresas hindúes que es probable que sean nuevos (Bloomberg Personal </a:t>
            </a:r>
            <a:r>
              <a:rPr lang="es-MX" sz="1600" dirty="0" err="1"/>
              <a:t>Finance</a:t>
            </a:r>
            <a:r>
              <a:rPr lang="es-MX" sz="1600" dirty="0"/>
              <a:t>, abril 2000).</a:t>
            </a:r>
          </a:p>
          <a:p>
            <a:pPr marL="0" indent="0" algn="just">
              <a:buNone/>
            </a:pPr>
            <a:endParaRPr lang="es-MX" sz="1600" dirty="0"/>
          </a:p>
          <a:p>
            <a:pPr marL="0" indent="0" algn="just">
              <a:buNone/>
            </a:pPr>
            <a:r>
              <a:rPr lang="es-MX" sz="1600" dirty="0"/>
              <a:t>Usando la información construya un diagrama de dispersión y evalúe si se debería considerar una ecuación lineal </a:t>
            </a:r>
            <a:endParaRPr lang="es-CO" sz="1600" dirty="0"/>
          </a:p>
        </p:txBody>
      </p:sp>
      <p:pic>
        <p:nvPicPr>
          <p:cNvPr id="5" name="Imagen 4" descr="Imagen que contiene cepillo&#10;&#10;Descripción generada automáticamente">
            <a:extLst>
              <a:ext uri="{FF2B5EF4-FFF2-40B4-BE49-F238E27FC236}">
                <a16:creationId xmlns:a16="http://schemas.microsoft.com/office/drawing/2014/main" id="{56095011-E5F2-4C23-1B39-8CD13D5B0DB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98008" y="1083212"/>
            <a:ext cx="5750525" cy="4018954"/>
          </a:xfrm>
          <a:prstGeom prst="rect">
            <a:avLst/>
          </a:prstGeom>
        </p:spPr>
      </p:pic>
      <p:sp>
        <p:nvSpPr>
          <p:cNvPr id="6" name="CuadroTexto 5">
            <a:extLst>
              <a:ext uri="{FF2B5EF4-FFF2-40B4-BE49-F238E27FC236}">
                <a16:creationId xmlns:a16="http://schemas.microsoft.com/office/drawing/2014/main" id="{54795432-CF57-46AA-226C-9FB04EC1A350}"/>
              </a:ext>
            </a:extLst>
          </p:cNvPr>
          <p:cNvSpPr txBox="1"/>
          <p:nvPr/>
        </p:nvSpPr>
        <p:spPr>
          <a:xfrm>
            <a:off x="9081191" y="4902111"/>
            <a:ext cx="2467342" cy="200055"/>
          </a:xfrm>
          <a:prstGeom prst="rect">
            <a:avLst/>
          </a:prstGeom>
          <a:solidFill>
            <a:srgbClr val="000000"/>
          </a:solidFill>
        </p:spPr>
        <p:txBody>
          <a:bodyPr wrap="none" rtlCol="0">
            <a:spAutoFit/>
          </a:bodyPr>
          <a:lstStyle/>
          <a:p>
            <a:pPr algn="r">
              <a:spcAft>
                <a:spcPts val="600"/>
              </a:spcAft>
            </a:pPr>
            <a:r>
              <a:rPr lang="es-CO" sz="700">
                <a:solidFill>
                  <a:srgbClr val="FFFFFF"/>
                </a:solidFill>
                <a:hlinkClick r:id="rId3" tooltip="https://www.eoi.es/blogs/mtelcon/2012/12/04/ideas-practicas-para-la-reduccion-de-costes-4/">
                  <a:extLst>
                    <a:ext uri="{A12FA001-AC4F-418D-AE19-62706E023703}">
                      <ahyp:hlinkClr xmlns:ahyp="http://schemas.microsoft.com/office/drawing/2018/hyperlinkcolor" val="tx"/>
                    </a:ext>
                  </a:extLst>
                </a:hlinkClick>
              </a:rPr>
              <a:t>Esta foto</a:t>
            </a:r>
            <a:r>
              <a:rPr lang="es-CO" sz="700">
                <a:solidFill>
                  <a:srgbClr val="FFFFFF"/>
                </a:solidFill>
              </a:rPr>
              <a:t> de Autor desconocido está bajo licencia </a:t>
            </a:r>
            <a:r>
              <a:rPr lang="es-CO"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s-CO" sz="700">
              <a:solidFill>
                <a:srgbClr val="FFFFFF"/>
              </a:solidFill>
            </a:endParaRPr>
          </a:p>
        </p:txBody>
      </p:sp>
    </p:spTree>
    <p:extLst>
      <p:ext uri="{BB962C8B-B14F-4D97-AF65-F5344CB8AC3E}">
        <p14:creationId xmlns:p14="http://schemas.microsoft.com/office/powerpoint/2010/main" val="789421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29D2EE-EB08-5F99-DB52-2464C21B306A}"/>
              </a:ext>
            </a:extLst>
          </p:cNvPr>
          <p:cNvSpPr>
            <a:spLocks noGrp="1"/>
          </p:cNvSpPr>
          <p:nvPr>
            <p:ph type="title"/>
          </p:nvPr>
        </p:nvSpPr>
        <p:spPr>
          <a:xfrm>
            <a:off x="913775" y="1343991"/>
            <a:ext cx="3145305" cy="4157256"/>
          </a:xfrm>
        </p:spPr>
        <p:txBody>
          <a:bodyPr>
            <a:normAutofit/>
          </a:bodyPr>
          <a:lstStyle/>
          <a:p>
            <a:pPr algn="l"/>
            <a:r>
              <a:rPr lang="es-CO" sz="4400"/>
              <a:t>Los datos</a:t>
            </a:r>
          </a:p>
        </p:txBody>
      </p:sp>
      <p:sp>
        <p:nvSpPr>
          <p:cNvPr id="11" name="Rectangle: Rounded Corners 10">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1253578"/>
            <a:ext cx="6926319" cy="4338083"/>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4141"/>
          <a:stretch/>
        </p:blipFill>
        <p:spPr>
          <a:xfrm>
            <a:off x="0" y="1"/>
            <a:ext cx="12192000" cy="1773382"/>
          </a:xfrm>
          <a:prstGeom prst="rect">
            <a:avLst/>
          </a:prstGeom>
        </p:spPr>
      </p:pic>
      <p:graphicFrame>
        <p:nvGraphicFramePr>
          <p:cNvPr id="4" name="Marcador de contenido 3">
            <a:extLst>
              <a:ext uri="{FF2B5EF4-FFF2-40B4-BE49-F238E27FC236}">
                <a16:creationId xmlns:a16="http://schemas.microsoft.com/office/drawing/2014/main" id="{735A590C-C976-7BD4-D252-959688B9E572}"/>
              </a:ext>
            </a:extLst>
          </p:cNvPr>
          <p:cNvGraphicFramePr>
            <a:graphicFrameLocks noGrp="1"/>
          </p:cNvGraphicFramePr>
          <p:nvPr>
            <p:ph idx="1"/>
            <p:extLst>
              <p:ext uri="{D42A27DB-BD31-4B8C-83A1-F6EECF244321}">
                <p14:modId xmlns:p14="http://schemas.microsoft.com/office/powerpoint/2010/main" val="347915980"/>
              </p:ext>
            </p:extLst>
          </p:nvPr>
        </p:nvGraphicFramePr>
        <p:xfrm>
          <a:off x="4964770" y="1826165"/>
          <a:ext cx="6305371" cy="3192915"/>
        </p:xfrm>
        <a:graphic>
          <a:graphicData uri="http://schemas.openxmlformats.org/drawingml/2006/table">
            <a:tbl>
              <a:tblPr firstRow="1" bandRow="1">
                <a:tableStyleId>{5C22544A-7EE6-4342-B048-85BDC9FD1C3A}</a:tableStyleId>
              </a:tblPr>
              <a:tblGrid>
                <a:gridCol w="4090682">
                  <a:extLst>
                    <a:ext uri="{9D8B030D-6E8A-4147-A177-3AD203B41FA5}">
                      <a16:colId xmlns:a16="http://schemas.microsoft.com/office/drawing/2014/main" val="1225026885"/>
                    </a:ext>
                  </a:extLst>
                </a:gridCol>
                <a:gridCol w="1017526">
                  <a:extLst>
                    <a:ext uri="{9D8B030D-6E8A-4147-A177-3AD203B41FA5}">
                      <a16:colId xmlns:a16="http://schemas.microsoft.com/office/drawing/2014/main" val="1258962837"/>
                    </a:ext>
                  </a:extLst>
                </a:gridCol>
                <a:gridCol w="1197163">
                  <a:extLst>
                    <a:ext uri="{9D8B030D-6E8A-4147-A177-3AD203B41FA5}">
                      <a16:colId xmlns:a16="http://schemas.microsoft.com/office/drawing/2014/main" val="2778191826"/>
                    </a:ext>
                  </a:extLst>
                </a:gridCol>
              </a:tblGrid>
              <a:tr h="290265">
                <a:tc>
                  <a:txBody>
                    <a:bodyPr/>
                    <a:lstStyle/>
                    <a:p>
                      <a:pPr algn="ctr" fontAlgn="b"/>
                      <a:r>
                        <a:rPr lang="es-CO" sz="1600" u="none" strike="noStrike">
                          <a:effectLst/>
                        </a:rPr>
                        <a:t>Empresa</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ROE</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P/G</a:t>
                      </a:r>
                      <a:endParaRPr lang="es-CO" sz="1600" b="0" i="0" u="none" strike="noStrike">
                        <a:solidFill>
                          <a:srgbClr val="000000"/>
                        </a:solidFill>
                        <a:effectLst/>
                        <a:latin typeface="Calibri" panose="020F0502020204030204" pitchFamily="34" charset="0"/>
                      </a:endParaRPr>
                    </a:p>
                  </a:txBody>
                  <a:tcPr marL="14049" marR="14049" marT="14049" marB="0" anchor="b"/>
                </a:tc>
                <a:extLst>
                  <a:ext uri="{0D108BD9-81ED-4DB2-BD59-A6C34878D82A}">
                    <a16:rowId xmlns:a16="http://schemas.microsoft.com/office/drawing/2014/main" val="802633184"/>
                  </a:ext>
                </a:extLst>
              </a:tr>
              <a:tr h="290265">
                <a:tc>
                  <a:txBody>
                    <a:bodyPr/>
                    <a:lstStyle/>
                    <a:p>
                      <a:pPr algn="l" fontAlgn="b"/>
                      <a:r>
                        <a:rPr lang="es-CO" sz="1600" u="none" strike="noStrike">
                          <a:effectLst/>
                        </a:rPr>
                        <a:t>Bharti Televentures </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6,43</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36,88</a:t>
                      </a:r>
                      <a:endParaRPr lang="es-CO" sz="1600" b="0" i="0" u="none" strike="noStrike">
                        <a:solidFill>
                          <a:srgbClr val="000000"/>
                        </a:solidFill>
                        <a:effectLst/>
                        <a:latin typeface="Calibri" panose="020F0502020204030204" pitchFamily="34" charset="0"/>
                      </a:endParaRPr>
                    </a:p>
                  </a:txBody>
                  <a:tcPr marL="14049" marR="14049" marT="14049" marB="0" anchor="b"/>
                </a:tc>
                <a:extLst>
                  <a:ext uri="{0D108BD9-81ED-4DB2-BD59-A6C34878D82A}">
                    <a16:rowId xmlns:a16="http://schemas.microsoft.com/office/drawing/2014/main" val="686292710"/>
                  </a:ext>
                </a:extLst>
              </a:tr>
              <a:tr h="290265">
                <a:tc>
                  <a:txBody>
                    <a:bodyPr/>
                    <a:lstStyle/>
                    <a:p>
                      <a:pPr algn="l" fontAlgn="b"/>
                      <a:r>
                        <a:rPr lang="es-CO" sz="1600" u="none" strike="noStrike">
                          <a:effectLst/>
                        </a:rPr>
                        <a:t>Gujarat Ambuja Cements </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13,49</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27,03</a:t>
                      </a:r>
                      <a:endParaRPr lang="es-CO" sz="1600" b="0" i="0" u="none" strike="noStrike">
                        <a:solidFill>
                          <a:srgbClr val="000000"/>
                        </a:solidFill>
                        <a:effectLst/>
                        <a:latin typeface="Calibri" panose="020F0502020204030204" pitchFamily="34" charset="0"/>
                      </a:endParaRPr>
                    </a:p>
                  </a:txBody>
                  <a:tcPr marL="14049" marR="14049" marT="14049" marB="0" anchor="b"/>
                </a:tc>
                <a:extLst>
                  <a:ext uri="{0D108BD9-81ED-4DB2-BD59-A6C34878D82A}">
                    <a16:rowId xmlns:a16="http://schemas.microsoft.com/office/drawing/2014/main" val="3393058329"/>
                  </a:ext>
                </a:extLst>
              </a:tr>
              <a:tr h="290265">
                <a:tc>
                  <a:txBody>
                    <a:bodyPr/>
                    <a:lstStyle/>
                    <a:p>
                      <a:pPr algn="l" fontAlgn="b"/>
                      <a:r>
                        <a:rPr lang="es-CO" sz="1600" u="none" strike="noStrike">
                          <a:effectLst/>
                        </a:rPr>
                        <a:t>Hindalco Industries </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14,04</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10,83</a:t>
                      </a:r>
                      <a:endParaRPr lang="es-CO" sz="1600" b="0" i="0" u="none" strike="noStrike">
                        <a:solidFill>
                          <a:srgbClr val="000000"/>
                        </a:solidFill>
                        <a:effectLst/>
                        <a:latin typeface="Calibri" panose="020F0502020204030204" pitchFamily="34" charset="0"/>
                      </a:endParaRPr>
                    </a:p>
                  </a:txBody>
                  <a:tcPr marL="14049" marR="14049" marT="14049" marB="0" anchor="b"/>
                </a:tc>
                <a:extLst>
                  <a:ext uri="{0D108BD9-81ED-4DB2-BD59-A6C34878D82A}">
                    <a16:rowId xmlns:a16="http://schemas.microsoft.com/office/drawing/2014/main" val="1811190291"/>
                  </a:ext>
                </a:extLst>
              </a:tr>
              <a:tr h="290265">
                <a:tc>
                  <a:txBody>
                    <a:bodyPr/>
                    <a:lstStyle/>
                    <a:p>
                      <a:pPr algn="l" fontAlgn="b"/>
                      <a:r>
                        <a:rPr lang="es-CO" sz="1600" u="none" strike="noStrike">
                          <a:effectLst/>
                        </a:rPr>
                        <a:t>ICICI </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20,67</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5,15</a:t>
                      </a:r>
                      <a:endParaRPr lang="es-CO" sz="1600" b="0" i="0" u="none" strike="noStrike">
                        <a:solidFill>
                          <a:srgbClr val="000000"/>
                        </a:solidFill>
                        <a:effectLst/>
                        <a:latin typeface="Calibri" panose="020F0502020204030204" pitchFamily="34" charset="0"/>
                      </a:endParaRPr>
                    </a:p>
                  </a:txBody>
                  <a:tcPr marL="14049" marR="14049" marT="14049" marB="0" anchor="b"/>
                </a:tc>
                <a:extLst>
                  <a:ext uri="{0D108BD9-81ED-4DB2-BD59-A6C34878D82A}">
                    <a16:rowId xmlns:a16="http://schemas.microsoft.com/office/drawing/2014/main" val="4227081819"/>
                  </a:ext>
                </a:extLst>
              </a:tr>
              <a:tr h="290265">
                <a:tc>
                  <a:txBody>
                    <a:bodyPr/>
                    <a:lstStyle/>
                    <a:p>
                      <a:pPr algn="l" fontAlgn="b"/>
                      <a:r>
                        <a:rPr lang="es-CO" sz="1600" u="none" strike="noStrike">
                          <a:effectLst/>
                        </a:rPr>
                        <a:t>Mahanagar Telephone Nigam</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22,74</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13,35</a:t>
                      </a:r>
                      <a:endParaRPr lang="es-CO" sz="1600" b="0" i="0" u="none" strike="noStrike">
                        <a:solidFill>
                          <a:srgbClr val="000000"/>
                        </a:solidFill>
                        <a:effectLst/>
                        <a:latin typeface="Calibri" panose="020F0502020204030204" pitchFamily="34" charset="0"/>
                      </a:endParaRPr>
                    </a:p>
                  </a:txBody>
                  <a:tcPr marL="14049" marR="14049" marT="14049" marB="0" anchor="b"/>
                </a:tc>
                <a:extLst>
                  <a:ext uri="{0D108BD9-81ED-4DB2-BD59-A6C34878D82A}">
                    <a16:rowId xmlns:a16="http://schemas.microsoft.com/office/drawing/2014/main" val="3820735285"/>
                  </a:ext>
                </a:extLst>
              </a:tr>
              <a:tr h="290265">
                <a:tc>
                  <a:txBody>
                    <a:bodyPr/>
                    <a:lstStyle/>
                    <a:p>
                      <a:pPr algn="l" fontAlgn="b"/>
                      <a:r>
                        <a:rPr lang="es-CO" sz="1600" u="none" strike="noStrike">
                          <a:effectLst/>
                        </a:rPr>
                        <a:t>NIIT </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6,23</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95,59</a:t>
                      </a:r>
                      <a:endParaRPr lang="es-CO" sz="1600" b="0" i="0" u="none" strike="noStrike">
                        <a:solidFill>
                          <a:srgbClr val="000000"/>
                        </a:solidFill>
                        <a:effectLst/>
                        <a:latin typeface="Calibri" panose="020F0502020204030204" pitchFamily="34" charset="0"/>
                      </a:endParaRPr>
                    </a:p>
                  </a:txBody>
                  <a:tcPr marL="14049" marR="14049" marT="14049" marB="0" anchor="b"/>
                </a:tc>
                <a:extLst>
                  <a:ext uri="{0D108BD9-81ED-4DB2-BD59-A6C34878D82A}">
                    <a16:rowId xmlns:a16="http://schemas.microsoft.com/office/drawing/2014/main" val="3661382180"/>
                  </a:ext>
                </a:extLst>
              </a:tr>
              <a:tr h="290265">
                <a:tc>
                  <a:txBody>
                    <a:bodyPr/>
                    <a:lstStyle/>
                    <a:p>
                      <a:pPr algn="l" fontAlgn="b"/>
                      <a:r>
                        <a:rPr lang="es-CO" sz="1600" u="none" strike="noStrike">
                          <a:effectLst/>
                        </a:rPr>
                        <a:t>Pentamedia Graphics</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28,9</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54,85</a:t>
                      </a:r>
                      <a:endParaRPr lang="es-CO" sz="1600" b="0" i="0" u="none" strike="noStrike">
                        <a:solidFill>
                          <a:srgbClr val="000000"/>
                        </a:solidFill>
                        <a:effectLst/>
                        <a:latin typeface="Calibri" panose="020F0502020204030204" pitchFamily="34" charset="0"/>
                      </a:endParaRPr>
                    </a:p>
                  </a:txBody>
                  <a:tcPr marL="14049" marR="14049" marT="14049" marB="0" anchor="b"/>
                </a:tc>
                <a:extLst>
                  <a:ext uri="{0D108BD9-81ED-4DB2-BD59-A6C34878D82A}">
                    <a16:rowId xmlns:a16="http://schemas.microsoft.com/office/drawing/2014/main" val="2290767009"/>
                  </a:ext>
                </a:extLst>
              </a:tr>
              <a:tr h="290265">
                <a:tc>
                  <a:txBody>
                    <a:bodyPr/>
                    <a:lstStyle/>
                    <a:p>
                      <a:pPr algn="l" fontAlgn="b"/>
                      <a:r>
                        <a:rPr lang="es-CO" sz="1600" u="none" strike="noStrike">
                          <a:effectLst/>
                        </a:rPr>
                        <a:t>Satyam Computer Services </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54,01</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189,21</a:t>
                      </a:r>
                      <a:endParaRPr lang="es-CO" sz="1600" b="0" i="0" u="none" strike="noStrike">
                        <a:solidFill>
                          <a:srgbClr val="000000"/>
                        </a:solidFill>
                        <a:effectLst/>
                        <a:latin typeface="Calibri" panose="020F0502020204030204" pitchFamily="34" charset="0"/>
                      </a:endParaRPr>
                    </a:p>
                  </a:txBody>
                  <a:tcPr marL="14049" marR="14049" marT="14049" marB="0" anchor="b"/>
                </a:tc>
                <a:extLst>
                  <a:ext uri="{0D108BD9-81ED-4DB2-BD59-A6C34878D82A}">
                    <a16:rowId xmlns:a16="http://schemas.microsoft.com/office/drawing/2014/main" val="983877082"/>
                  </a:ext>
                </a:extLst>
              </a:tr>
              <a:tr h="290265">
                <a:tc>
                  <a:txBody>
                    <a:bodyPr/>
                    <a:lstStyle/>
                    <a:p>
                      <a:pPr algn="l" fontAlgn="b"/>
                      <a:r>
                        <a:rPr lang="es-CO" sz="1600" u="none" strike="noStrike">
                          <a:effectLst/>
                        </a:rPr>
                        <a:t>Silverline Technologies </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28,02</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75,86</a:t>
                      </a:r>
                      <a:endParaRPr lang="es-CO" sz="1600" b="0" i="0" u="none" strike="noStrike">
                        <a:solidFill>
                          <a:srgbClr val="000000"/>
                        </a:solidFill>
                        <a:effectLst/>
                        <a:latin typeface="Calibri" panose="020F0502020204030204" pitchFamily="34" charset="0"/>
                      </a:endParaRPr>
                    </a:p>
                  </a:txBody>
                  <a:tcPr marL="14049" marR="14049" marT="14049" marB="0" anchor="b"/>
                </a:tc>
                <a:extLst>
                  <a:ext uri="{0D108BD9-81ED-4DB2-BD59-A6C34878D82A}">
                    <a16:rowId xmlns:a16="http://schemas.microsoft.com/office/drawing/2014/main" val="3136782015"/>
                  </a:ext>
                </a:extLst>
              </a:tr>
              <a:tr h="290265">
                <a:tc>
                  <a:txBody>
                    <a:bodyPr/>
                    <a:lstStyle/>
                    <a:p>
                      <a:pPr algn="l" fontAlgn="b"/>
                      <a:r>
                        <a:rPr lang="es-CO" sz="1600" u="none" strike="noStrike">
                          <a:effectLst/>
                        </a:rPr>
                        <a:t>Videsh Sanchar Nigam </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27,04</a:t>
                      </a:r>
                      <a:endParaRPr lang="es-CO" sz="1600" b="0" i="0" u="none" strike="noStrike">
                        <a:solidFill>
                          <a:srgbClr val="000000"/>
                        </a:solidFill>
                        <a:effectLst/>
                        <a:latin typeface="Calibri" panose="020F0502020204030204" pitchFamily="34" charset="0"/>
                      </a:endParaRPr>
                    </a:p>
                  </a:txBody>
                  <a:tcPr marL="14049" marR="14049" marT="14049" marB="0" anchor="b"/>
                </a:tc>
                <a:tc>
                  <a:txBody>
                    <a:bodyPr/>
                    <a:lstStyle/>
                    <a:p>
                      <a:pPr algn="ctr" fontAlgn="b"/>
                      <a:r>
                        <a:rPr lang="es-CO" sz="1600" u="none" strike="noStrike">
                          <a:effectLst/>
                        </a:rPr>
                        <a:t>13,17</a:t>
                      </a:r>
                      <a:endParaRPr lang="es-CO" sz="1600" b="0" i="0" u="none" strike="noStrike">
                        <a:solidFill>
                          <a:srgbClr val="000000"/>
                        </a:solidFill>
                        <a:effectLst/>
                        <a:latin typeface="Calibri" panose="020F0502020204030204" pitchFamily="34" charset="0"/>
                      </a:endParaRPr>
                    </a:p>
                  </a:txBody>
                  <a:tcPr marL="14049" marR="14049" marT="14049" marB="0" anchor="b"/>
                </a:tc>
                <a:extLst>
                  <a:ext uri="{0D108BD9-81ED-4DB2-BD59-A6C34878D82A}">
                    <a16:rowId xmlns:a16="http://schemas.microsoft.com/office/drawing/2014/main" val="3113697800"/>
                  </a:ext>
                </a:extLst>
              </a:tr>
            </a:tbl>
          </a:graphicData>
        </a:graphic>
      </p:graphicFrame>
    </p:spTree>
    <p:extLst>
      <p:ext uri="{BB962C8B-B14F-4D97-AF65-F5344CB8AC3E}">
        <p14:creationId xmlns:p14="http://schemas.microsoft.com/office/powerpoint/2010/main" val="379099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1CF326-5873-422F-22DA-B5C913C237C7}"/>
              </a:ext>
            </a:extLst>
          </p:cNvPr>
          <p:cNvSpPr>
            <a:spLocks noGrp="1"/>
          </p:cNvSpPr>
          <p:nvPr>
            <p:ph type="title"/>
          </p:nvPr>
        </p:nvSpPr>
        <p:spPr>
          <a:xfrm>
            <a:off x="838201" y="365125"/>
            <a:ext cx="5251316" cy="1807305"/>
          </a:xfrm>
        </p:spPr>
        <p:txBody>
          <a:bodyPr>
            <a:normAutofit/>
          </a:bodyPr>
          <a:lstStyle/>
          <a:p>
            <a:r>
              <a:rPr lang="es-CO"/>
              <a:t>Ejercicio 2</a:t>
            </a:r>
            <a:endParaRPr lang="es-CO" dirty="0"/>
          </a:p>
        </p:txBody>
      </p:sp>
      <p:sp>
        <p:nvSpPr>
          <p:cNvPr id="3" name="Marcador de contenido 2">
            <a:extLst>
              <a:ext uri="{FF2B5EF4-FFF2-40B4-BE49-F238E27FC236}">
                <a16:creationId xmlns:a16="http://schemas.microsoft.com/office/drawing/2014/main" id="{04FA0691-92CE-B51C-6590-AC74F24C32F3}"/>
              </a:ext>
            </a:extLst>
          </p:cNvPr>
          <p:cNvSpPr>
            <a:spLocks noGrp="1"/>
          </p:cNvSpPr>
          <p:nvPr>
            <p:ph idx="1"/>
          </p:nvPr>
        </p:nvSpPr>
        <p:spPr>
          <a:xfrm>
            <a:off x="838200" y="2333297"/>
            <a:ext cx="4619621" cy="3843666"/>
          </a:xfrm>
        </p:spPr>
        <p:txBody>
          <a:bodyPr>
            <a:normAutofit fontScale="85000" lnSpcReduction="20000"/>
          </a:bodyPr>
          <a:lstStyle/>
          <a:p>
            <a:pPr marL="0" indent="0">
              <a:buNone/>
            </a:pPr>
            <a:r>
              <a:rPr lang="es-MX" sz="1600"/>
              <a:t>Armand’s Pizza Parlors es una cadena de restaurantes de comida italiana. Sus mejores ubicaciones son las que se encuentran cerca de los campus de las universidades. Los gerentes creen que las ventas trimestrales de estos restaurantes (que se denotan por y) están directamente relacionadas con el tamaño de la población estudiantil (que se denota x); es decir, en los restaurantes que están cerca de campus que tienen una población estudiantil grande se generan más ventas que en los restaurantes situados cerca de campus con una población estudiantil pequeña.</a:t>
            </a:r>
          </a:p>
          <a:p>
            <a:pPr marL="0" indent="0">
              <a:buNone/>
            </a:pPr>
            <a:endParaRPr lang="es-MX" sz="1600"/>
          </a:p>
          <a:p>
            <a:pPr marL="0" indent="0">
              <a:buNone/>
            </a:pPr>
            <a:r>
              <a:rPr lang="es-CO" sz="1600"/>
              <a:t>¿Podría considerarse una relación de tipo lineal entre estas 2 variables?</a:t>
            </a:r>
          </a:p>
        </p:txBody>
      </p:sp>
      <p:pic>
        <p:nvPicPr>
          <p:cNvPr id="5" name="Imagen 4">
            <a:extLst>
              <a:ext uri="{FF2B5EF4-FFF2-40B4-BE49-F238E27FC236}">
                <a16:creationId xmlns:a16="http://schemas.microsoft.com/office/drawing/2014/main" id="{B6212668-5992-1141-0FD5-8C6A40524CE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724" r="2467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8036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24301E-18D7-1524-2BF3-047713F93A1C}"/>
              </a:ext>
            </a:extLst>
          </p:cNvPr>
          <p:cNvSpPr>
            <a:spLocks noGrp="1"/>
          </p:cNvSpPr>
          <p:nvPr>
            <p:ph type="title"/>
          </p:nvPr>
        </p:nvSpPr>
        <p:spPr>
          <a:xfrm>
            <a:off x="913775" y="1343991"/>
            <a:ext cx="3145305" cy="4157256"/>
          </a:xfrm>
        </p:spPr>
        <p:txBody>
          <a:bodyPr>
            <a:normAutofit/>
          </a:bodyPr>
          <a:lstStyle/>
          <a:p>
            <a:pPr algn="l"/>
            <a:r>
              <a:rPr lang="es-CO" sz="4400"/>
              <a:t>Los datos </a:t>
            </a:r>
          </a:p>
        </p:txBody>
      </p:sp>
      <p:sp>
        <p:nvSpPr>
          <p:cNvPr id="14" name="Rectangle: Rounded Corners 13">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1253578"/>
            <a:ext cx="6926319" cy="4338083"/>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4141"/>
          <a:stretch/>
        </p:blipFill>
        <p:spPr>
          <a:xfrm>
            <a:off x="0" y="1"/>
            <a:ext cx="12192000" cy="1773382"/>
          </a:xfrm>
          <a:prstGeom prst="rect">
            <a:avLst/>
          </a:prstGeom>
        </p:spPr>
      </p:pic>
      <p:graphicFrame>
        <p:nvGraphicFramePr>
          <p:cNvPr id="7" name="Marcador de contenido 6">
            <a:extLst>
              <a:ext uri="{FF2B5EF4-FFF2-40B4-BE49-F238E27FC236}">
                <a16:creationId xmlns:a16="http://schemas.microsoft.com/office/drawing/2014/main" id="{A5CFD552-5EE0-84CE-0A5E-3BC21FDB16EF}"/>
              </a:ext>
            </a:extLst>
          </p:cNvPr>
          <p:cNvGraphicFramePr>
            <a:graphicFrameLocks noGrp="1"/>
          </p:cNvGraphicFramePr>
          <p:nvPr>
            <p:ph idx="1"/>
            <p:extLst>
              <p:ext uri="{D42A27DB-BD31-4B8C-83A1-F6EECF244321}">
                <p14:modId xmlns:p14="http://schemas.microsoft.com/office/powerpoint/2010/main" val="4184181773"/>
              </p:ext>
            </p:extLst>
          </p:nvPr>
        </p:nvGraphicFramePr>
        <p:xfrm>
          <a:off x="5233728" y="1211296"/>
          <a:ext cx="5526824" cy="4339356"/>
        </p:xfrm>
        <a:graphic>
          <a:graphicData uri="http://schemas.openxmlformats.org/drawingml/2006/table">
            <a:tbl>
              <a:tblPr firstRow="1">
                <a:solidFill>
                  <a:schemeClr val="bg1">
                    <a:lumMod val="95000"/>
                  </a:schemeClr>
                </a:solidFill>
                <a:tableStyleId>{5C22544A-7EE6-4342-B048-85BDC9FD1C3A}</a:tableStyleId>
              </a:tblPr>
              <a:tblGrid>
                <a:gridCol w="1369651">
                  <a:extLst>
                    <a:ext uri="{9D8B030D-6E8A-4147-A177-3AD203B41FA5}">
                      <a16:colId xmlns:a16="http://schemas.microsoft.com/office/drawing/2014/main" val="1605511086"/>
                    </a:ext>
                  </a:extLst>
                </a:gridCol>
                <a:gridCol w="2073483">
                  <a:extLst>
                    <a:ext uri="{9D8B030D-6E8A-4147-A177-3AD203B41FA5}">
                      <a16:colId xmlns:a16="http://schemas.microsoft.com/office/drawing/2014/main" val="1272737623"/>
                    </a:ext>
                  </a:extLst>
                </a:gridCol>
                <a:gridCol w="2083690">
                  <a:extLst>
                    <a:ext uri="{9D8B030D-6E8A-4147-A177-3AD203B41FA5}">
                      <a16:colId xmlns:a16="http://schemas.microsoft.com/office/drawing/2014/main" val="3872281550"/>
                    </a:ext>
                  </a:extLst>
                </a:gridCol>
              </a:tblGrid>
              <a:tr h="299484">
                <a:tc>
                  <a:txBody>
                    <a:bodyPr/>
                    <a:lstStyle/>
                    <a:p>
                      <a:pPr algn="ctr" fontAlgn="b"/>
                      <a:r>
                        <a:rPr lang="es-CO" sz="1800" u="none" strike="noStrike" cap="none" spc="0" dirty="0">
                          <a:solidFill>
                            <a:schemeClr val="tx1"/>
                          </a:solidFill>
                          <a:effectLst/>
                        </a:rPr>
                        <a:t>Restaurante</a:t>
                      </a:r>
                      <a:endParaRPr lang="es-CO" sz="1800" b="0" i="0" u="none" strike="noStrike" cap="none" spc="0" dirty="0">
                        <a:solidFill>
                          <a:schemeClr val="tx1"/>
                        </a:solidFill>
                        <a:effectLst/>
                        <a:latin typeface="Calibri"/>
                      </a:endParaRPr>
                    </a:p>
                  </a:txBody>
                  <a:tcPr marL="9093" marR="9093" marT="87293" marB="0" anchor="b">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s-CO" sz="1800" u="none" strike="noStrike" cap="none" spc="0" dirty="0">
                          <a:solidFill>
                            <a:schemeClr val="tx1"/>
                          </a:solidFill>
                          <a:effectLst/>
                        </a:rPr>
                        <a:t>Estudiantes (miles)</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s-CO" sz="1800" u="none" strike="noStrike" cap="none" spc="0" dirty="0">
                          <a:solidFill>
                            <a:schemeClr val="tx1"/>
                          </a:solidFill>
                          <a:effectLst/>
                        </a:rPr>
                        <a:t>Ventas (miles de $)</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64752477"/>
                  </a:ext>
                </a:extLst>
              </a:tr>
              <a:tr h="299484">
                <a:tc>
                  <a:txBody>
                    <a:bodyPr/>
                    <a:lstStyle/>
                    <a:p>
                      <a:pPr algn="ctr" fontAlgn="b"/>
                      <a:endParaRPr lang="es-CO" sz="1800" b="0" i="0" u="none" strike="noStrike" cap="none" spc="0" dirty="0">
                        <a:solidFill>
                          <a:schemeClr val="tx1"/>
                        </a:solidFill>
                        <a:effectLst/>
                        <a:latin typeface="Calibri"/>
                      </a:endParaRPr>
                    </a:p>
                  </a:txBody>
                  <a:tcPr marL="9093" marR="9093" marT="87293" marB="0" anchor="b">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s-CO" sz="1800" u="none" strike="noStrike" cap="none" spc="0" dirty="0">
                          <a:solidFill>
                            <a:schemeClr val="tx1"/>
                          </a:solidFill>
                          <a:effectLst/>
                        </a:rPr>
                        <a:t>x</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s-CO" sz="1800" u="none" strike="noStrike" cap="none" spc="0" dirty="0">
                          <a:solidFill>
                            <a:schemeClr val="tx1"/>
                          </a:solidFill>
                          <a:effectLst/>
                        </a:rPr>
                        <a:t>y</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4090956"/>
                  </a:ext>
                </a:extLst>
              </a:tr>
              <a:tr h="299484">
                <a:tc>
                  <a:txBody>
                    <a:bodyPr/>
                    <a:lstStyle/>
                    <a:p>
                      <a:pPr algn="ctr" fontAlgn="b"/>
                      <a:r>
                        <a:rPr lang="es-CO" sz="1800" u="none" strike="noStrike" cap="none" spc="0" dirty="0">
                          <a:solidFill>
                            <a:schemeClr val="tx1"/>
                          </a:solidFill>
                          <a:effectLst/>
                        </a:rPr>
                        <a:t>1</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2</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58</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2139377093"/>
                  </a:ext>
                </a:extLst>
              </a:tr>
              <a:tr h="299484">
                <a:tc>
                  <a:txBody>
                    <a:bodyPr/>
                    <a:lstStyle/>
                    <a:p>
                      <a:pPr algn="ctr" fontAlgn="b"/>
                      <a:r>
                        <a:rPr lang="es-CO" sz="1800" u="none" strike="noStrike" cap="none" spc="0" dirty="0">
                          <a:solidFill>
                            <a:schemeClr val="tx1"/>
                          </a:solidFill>
                          <a:effectLst/>
                        </a:rPr>
                        <a:t>2</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6</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105</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905968651"/>
                  </a:ext>
                </a:extLst>
              </a:tr>
              <a:tr h="299484">
                <a:tc>
                  <a:txBody>
                    <a:bodyPr/>
                    <a:lstStyle/>
                    <a:p>
                      <a:pPr algn="ctr" fontAlgn="b"/>
                      <a:r>
                        <a:rPr lang="es-CO" sz="1800" u="none" strike="noStrike" cap="none" spc="0" dirty="0">
                          <a:solidFill>
                            <a:schemeClr val="tx1"/>
                          </a:solidFill>
                          <a:effectLst/>
                        </a:rPr>
                        <a:t>3</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8</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88</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85823188"/>
                  </a:ext>
                </a:extLst>
              </a:tr>
              <a:tr h="299484">
                <a:tc>
                  <a:txBody>
                    <a:bodyPr/>
                    <a:lstStyle/>
                    <a:p>
                      <a:pPr algn="ctr" fontAlgn="b"/>
                      <a:r>
                        <a:rPr lang="es-CO" sz="1800" u="none" strike="noStrike" cap="none" spc="0" dirty="0">
                          <a:solidFill>
                            <a:schemeClr val="tx1"/>
                          </a:solidFill>
                          <a:effectLst/>
                        </a:rPr>
                        <a:t>4</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8</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118</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79983422"/>
                  </a:ext>
                </a:extLst>
              </a:tr>
              <a:tr h="299484">
                <a:tc>
                  <a:txBody>
                    <a:bodyPr/>
                    <a:lstStyle/>
                    <a:p>
                      <a:pPr algn="ctr" fontAlgn="b"/>
                      <a:r>
                        <a:rPr lang="es-CO" sz="1800" u="none" strike="noStrike" cap="none" spc="0" dirty="0">
                          <a:solidFill>
                            <a:schemeClr val="tx1"/>
                          </a:solidFill>
                          <a:effectLst/>
                        </a:rPr>
                        <a:t>5</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12</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117</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50765376"/>
                  </a:ext>
                </a:extLst>
              </a:tr>
              <a:tr h="299484">
                <a:tc>
                  <a:txBody>
                    <a:bodyPr/>
                    <a:lstStyle/>
                    <a:p>
                      <a:pPr algn="ctr" fontAlgn="b"/>
                      <a:r>
                        <a:rPr lang="es-CO" sz="1800" u="none" strike="noStrike" cap="none" spc="0" dirty="0">
                          <a:solidFill>
                            <a:schemeClr val="tx1"/>
                          </a:solidFill>
                          <a:effectLst/>
                        </a:rPr>
                        <a:t>6</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16</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137</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878540284"/>
                  </a:ext>
                </a:extLst>
              </a:tr>
              <a:tr h="299484">
                <a:tc>
                  <a:txBody>
                    <a:bodyPr/>
                    <a:lstStyle/>
                    <a:p>
                      <a:pPr algn="ctr" fontAlgn="b"/>
                      <a:r>
                        <a:rPr lang="es-CO" sz="1800" u="none" strike="noStrike" cap="none" spc="0" dirty="0">
                          <a:solidFill>
                            <a:schemeClr val="tx1"/>
                          </a:solidFill>
                          <a:effectLst/>
                        </a:rPr>
                        <a:t>7</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20</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157</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260328000"/>
                  </a:ext>
                </a:extLst>
              </a:tr>
              <a:tr h="299484">
                <a:tc>
                  <a:txBody>
                    <a:bodyPr/>
                    <a:lstStyle/>
                    <a:p>
                      <a:pPr algn="ctr" fontAlgn="b"/>
                      <a:r>
                        <a:rPr lang="es-CO" sz="1800" u="none" strike="noStrike" cap="none" spc="0" dirty="0">
                          <a:solidFill>
                            <a:schemeClr val="tx1"/>
                          </a:solidFill>
                          <a:effectLst/>
                        </a:rPr>
                        <a:t>8</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20</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169</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85988897"/>
                  </a:ext>
                </a:extLst>
              </a:tr>
              <a:tr h="299484">
                <a:tc>
                  <a:txBody>
                    <a:bodyPr/>
                    <a:lstStyle/>
                    <a:p>
                      <a:pPr algn="ctr" fontAlgn="b"/>
                      <a:r>
                        <a:rPr lang="es-CO" sz="1800" u="none" strike="noStrike" cap="none" spc="0" dirty="0">
                          <a:solidFill>
                            <a:schemeClr val="tx1"/>
                          </a:solidFill>
                          <a:effectLst/>
                        </a:rPr>
                        <a:t>9</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22</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149</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231394888"/>
                  </a:ext>
                </a:extLst>
              </a:tr>
              <a:tr h="299484">
                <a:tc>
                  <a:txBody>
                    <a:bodyPr/>
                    <a:lstStyle/>
                    <a:p>
                      <a:pPr algn="ctr" fontAlgn="b"/>
                      <a:r>
                        <a:rPr lang="es-CO" sz="1800" u="none" strike="noStrike" cap="none" spc="0" dirty="0">
                          <a:solidFill>
                            <a:schemeClr val="tx1"/>
                          </a:solidFill>
                          <a:effectLst/>
                        </a:rPr>
                        <a:t>10</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26</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s-CO" sz="1800" u="none" strike="noStrike" cap="none" spc="0" dirty="0">
                          <a:solidFill>
                            <a:schemeClr val="tx1"/>
                          </a:solidFill>
                          <a:effectLst/>
                        </a:rPr>
                        <a:t>202</a:t>
                      </a:r>
                      <a:endParaRPr lang="es-CO" sz="1800" b="0" i="0" u="none" strike="noStrike" cap="none" spc="0" dirty="0">
                        <a:solidFill>
                          <a:schemeClr val="tx1"/>
                        </a:solidFill>
                        <a:effectLst/>
                        <a:latin typeface="Calibri"/>
                      </a:endParaRPr>
                    </a:p>
                  </a:txBody>
                  <a:tcPr marL="9093" marR="9093" marT="87293"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067430909"/>
                  </a:ext>
                </a:extLst>
              </a:tr>
            </a:tbl>
          </a:graphicData>
        </a:graphic>
      </p:graphicFrame>
    </p:spTree>
    <p:extLst>
      <p:ext uri="{BB962C8B-B14F-4D97-AF65-F5344CB8AC3E}">
        <p14:creationId xmlns:p14="http://schemas.microsoft.com/office/powerpoint/2010/main" val="270806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Imagen que contiene tabla, camión, firmar, parada&#10;&#10;Descripción generada automáticamente">
            <a:extLst>
              <a:ext uri="{FF2B5EF4-FFF2-40B4-BE49-F238E27FC236}">
                <a16:creationId xmlns:a16="http://schemas.microsoft.com/office/drawing/2014/main" id="{FDB4F432-7666-3745-77B4-C47E353C66B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895" b="20105"/>
          <a:stretch/>
        </p:blipFill>
        <p:spPr>
          <a:xfrm>
            <a:off x="20" y="10"/>
            <a:ext cx="12191980" cy="6857990"/>
          </a:xfrm>
          <a:prstGeom prst="rect">
            <a:avLst/>
          </a:prstGeom>
        </p:spPr>
      </p:pic>
      <p:pic>
        <p:nvPicPr>
          <p:cNvPr id="15" name="Picture 10">
            <a:extLst>
              <a:ext uri="{FF2B5EF4-FFF2-40B4-BE49-F238E27FC236}">
                <a16:creationId xmlns:a16="http://schemas.microsoft.com/office/drawing/2014/main" id="{21CB8282-44AF-40D0-A7E2-03734788DC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ounded Rectangle 8">
            <a:extLst>
              <a:ext uri="{FF2B5EF4-FFF2-40B4-BE49-F238E27FC236}">
                <a16:creationId xmlns:a16="http://schemas.microsoft.com/office/drawing/2014/main" id="{D77CF7D5-36A3-4ED3-AE46-77E42D2AA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038226" y="819150"/>
            <a:ext cx="10037605" cy="4972049"/>
          </a:xfrm>
          <a:prstGeom prst="roundRect">
            <a:avLst>
              <a:gd name="adj" fmla="val 4333"/>
            </a:avLst>
          </a:prstGeom>
          <a:solidFill>
            <a:schemeClr val="bg1">
              <a:alpha val="75000"/>
            </a:schemeClr>
          </a:solidFill>
          <a:ln w="82550">
            <a:solidFill>
              <a:srgbClr val="EAEAEA"/>
            </a:solidFill>
          </a:ln>
          <a:scene3d>
            <a:camera prst="orthographicFront"/>
            <a:lightRig rig="threePt" dir="t"/>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4AA8F05-387E-978B-3580-EA0140A9621B}"/>
              </a:ext>
            </a:extLst>
          </p:cNvPr>
          <p:cNvSpPr>
            <a:spLocks noGrp="1"/>
          </p:cNvSpPr>
          <p:nvPr>
            <p:ph type="title"/>
          </p:nvPr>
        </p:nvSpPr>
        <p:spPr>
          <a:xfrm>
            <a:off x="1307482" y="950976"/>
            <a:ext cx="9499092" cy="1263718"/>
          </a:xfrm>
        </p:spPr>
        <p:txBody>
          <a:bodyPr>
            <a:normAutofit/>
          </a:bodyPr>
          <a:lstStyle/>
          <a:p>
            <a:r>
              <a:rPr lang="es-CO"/>
              <a:t>Ejercicio 3</a:t>
            </a:r>
            <a:endParaRPr lang="es-CO" dirty="0"/>
          </a:p>
        </p:txBody>
      </p:sp>
      <p:sp>
        <p:nvSpPr>
          <p:cNvPr id="3" name="Marcador de contenido 2">
            <a:extLst>
              <a:ext uri="{FF2B5EF4-FFF2-40B4-BE49-F238E27FC236}">
                <a16:creationId xmlns:a16="http://schemas.microsoft.com/office/drawing/2014/main" id="{7534F950-E0BC-F52D-4EF8-6F12AA6025E9}"/>
              </a:ext>
            </a:extLst>
          </p:cNvPr>
          <p:cNvSpPr>
            <a:spLocks noGrp="1"/>
          </p:cNvSpPr>
          <p:nvPr>
            <p:ph idx="1"/>
          </p:nvPr>
        </p:nvSpPr>
        <p:spPr>
          <a:xfrm>
            <a:off x="1383682" y="2367093"/>
            <a:ext cx="9346692" cy="3090732"/>
          </a:xfrm>
        </p:spPr>
        <p:txBody>
          <a:bodyPr>
            <a:normAutofit/>
          </a:bodyPr>
          <a:lstStyle/>
          <a:p>
            <a:r>
              <a:rPr lang="es-MX" b="0" i="0" u="none" strike="noStrike" baseline="0">
                <a:latin typeface="CMR12"/>
              </a:rPr>
              <a:t>Se realizo un experimento para observar la relación entre el tiempo (Y) necesario para que un vendedor abastezca de sodas una vitrina en una tienda, y las cajas de producto abastecido (X), la información registrada es la siguiente</a:t>
            </a:r>
            <a:endParaRPr lang="es-CO"/>
          </a:p>
        </p:txBody>
      </p:sp>
      <p:sp>
        <p:nvSpPr>
          <p:cNvPr id="6" name="CuadroTexto 5">
            <a:extLst>
              <a:ext uri="{FF2B5EF4-FFF2-40B4-BE49-F238E27FC236}">
                <a16:creationId xmlns:a16="http://schemas.microsoft.com/office/drawing/2014/main" id="{EC98CF85-2DC8-74A4-1E6A-7AF2AAD90CEE}"/>
              </a:ext>
            </a:extLst>
          </p:cNvPr>
          <p:cNvSpPr txBox="1"/>
          <p:nvPr/>
        </p:nvSpPr>
        <p:spPr>
          <a:xfrm>
            <a:off x="9707025" y="6657945"/>
            <a:ext cx="2484975" cy="200055"/>
          </a:xfrm>
          <a:prstGeom prst="rect">
            <a:avLst/>
          </a:prstGeom>
          <a:solidFill>
            <a:srgbClr val="000000"/>
          </a:solidFill>
        </p:spPr>
        <p:txBody>
          <a:bodyPr wrap="none" rtlCol="0">
            <a:spAutoFit/>
          </a:bodyPr>
          <a:lstStyle/>
          <a:p>
            <a:pPr algn="r">
              <a:spcAft>
                <a:spcPts val="600"/>
              </a:spcAft>
            </a:pPr>
            <a:r>
              <a:rPr lang="es-CO" sz="700">
                <a:solidFill>
                  <a:srgbClr val="FFFFFF"/>
                </a:solidFill>
                <a:hlinkClick r:id="rId3" tooltip="http://solaris525.wordpress.com/2012/06/18/coke-machine-cual-es-el-origen-de-las-maquinas-expendedoras/">
                  <a:extLst>
                    <a:ext uri="{A12FA001-AC4F-418D-AE19-62706E023703}">
                      <ahyp:hlinkClr xmlns:ahyp="http://schemas.microsoft.com/office/drawing/2018/hyperlinkcolor" val="tx"/>
                    </a:ext>
                  </a:extLst>
                </a:hlinkClick>
              </a:rPr>
              <a:t>Esta foto</a:t>
            </a:r>
            <a:r>
              <a:rPr lang="es-CO" sz="700">
                <a:solidFill>
                  <a:srgbClr val="FFFFFF"/>
                </a:solidFill>
              </a:rPr>
              <a:t> de Autor desconocido está bajo licencia </a:t>
            </a:r>
            <a:r>
              <a:rPr lang="es-CO"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s-CO" sz="700">
              <a:solidFill>
                <a:srgbClr val="FFFFFF"/>
              </a:solidFill>
            </a:endParaRPr>
          </a:p>
        </p:txBody>
      </p:sp>
    </p:spTree>
    <p:extLst>
      <p:ext uri="{BB962C8B-B14F-4D97-AF65-F5344CB8AC3E}">
        <p14:creationId xmlns:p14="http://schemas.microsoft.com/office/powerpoint/2010/main" val="184028925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5" name="Rectangle 24">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832C4E8-4E87-D6D4-7A8E-0A4100FE3125}"/>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a:t>Los datos</a:t>
            </a:r>
          </a:p>
        </p:txBody>
      </p:sp>
      <p:pic>
        <p:nvPicPr>
          <p:cNvPr id="27" name="Picture 26">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29" name="Picture 28">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31" name="Picture 30">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graphicFrame>
        <p:nvGraphicFramePr>
          <p:cNvPr id="4" name="Marcador de contenido 3">
            <a:extLst>
              <a:ext uri="{FF2B5EF4-FFF2-40B4-BE49-F238E27FC236}">
                <a16:creationId xmlns:a16="http://schemas.microsoft.com/office/drawing/2014/main" id="{9CFED434-5648-E9E1-D4B7-00079A144FB7}"/>
              </a:ext>
            </a:extLst>
          </p:cNvPr>
          <p:cNvGraphicFramePr>
            <a:graphicFrameLocks noGrp="1"/>
          </p:cNvGraphicFramePr>
          <p:nvPr>
            <p:ph idx="1"/>
            <p:extLst>
              <p:ext uri="{D42A27DB-BD31-4B8C-83A1-F6EECF244321}">
                <p14:modId xmlns:p14="http://schemas.microsoft.com/office/powerpoint/2010/main" val="3025227012"/>
              </p:ext>
            </p:extLst>
          </p:nvPr>
        </p:nvGraphicFramePr>
        <p:xfrm>
          <a:off x="5964701" y="253218"/>
          <a:ext cx="4509289" cy="6308633"/>
        </p:xfrm>
        <a:graphic>
          <a:graphicData uri="http://schemas.openxmlformats.org/drawingml/2006/table">
            <a:tbl>
              <a:tblPr firstRow="1" bandRow="1">
                <a:tableStyleId>{3B4B98B0-60AC-42C2-AFA5-B58CD77FA1E5}</a:tableStyleId>
              </a:tblPr>
              <a:tblGrid>
                <a:gridCol w="2778077">
                  <a:extLst>
                    <a:ext uri="{9D8B030D-6E8A-4147-A177-3AD203B41FA5}">
                      <a16:colId xmlns:a16="http://schemas.microsoft.com/office/drawing/2014/main" val="3450009340"/>
                    </a:ext>
                  </a:extLst>
                </a:gridCol>
                <a:gridCol w="1731212">
                  <a:extLst>
                    <a:ext uri="{9D8B030D-6E8A-4147-A177-3AD203B41FA5}">
                      <a16:colId xmlns:a16="http://schemas.microsoft.com/office/drawing/2014/main" val="998982233"/>
                    </a:ext>
                  </a:extLst>
                </a:gridCol>
              </a:tblGrid>
              <a:tr h="493777">
                <a:tc>
                  <a:txBody>
                    <a:bodyPr/>
                    <a:lstStyle/>
                    <a:p>
                      <a:pPr algn="ctr" fontAlgn="b"/>
                      <a:r>
                        <a:rPr lang="es-CO" sz="3200" b="1" u="none" strike="noStrike" cap="none" spc="30" dirty="0">
                          <a:solidFill>
                            <a:schemeClr val="tx1"/>
                          </a:solidFill>
                          <a:effectLst/>
                        </a:rPr>
                        <a:t>Y</a:t>
                      </a:r>
                      <a:endParaRPr lang="es-CO" sz="3200" b="1" i="0" u="none" strike="noStrike" cap="none" spc="30" dirty="0">
                        <a:solidFill>
                          <a:schemeClr val="tx1"/>
                        </a:solidFill>
                        <a:effectLst/>
                        <a:latin typeface="Calibri" panose="020F0502020204030204" pitchFamily="34" charset="0"/>
                      </a:endParaRPr>
                    </a:p>
                  </a:txBody>
                  <a:tcPr marL="0" marR="11902" marT="12398" marB="0" anchor="ctr"/>
                </a:tc>
                <a:tc>
                  <a:txBody>
                    <a:bodyPr/>
                    <a:lstStyle/>
                    <a:p>
                      <a:pPr algn="ctr" fontAlgn="b"/>
                      <a:r>
                        <a:rPr lang="es-CO" sz="3200" b="1" u="none" strike="noStrike" cap="none" spc="30">
                          <a:solidFill>
                            <a:schemeClr val="tx1"/>
                          </a:solidFill>
                          <a:effectLst/>
                        </a:rPr>
                        <a:t>X</a:t>
                      </a:r>
                      <a:endParaRPr lang="es-CO" sz="3200" b="1" i="0" u="none" strike="noStrike" cap="none" spc="30">
                        <a:solidFill>
                          <a:schemeClr val="tx1"/>
                        </a:solidFill>
                        <a:effectLst/>
                        <a:latin typeface="Calibri" panose="020F0502020204030204" pitchFamily="34" charset="0"/>
                      </a:endParaRPr>
                    </a:p>
                  </a:txBody>
                  <a:tcPr marL="0" marR="11902" marT="12398" marB="0" anchor="ctr"/>
                </a:tc>
                <a:extLst>
                  <a:ext uri="{0D108BD9-81ED-4DB2-BD59-A6C34878D82A}">
                    <a16:rowId xmlns:a16="http://schemas.microsoft.com/office/drawing/2014/main" val="607817221"/>
                  </a:ext>
                </a:extLst>
              </a:tr>
              <a:tr h="387237">
                <a:tc>
                  <a:txBody>
                    <a:bodyPr/>
                    <a:lstStyle/>
                    <a:p>
                      <a:pPr algn="ctr" fontAlgn="b"/>
                      <a:r>
                        <a:rPr lang="es-CO" sz="2400" u="none" strike="noStrike" cap="none" spc="0">
                          <a:solidFill>
                            <a:schemeClr val="tx1"/>
                          </a:solidFill>
                          <a:effectLst/>
                        </a:rPr>
                        <a:t>10,15</a:t>
                      </a:r>
                      <a:endParaRPr lang="es-CO" sz="2400" b="0" i="0" u="none" strike="noStrike" cap="none" spc="0">
                        <a:solidFill>
                          <a:schemeClr val="tx1"/>
                        </a:solidFill>
                        <a:effectLst/>
                        <a:latin typeface="Calibri" panose="020F0502020204030204" pitchFamily="34" charset="0"/>
                      </a:endParaRPr>
                    </a:p>
                  </a:txBody>
                  <a:tcPr marL="0" marR="12398" marT="12398" marB="0" anchor="b"/>
                </a:tc>
                <a:tc>
                  <a:txBody>
                    <a:bodyPr/>
                    <a:lstStyle/>
                    <a:p>
                      <a:pPr algn="ctr" fontAlgn="b"/>
                      <a:r>
                        <a:rPr lang="es-CO" sz="2400" u="none" strike="noStrike" cap="none" spc="0">
                          <a:solidFill>
                            <a:schemeClr val="tx1"/>
                          </a:solidFill>
                          <a:effectLst/>
                        </a:rPr>
                        <a:t>25</a:t>
                      </a:r>
                      <a:endParaRPr lang="es-CO" sz="2400" b="0" i="0" u="none" strike="noStrike" cap="none" spc="0">
                        <a:solidFill>
                          <a:schemeClr val="tx1"/>
                        </a:solidFill>
                        <a:effectLst/>
                        <a:latin typeface="Calibri" panose="020F0502020204030204" pitchFamily="34" charset="0"/>
                      </a:endParaRPr>
                    </a:p>
                  </a:txBody>
                  <a:tcPr marL="0" marR="12398" marT="12398" marB="0" anchor="b"/>
                </a:tc>
                <a:extLst>
                  <a:ext uri="{0D108BD9-81ED-4DB2-BD59-A6C34878D82A}">
                    <a16:rowId xmlns:a16="http://schemas.microsoft.com/office/drawing/2014/main" val="2321573470"/>
                  </a:ext>
                </a:extLst>
              </a:tr>
              <a:tr h="387237">
                <a:tc>
                  <a:txBody>
                    <a:bodyPr/>
                    <a:lstStyle/>
                    <a:p>
                      <a:pPr algn="ctr" fontAlgn="b"/>
                      <a:r>
                        <a:rPr lang="es-CO" sz="2400" u="none" strike="noStrike" cap="none" spc="0" dirty="0">
                          <a:solidFill>
                            <a:schemeClr val="tx1"/>
                          </a:solidFill>
                          <a:effectLst/>
                        </a:rPr>
                        <a:t>3</a:t>
                      </a:r>
                      <a:endParaRPr lang="es-CO" sz="2400" b="0" i="0" u="none" strike="noStrike" cap="none" spc="0" dirty="0">
                        <a:solidFill>
                          <a:schemeClr val="tx1"/>
                        </a:solidFill>
                        <a:effectLst/>
                        <a:latin typeface="Calibri" panose="020F0502020204030204" pitchFamily="34" charset="0"/>
                      </a:endParaRPr>
                    </a:p>
                  </a:txBody>
                  <a:tcPr marL="59509" marR="12398" marT="12398" marB="0" anchor="b"/>
                </a:tc>
                <a:tc>
                  <a:txBody>
                    <a:bodyPr/>
                    <a:lstStyle/>
                    <a:p>
                      <a:pPr algn="ctr" fontAlgn="b"/>
                      <a:r>
                        <a:rPr lang="es-CO" sz="2400" u="none" strike="noStrike" cap="none" spc="0">
                          <a:solidFill>
                            <a:schemeClr val="tx1"/>
                          </a:solidFill>
                          <a:effectLst/>
                        </a:rPr>
                        <a:t>8</a:t>
                      </a:r>
                      <a:endParaRPr lang="es-CO" sz="2400" b="0" i="0" u="none" strike="noStrike" cap="none" spc="0">
                        <a:solidFill>
                          <a:schemeClr val="tx1"/>
                        </a:solidFill>
                        <a:effectLst/>
                        <a:latin typeface="Calibri" panose="020F0502020204030204" pitchFamily="34" charset="0"/>
                      </a:endParaRPr>
                    </a:p>
                  </a:txBody>
                  <a:tcPr marL="59509" marR="12398" marT="12398" marB="0" anchor="b"/>
                </a:tc>
                <a:extLst>
                  <a:ext uri="{0D108BD9-81ED-4DB2-BD59-A6C34878D82A}">
                    <a16:rowId xmlns:a16="http://schemas.microsoft.com/office/drawing/2014/main" val="417663039"/>
                  </a:ext>
                </a:extLst>
              </a:tr>
              <a:tr h="387237">
                <a:tc>
                  <a:txBody>
                    <a:bodyPr/>
                    <a:lstStyle/>
                    <a:p>
                      <a:pPr algn="ctr" fontAlgn="b"/>
                      <a:r>
                        <a:rPr lang="es-CO" sz="2400" u="none" strike="noStrike" cap="none" spc="0">
                          <a:solidFill>
                            <a:schemeClr val="tx1"/>
                          </a:solidFill>
                          <a:effectLst/>
                        </a:rPr>
                        <a:t>0,28</a:t>
                      </a:r>
                      <a:endParaRPr lang="es-CO" sz="2400" b="0" i="0" u="none" strike="noStrike" cap="none" spc="0">
                        <a:solidFill>
                          <a:schemeClr val="tx1"/>
                        </a:solidFill>
                        <a:effectLst/>
                        <a:latin typeface="Calibri" panose="020F0502020204030204" pitchFamily="34" charset="0"/>
                      </a:endParaRPr>
                    </a:p>
                  </a:txBody>
                  <a:tcPr marL="0" marR="12398" marT="12398" marB="0" anchor="b"/>
                </a:tc>
                <a:tc>
                  <a:txBody>
                    <a:bodyPr/>
                    <a:lstStyle/>
                    <a:p>
                      <a:pPr algn="ctr" fontAlgn="b"/>
                      <a:r>
                        <a:rPr lang="es-CO" sz="2400" u="none" strike="noStrike" cap="none" spc="0">
                          <a:solidFill>
                            <a:schemeClr val="tx1"/>
                          </a:solidFill>
                          <a:effectLst/>
                        </a:rPr>
                        <a:t>2</a:t>
                      </a:r>
                      <a:endParaRPr lang="es-CO" sz="2400" b="0" i="0" u="none" strike="noStrike" cap="none" spc="0">
                        <a:solidFill>
                          <a:schemeClr val="tx1"/>
                        </a:solidFill>
                        <a:effectLst/>
                        <a:latin typeface="Calibri" panose="020F0502020204030204" pitchFamily="34" charset="0"/>
                      </a:endParaRPr>
                    </a:p>
                  </a:txBody>
                  <a:tcPr marL="0" marR="12398" marT="12398" marB="0" anchor="b"/>
                </a:tc>
                <a:extLst>
                  <a:ext uri="{0D108BD9-81ED-4DB2-BD59-A6C34878D82A}">
                    <a16:rowId xmlns:a16="http://schemas.microsoft.com/office/drawing/2014/main" val="3572256322"/>
                  </a:ext>
                </a:extLst>
              </a:tr>
              <a:tr h="387237">
                <a:tc>
                  <a:txBody>
                    <a:bodyPr/>
                    <a:lstStyle/>
                    <a:p>
                      <a:pPr algn="ctr" fontAlgn="b"/>
                      <a:r>
                        <a:rPr lang="es-CO" sz="2400" u="none" strike="noStrike" cap="none" spc="0">
                          <a:solidFill>
                            <a:schemeClr val="tx1"/>
                          </a:solidFill>
                          <a:effectLst/>
                        </a:rPr>
                        <a:t>9,14</a:t>
                      </a:r>
                      <a:endParaRPr lang="es-CO" sz="2400" b="0" i="0" u="none" strike="noStrike" cap="none" spc="0">
                        <a:solidFill>
                          <a:schemeClr val="tx1"/>
                        </a:solidFill>
                        <a:effectLst/>
                        <a:latin typeface="Calibri" panose="020F0502020204030204" pitchFamily="34" charset="0"/>
                      </a:endParaRPr>
                    </a:p>
                  </a:txBody>
                  <a:tcPr marL="59509" marR="12398" marT="12398" marB="0" anchor="b"/>
                </a:tc>
                <a:tc>
                  <a:txBody>
                    <a:bodyPr/>
                    <a:lstStyle/>
                    <a:p>
                      <a:pPr algn="ctr" fontAlgn="b"/>
                      <a:r>
                        <a:rPr lang="es-CO" sz="2400" u="none" strike="noStrike" cap="none" spc="0">
                          <a:solidFill>
                            <a:schemeClr val="tx1"/>
                          </a:solidFill>
                          <a:effectLst/>
                        </a:rPr>
                        <a:t>23</a:t>
                      </a:r>
                      <a:endParaRPr lang="es-CO" sz="2400" b="0" i="0" u="none" strike="noStrike" cap="none" spc="0">
                        <a:solidFill>
                          <a:schemeClr val="tx1"/>
                        </a:solidFill>
                        <a:effectLst/>
                        <a:latin typeface="Calibri" panose="020F0502020204030204" pitchFamily="34" charset="0"/>
                      </a:endParaRPr>
                    </a:p>
                  </a:txBody>
                  <a:tcPr marL="59509" marR="12398" marT="12398" marB="0" anchor="b"/>
                </a:tc>
                <a:extLst>
                  <a:ext uri="{0D108BD9-81ED-4DB2-BD59-A6C34878D82A}">
                    <a16:rowId xmlns:a16="http://schemas.microsoft.com/office/drawing/2014/main" val="60204004"/>
                  </a:ext>
                </a:extLst>
              </a:tr>
              <a:tr h="387237">
                <a:tc>
                  <a:txBody>
                    <a:bodyPr/>
                    <a:lstStyle/>
                    <a:p>
                      <a:pPr algn="ctr" fontAlgn="b"/>
                      <a:r>
                        <a:rPr lang="es-CO" sz="2400" u="none" strike="noStrike" cap="none" spc="0" dirty="0">
                          <a:solidFill>
                            <a:schemeClr val="tx1"/>
                          </a:solidFill>
                          <a:effectLst/>
                        </a:rPr>
                        <a:t>11,69</a:t>
                      </a:r>
                      <a:endParaRPr lang="es-CO" sz="2400" b="0" i="0" u="none" strike="noStrike" cap="none" spc="0" dirty="0">
                        <a:solidFill>
                          <a:schemeClr val="tx1"/>
                        </a:solidFill>
                        <a:effectLst/>
                        <a:latin typeface="Calibri" panose="020F0502020204030204" pitchFamily="34" charset="0"/>
                      </a:endParaRPr>
                    </a:p>
                  </a:txBody>
                  <a:tcPr marL="0" marR="12398" marT="12398" marB="0" anchor="b"/>
                </a:tc>
                <a:tc>
                  <a:txBody>
                    <a:bodyPr/>
                    <a:lstStyle/>
                    <a:p>
                      <a:pPr algn="ctr" fontAlgn="b"/>
                      <a:r>
                        <a:rPr lang="es-CO" sz="2400" u="none" strike="noStrike" cap="none" spc="0">
                          <a:solidFill>
                            <a:schemeClr val="tx1"/>
                          </a:solidFill>
                          <a:effectLst/>
                        </a:rPr>
                        <a:t>28</a:t>
                      </a:r>
                      <a:endParaRPr lang="es-CO" sz="2400" b="0" i="0" u="none" strike="noStrike" cap="none" spc="0">
                        <a:solidFill>
                          <a:schemeClr val="tx1"/>
                        </a:solidFill>
                        <a:effectLst/>
                        <a:latin typeface="Calibri" panose="020F0502020204030204" pitchFamily="34" charset="0"/>
                      </a:endParaRPr>
                    </a:p>
                  </a:txBody>
                  <a:tcPr marL="0" marR="12398" marT="12398" marB="0" anchor="b"/>
                </a:tc>
                <a:extLst>
                  <a:ext uri="{0D108BD9-81ED-4DB2-BD59-A6C34878D82A}">
                    <a16:rowId xmlns:a16="http://schemas.microsoft.com/office/drawing/2014/main" val="2382855409"/>
                  </a:ext>
                </a:extLst>
              </a:tr>
              <a:tr h="387237">
                <a:tc>
                  <a:txBody>
                    <a:bodyPr/>
                    <a:lstStyle/>
                    <a:p>
                      <a:pPr algn="ctr" fontAlgn="b"/>
                      <a:r>
                        <a:rPr lang="es-CO" sz="2400" u="none" strike="noStrike" cap="none" spc="0">
                          <a:solidFill>
                            <a:schemeClr val="tx1"/>
                          </a:solidFill>
                          <a:effectLst/>
                        </a:rPr>
                        <a:t>7,57</a:t>
                      </a:r>
                      <a:endParaRPr lang="es-CO" sz="2400" b="0" i="0" u="none" strike="noStrike" cap="none" spc="0">
                        <a:solidFill>
                          <a:schemeClr val="tx1"/>
                        </a:solidFill>
                        <a:effectLst/>
                        <a:latin typeface="Calibri" panose="020F0502020204030204" pitchFamily="34" charset="0"/>
                      </a:endParaRPr>
                    </a:p>
                  </a:txBody>
                  <a:tcPr marL="59509" marR="12398" marT="12398" marB="0" anchor="b"/>
                </a:tc>
                <a:tc>
                  <a:txBody>
                    <a:bodyPr/>
                    <a:lstStyle/>
                    <a:p>
                      <a:pPr algn="ctr" fontAlgn="b"/>
                      <a:r>
                        <a:rPr lang="es-CO" sz="2400" u="none" strike="noStrike" cap="none" spc="0">
                          <a:solidFill>
                            <a:schemeClr val="tx1"/>
                          </a:solidFill>
                          <a:effectLst/>
                        </a:rPr>
                        <a:t>19</a:t>
                      </a:r>
                      <a:endParaRPr lang="es-CO" sz="2400" b="0" i="0" u="none" strike="noStrike" cap="none" spc="0">
                        <a:solidFill>
                          <a:schemeClr val="tx1"/>
                        </a:solidFill>
                        <a:effectLst/>
                        <a:latin typeface="Calibri" panose="020F0502020204030204" pitchFamily="34" charset="0"/>
                      </a:endParaRPr>
                    </a:p>
                  </a:txBody>
                  <a:tcPr marL="59509" marR="12398" marT="12398" marB="0" anchor="b"/>
                </a:tc>
                <a:extLst>
                  <a:ext uri="{0D108BD9-81ED-4DB2-BD59-A6C34878D82A}">
                    <a16:rowId xmlns:a16="http://schemas.microsoft.com/office/drawing/2014/main" val="198093539"/>
                  </a:ext>
                </a:extLst>
              </a:tr>
              <a:tr h="387237">
                <a:tc>
                  <a:txBody>
                    <a:bodyPr/>
                    <a:lstStyle/>
                    <a:p>
                      <a:pPr algn="ctr" fontAlgn="b"/>
                      <a:r>
                        <a:rPr lang="es-CO" sz="2400" u="none" strike="noStrike" cap="none" spc="0">
                          <a:solidFill>
                            <a:schemeClr val="tx1"/>
                          </a:solidFill>
                          <a:effectLst/>
                        </a:rPr>
                        <a:t>9,38</a:t>
                      </a:r>
                      <a:endParaRPr lang="es-CO" sz="2400" b="0" i="0" u="none" strike="noStrike" cap="none" spc="0">
                        <a:solidFill>
                          <a:schemeClr val="tx1"/>
                        </a:solidFill>
                        <a:effectLst/>
                        <a:latin typeface="Calibri" panose="020F0502020204030204" pitchFamily="34" charset="0"/>
                      </a:endParaRPr>
                    </a:p>
                  </a:txBody>
                  <a:tcPr marL="0" marR="12398" marT="12398" marB="0" anchor="b"/>
                </a:tc>
                <a:tc>
                  <a:txBody>
                    <a:bodyPr/>
                    <a:lstStyle/>
                    <a:p>
                      <a:pPr algn="ctr" fontAlgn="b"/>
                      <a:r>
                        <a:rPr lang="es-CO" sz="2400" u="none" strike="noStrike" cap="none" spc="0">
                          <a:solidFill>
                            <a:schemeClr val="tx1"/>
                          </a:solidFill>
                          <a:effectLst/>
                        </a:rPr>
                        <a:t>24</a:t>
                      </a:r>
                      <a:endParaRPr lang="es-CO" sz="2400" b="0" i="0" u="none" strike="noStrike" cap="none" spc="0">
                        <a:solidFill>
                          <a:schemeClr val="tx1"/>
                        </a:solidFill>
                        <a:effectLst/>
                        <a:latin typeface="Calibri" panose="020F0502020204030204" pitchFamily="34" charset="0"/>
                      </a:endParaRPr>
                    </a:p>
                  </a:txBody>
                  <a:tcPr marL="0" marR="12398" marT="12398" marB="0" anchor="b"/>
                </a:tc>
                <a:extLst>
                  <a:ext uri="{0D108BD9-81ED-4DB2-BD59-A6C34878D82A}">
                    <a16:rowId xmlns:a16="http://schemas.microsoft.com/office/drawing/2014/main" val="3077997818"/>
                  </a:ext>
                </a:extLst>
              </a:tr>
              <a:tr h="387237">
                <a:tc>
                  <a:txBody>
                    <a:bodyPr/>
                    <a:lstStyle/>
                    <a:p>
                      <a:pPr algn="ctr" fontAlgn="b"/>
                      <a:r>
                        <a:rPr lang="es-CO" sz="2400" u="none" strike="noStrike" cap="none" spc="0">
                          <a:solidFill>
                            <a:schemeClr val="tx1"/>
                          </a:solidFill>
                          <a:effectLst/>
                        </a:rPr>
                        <a:t>1,84</a:t>
                      </a:r>
                      <a:endParaRPr lang="es-CO" sz="2400" b="0" i="0" u="none" strike="noStrike" cap="none" spc="0">
                        <a:solidFill>
                          <a:schemeClr val="tx1"/>
                        </a:solidFill>
                        <a:effectLst/>
                        <a:latin typeface="Calibri" panose="020F0502020204030204" pitchFamily="34" charset="0"/>
                      </a:endParaRPr>
                    </a:p>
                  </a:txBody>
                  <a:tcPr marL="59509" marR="12398" marT="12398" marB="0" anchor="b"/>
                </a:tc>
                <a:tc>
                  <a:txBody>
                    <a:bodyPr/>
                    <a:lstStyle/>
                    <a:p>
                      <a:pPr algn="ctr" fontAlgn="b"/>
                      <a:r>
                        <a:rPr lang="es-CO" sz="2400" u="none" strike="noStrike" cap="none" spc="0" dirty="0">
                          <a:solidFill>
                            <a:schemeClr val="tx1"/>
                          </a:solidFill>
                          <a:effectLst/>
                        </a:rPr>
                        <a:t>5</a:t>
                      </a:r>
                      <a:endParaRPr lang="es-CO" sz="2400" b="0" i="0" u="none" strike="noStrike" cap="none" spc="0" dirty="0">
                        <a:solidFill>
                          <a:schemeClr val="tx1"/>
                        </a:solidFill>
                        <a:effectLst/>
                        <a:latin typeface="Calibri" panose="020F0502020204030204" pitchFamily="34" charset="0"/>
                      </a:endParaRPr>
                    </a:p>
                  </a:txBody>
                  <a:tcPr marL="59509" marR="12398" marT="12398" marB="0" anchor="b"/>
                </a:tc>
                <a:extLst>
                  <a:ext uri="{0D108BD9-81ED-4DB2-BD59-A6C34878D82A}">
                    <a16:rowId xmlns:a16="http://schemas.microsoft.com/office/drawing/2014/main" val="1029008167"/>
                  </a:ext>
                </a:extLst>
              </a:tr>
              <a:tr h="387237">
                <a:tc>
                  <a:txBody>
                    <a:bodyPr/>
                    <a:lstStyle/>
                    <a:p>
                      <a:pPr algn="ctr" fontAlgn="b"/>
                      <a:r>
                        <a:rPr lang="es-CO" sz="2400" u="none" strike="noStrike" cap="none" spc="0">
                          <a:solidFill>
                            <a:schemeClr val="tx1"/>
                          </a:solidFill>
                          <a:effectLst/>
                        </a:rPr>
                        <a:t>2,96</a:t>
                      </a:r>
                      <a:endParaRPr lang="es-CO" sz="2400" b="0" i="0" u="none" strike="noStrike" cap="none" spc="0">
                        <a:solidFill>
                          <a:schemeClr val="tx1"/>
                        </a:solidFill>
                        <a:effectLst/>
                        <a:latin typeface="Calibri" panose="020F0502020204030204" pitchFamily="34" charset="0"/>
                      </a:endParaRPr>
                    </a:p>
                  </a:txBody>
                  <a:tcPr marL="0" marR="12398" marT="12398" marB="0" anchor="b"/>
                </a:tc>
                <a:tc>
                  <a:txBody>
                    <a:bodyPr/>
                    <a:lstStyle/>
                    <a:p>
                      <a:pPr algn="ctr" fontAlgn="b"/>
                      <a:r>
                        <a:rPr lang="es-CO" sz="2400" u="none" strike="noStrike" cap="none" spc="0">
                          <a:solidFill>
                            <a:schemeClr val="tx1"/>
                          </a:solidFill>
                          <a:effectLst/>
                        </a:rPr>
                        <a:t>6</a:t>
                      </a:r>
                      <a:endParaRPr lang="es-CO" sz="2400" b="0" i="0" u="none" strike="noStrike" cap="none" spc="0">
                        <a:solidFill>
                          <a:schemeClr val="tx1"/>
                        </a:solidFill>
                        <a:effectLst/>
                        <a:latin typeface="Calibri" panose="020F0502020204030204" pitchFamily="34" charset="0"/>
                      </a:endParaRPr>
                    </a:p>
                  </a:txBody>
                  <a:tcPr marL="0" marR="12398" marT="12398" marB="0" anchor="b"/>
                </a:tc>
                <a:extLst>
                  <a:ext uri="{0D108BD9-81ED-4DB2-BD59-A6C34878D82A}">
                    <a16:rowId xmlns:a16="http://schemas.microsoft.com/office/drawing/2014/main" val="2631169067"/>
                  </a:ext>
                </a:extLst>
              </a:tr>
              <a:tr h="387237">
                <a:tc>
                  <a:txBody>
                    <a:bodyPr/>
                    <a:lstStyle/>
                    <a:p>
                      <a:pPr algn="ctr" fontAlgn="b"/>
                      <a:r>
                        <a:rPr lang="es-CO" sz="2400" u="none" strike="noStrike" cap="none" spc="0">
                          <a:solidFill>
                            <a:schemeClr val="tx1"/>
                          </a:solidFill>
                          <a:effectLst/>
                        </a:rPr>
                        <a:t>6,88</a:t>
                      </a:r>
                      <a:endParaRPr lang="es-CO" sz="2400" b="0" i="0" u="none" strike="noStrike" cap="none" spc="0">
                        <a:solidFill>
                          <a:schemeClr val="tx1"/>
                        </a:solidFill>
                        <a:effectLst/>
                        <a:latin typeface="Calibri" panose="020F0502020204030204" pitchFamily="34" charset="0"/>
                      </a:endParaRPr>
                    </a:p>
                  </a:txBody>
                  <a:tcPr marL="59509" marR="12398" marT="12398" marB="0" anchor="b"/>
                </a:tc>
                <a:tc>
                  <a:txBody>
                    <a:bodyPr/>
                    <a:lstStyle/>
                    <a:p>
                      <a:pPr algn="ctr" fontAlgn="b"/>
                      <a:r>
                        <a:rPr lang="es-CO" sz="2400" u="none" strike="noStrike" cap="none" spc="0" dirty="0">
                          <a:solidFill>
                            <a:schemeClr val="tx1"/>
                          </a:solidFill>
                          <a:effectLst/>
                        </a:rPr>
                        <a:t>17</a:t>
                      </a:r>
                      <a:endParaRPr lang="es-CO" sz="2400" b="0" i="0" u="none" strike="noStrike" cap="none" spc="0" dirty="0">
                        <a:solidFill>
                          <a:schemeClr val="tx1"/>
                        </a:solidFill>
                        <a:effectLst/>
                        <a:latin typeface="Calibri" panose="020F0502020204030204" pitchFamily="34" charset="0"/>
                      </a:endParaRPr>
                    </a:p>
                  </a:txBody>
                  <a:tcPr marL="59509" marR="12398" marT="12398" marB="0" anchor="b"/>
                </a:tc>
                <a:extLst>
                  <a:ext uri="{0D108BD9-81ED-4DB2-BD59-A6C34878D82A}">
                    <a16:rowId xmlns:a16="http://schemas.microsoft.com/office/drawing/2014/main" val="579391609"/>
                  </a:ext>
                </a:extLst>
              </a:tr>
              <a:tr h="387237">
                <a:tc>
                  <a:txBody>
                    <a:bodyPr/>
                    <a:lstStyle/>
                    <a:p>
                      <a:pPr algn="ctr" fontAlgn="b"/>
                      <a:r>
                        <a:rPr lang="es-CO" sz="2400" u="none" strike="noStrike" cap="none" spc="0">
                          <a:solidFill>
                            <a:schemeClr val="tx1"/>
                          </a:solidFill>
                          <a:effectLst/>
                        </a:rPr>
                        <a:t>5,06</a:t>
                      </a:r>
                      <a:endParaRPr lang="es-CO" sz="2400" b="0" i="0" u="none" strike="noStrike" cap="none" spc="0">
                        <a:solidFill>
                          <a:schemeClr val="tx1"/>
                        </a:solidFill>
                        <a:effectLst/>
                        <a:latin typeface="Calibri" panose="020F0502020204030204" pitchFamily="34" charset="0"/>
                      </a:endParaRPr>
                    </a:p>
                  </a:txBody>
                  <a:tcPr marL="0" marR="12398" marT="12398" marB="0" anchor="b"/>
                </a:tc>
                <a:tc>
                  <a:txBody>
                    <a:bodyPr/>
                    <a:lstStyle/>
                    <a:p>
                      <a:pPr algn="ctr" fontAlgn="b"/>
                      <a:r>
                        <a:rPr lang="es-CO" sz="2400" u="none" strike="noStrike" cap="none" spc="0">
                          <a:solidFill>
                            <a:schemeClr val="tx1"/>
                          </a:solidFill>
                          <a:effectLst/>
                        </a:rPr>
                        <a:t>13</a:t>
                      </a:r>
                      <a:endParaRPr lang="es-CO" sz="2400" b="0" i="0" u="none" strike="noStrike" cap="none" spc="0">
                        <a:solidFill>
                          <a:schemeClr val="tx1"/>
                        </a:solidFill>
                        <a:effectLst/>
                        <a:latin typeface="Calibri" panose="020F0502020204030204" pitchFamily="34" charset="0"/>
                      </a:endParaRPr>
                    </a:p>
                  </a:txBody>
                  <a:tcPr marL="0" marR="12398" marT="12398" marB="0" anchor="b"/>
                </a:tc>
                <a:extLst>
                  <a:ext uri="{0D108BD9-81ED-4DB2-BD59-A6C34878D82A}">
                    <a16:rowId xmlns:a16="http://schemas.microsoft.com/office/drawing/2014/main" val="2674304113"/>
                  </a:ext>
                </a:extLst>
              </a:tr>
              <a:tr h="387237">
                <a:tc>
                  <a:txBody>
                    <a:bodyPr/>
                    <a:lstStyle/>
                    <a:p>
                      <a:pPr algn="ctr" fontAlgn="b"/>
                      <a:r>
                        <a:rPr lang="es-CO" sz="2400" u="none" strike="noStrike" cap="none" spc="0">
                          <a:solidFill>
                            <a:schemeClr val="tx1"/>
                          </a:solidFill>
                          <a:effectLst/>
                        </a:rPr>
                        <a:t>11,86</a:t>
                      </a:r>
                      <a:endParaRPr lang="es-CO" sz="2400" b="0" i="0" u="none" strike="noStrike" cap="none" spc="0">
                        <a:solidFill>
                          <a:schemeClr val="tx1"/>
                        </a:solidFill>
                        <a:effectLst/>
                        <a:latin typeface="Calibri" panose="020F0502020204030204" pitchFamily="34" charset="0"/>
                      </a:endParaRPr>
                    </a:p>
                  </a:txBody>
                  <a:tcPr marL="59509" marR="12398" marT="12398" marB="0" anchor="b"/>
                </a:tc>
                <a:tc>
                  <a:txBody>
                    <a:bodyPr/>
                    <a:lstStyle/>
                    <a:p>
                      <a:pPr algn="ctr" fontAlgn="b"/>
                      <a:r>
                        <a:rPr lang="es-CO" sz="2400" u="none" strike="noStrike" cap="none" spc="0" dirty="0">
                          <a:solidFill>
                            <a:schemeClr val="tx1"/>
                          </a:solidFill>
                          <a:effectLst/>
                        </a:rPr>
                        <a:t>30</a:t>
                      </a:r>
                      <a:endParaRPr lang="es-CO" sz="2400" b="0" i="0" u="none" strike="noStrike" cap="none" spc="0" dirty="0">
                        <a:solidFill>
                          <a:schemeClr val="tx1"/>
                        </a:solidFill>
                        <a:effectLst/>
                        <a:latin typeface="Calibri" panose="020F0502020204030204" pitchFamily="34" charset="0"/>
                      </a:endParaRPr>
                    </a:p>
                  </a:txBody>
                  <a:tcPr marL="59509" marR="12398" marT="12398" marB="0" anchor="b"/>
                </a:tc>
                <a:extLst>
                  <a:ext uri="{0D108BD9-81ED-4DB2-BD59-A6C34878D82A}">
                    <a16:rowId xmlns:a16="http://schemas.microsoft.com/office/drawing/2014/main" val="2694971687"/>
                  </a:ext>
                </a:extLst>
              </a:tr>
              <a:tr h="387237">
                <a:tc>
                  <a:txBody>
                    <a:bodyPr/>
                    <a:lstStyle/>
                    <a:p>
                      <a:pPr algn="ctr" fontAlgn="b"/>
                      <a:r>
                        <a:rPr lang="es-CO" sz="2400" u="none" strike="noStrike" cap="none" spc="0">
                          <a:solidFill>
                            <a:schemeClr val="tx1"/>
                          </a:solidFill>
                          <a:effectLst/>
                        </a:rPr>
                        <a:t>6,04</a:t>
                      </a:r>
                      <a:endParaRPr lang="es-CO" sz="2400" b="0" i="0" u="none" strike="noStrike" cap="none" spc="0">
                        <a:solidFill>
                          <a:schemeClr val="tx1"/>
                        </a:solidFill>
                        <a:effectLst/>
                        <a:latin typeface="Calibri" panose="020F0502020204030204" pitchFamily="34" charset="0"/>
                      </a:endParaRPr>
                    </a:p>
                  </a:txBody>
                  <a:tcPr marL="0" marR="12398" marT="12398" marB="0" anchor="b"/>
                </a:tc>
                <a:tc>
                  <a:txBody>
                    <a:bodyPr/>
                    <a:lstStyle/>
                    <a:p>
                      <a:pPr algn="ctr" fontAlgn="b"/>
                      <a:r>
                        <a:rPr lang="es-CO" sz="2400" u="none" strike="noStrike" cap="none" spc="0" dirty="0">
                          <a:solidFill>
                            <a:schemeClr val="tx1"/>
                          </a:solidFill>
                          <a:effectLst/>
                        </a:rPr>
                        <a:t>14</a:t>
                      </a:r>
                      <a:endParaRPr lang="es-CO" sz="2400" b="0" i="0" u="none" strike="noStrike" cap="none" spc="0" dirty="0">
                        <a:solidFill>
                          <a:schemeClr val="tx1"/>
                        </a:solidFill>
                        <a:effectLst/>
                        <a:latin typeface="Calibri" panose="020F0502020204030204" pitchFamily="34" charset="0"/>
                      </a:endParaRPr>
                    </a:p>
                  </a:txBody>
                  <a:tcPr marL="0" marR="12398" marT="12398" marB="0" anchor="b"/>
                </a:tc>
                <a:extLst>
                  <a:ext uri="{0D108BD9-81ED-4DB2-BD59-A6C34878D82A}">
                    <a16:rowId xmlns:a16="http://schemas.microsoft.com/office/drawing/2014/main" val="2707759518"/>
                  </a:ext>
                </a:extLst>
              </a:tr>
              <a:tr h="387237">
                <a:tc>
                  <a:txBody>
                    <a:bodyPr/>
                    <a:lstStyle/>
                    <a:p>
                      <a:pPr algn="ctr" fontAlgn="b"/>
                      <a:r>
                        <a:rPr lang="es-CO" sz="2400" u="none" strike="noStrike" cap="none" spc="0">
                          <a:solidFill>
                            <a:schemeClr val="tx1"/>
                          </a:solidFill>
                          <a:effectLst/>
                        </a:rPr>
                        <a:t>1,74</a:t>
                      </a:r>
                      <a:endParaRPr lang="es-CO" sz="2400" b="0" i="0" u="none" strike="noStrike" cap="none" spc="0">
                        <a:solidFill>
                          <a:schemeClr val="tx1"/>
                        </a:solidFill>
                        <a:effectLst/>
                        <a:latin typeface="Calibri" panose="020F0502020204030204" pitchFamily="34" charset="0"/>
                      </a:endParaRPr>
                    </a:p>
                  </a:txBody>
                  <a:tcPr marL="59509" marR="12398" marT="12398" marB="0" anchor="b"/>
                </a:tc>
                <a:tc>
                  <a:txBody>
                    <a:bodyPr/>
                    <a:lstStyle/>
                    <a:p>
                      <a:pPr algn="ctr" fontAlgn="b"/>
                      <a:r>
                        <a:rPr lang="es-CO" sz="2400" u="none" strike="noStrike" cap="none" spc="0" dirty="0">
                          <a:solidFill>
                            <a:schemeClr val="tx1"/>
                          </a:solidFill>
                          <a:effectLst/>
                        </a:rPr>
                        <a:t>4</a:t>
                      </a:r>
                      <a:endParaRPr lang="es-CO" sz="2400" b="0" i="0" u="none" strike="noStrike" cap="none" spc="0" dirty="0">
                        <a:solidFill>
                          <a:schemeClr val="tx1"/>
                        </a:solidFill>
                        <a:effectLst/>
                        <a:latin typeface="Calibri" panose="020F0502020204030204" pitchFamily="34" charset="0"/>
                      </a:endParaRPr>
                    </a:p>
                  </a:txBody>
                  <a:tcPr marL="59509" marR="12398" marT="12398" marB="0" anchor="b"/>
                </a:tc>
                <a:extLst>
                  <a:ext uri="{0D108BD9-81ED-4DB2-BD59-A6C34878D82A}">
                    <a16:rowId xmlns:a16="http://schemas.microsoft.com/office/drawing/2014/main" val="3445742994"/>
                  </a:ext>
                </a:extLst>
              </a:tr>
              <a:tr h="387237">
                <a:tc>
                  <a:txBody>
                    <a:bodyPr/>
                    <a:lstStyle/>
                    <a:p>
                      <a:pPr algn="ctr" fontAlgn="b"/>
                      <a:r>
                        <a:rPr lang="es-CO" sz="2400" u="none" strike="noStrike" cap="none" spc="0">
                          <a:solidFill>
                            <a:schemeClr val="tx1"/>
                          </a:solidFill>
                          <a:effectLst/>
                        </a:rPr>
                        <a:t>0,16</a:t>
                      </a:r>
                      <a:endParaRPr lang="es-CO" sz="2400" b="0" i="0" u="none" strike="noStrike" cap="none" spc="0">
                        <a:solidFill>
                          <a:schemeClr val="tx1"/>
                        </a:solidFill>
                        <a:effectLst/>
                        <a:latin typeface="Calibri" panose="020F0502020204030204" pitchFamily="34" charset="0"/>
                      </a:endParaRPr>
                    </a:p>
                  </a:txBody>
                  <a:tcPr marL="0" marR="12398" marT="12398" marB="0" anchor="b"/>
                </a:tc>
                <a:tc>
                  <a:txBody>
                    <a:bodyPr/>
                    <a:lstStyle/>
                    <a:p>
                      <a:pPr algn="ctr" fontAlgn="b"/>
                      <a:r>
                        <a:rPr lang="es-CO" sz="2400" u="none" strike="noStrike" cap="none" spc="0" dirty="0">
                          <a:solidFill>
                            <a:schemeClr val="tx1"/>
                          </a:solidFill>
                          <a:effectLst/>
                        </a:rPr>
                        <a:t>1</a:t>
                      </a:r>
                      <a:endParaRPr lang="es-CO" sz="2400" b="0" i="0" u="none" strike="noStrike" cap="none" spc="0" dirty="0">
                        <a:solidFill>
                          <a:schemeClr val="tx1"/>
                        </a:solidFill>
                        <a:effectLst/>
                        <a:latin typeface="Calibri" panose="020F0502020204030204" pitchFamily="34" charset="0"/>
                      </a:endParaRPr>
                    </a:p>
                  </a:txBody>
                  <a:tcPr marL="0" marR="12398" marT="12398" marB="0" anchor="b"/>
                </a:tc>
                <a:extLst>
                  <a:ext uri="{0D108BD9-81ED-4DB2-BD59-A6C34878D82A}">
                    <a16:rowId xmlns:a16="http://schemas.microsoft.com/office/drawing/2014/main" val="2396017806"/>
                  </a:ext>
                </a:extLst>
              </a:tr>
            </a:tbl>
          </a:graphicData>
        </a:graphic>
      </p:graphicFrame>
    </p:spTree>
    <p:extLst>
      <p:ext uri="{BB962C8B-B14F-4D97-AF65-F5344CB8AC3E}">
        <p14:creationId xmlns:p14="http://schemas.microsoft.com/office/powerpoint/2010/main" val="406295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AA5FAF-73E4-DD3F-3D76-8F4AD4AE7238}"/>
              </a:ext>
            </a:extLst>
          </p:cNvPr>
          <p:cNvSpPr>
            <a:spLocks noGrp="1"/>
          </p:cNvSpPr>
          <p:nvPr>
            <p:ph type="title"/>
          </p:nvPr>
        </p:nvSpPr>
        <p:spPr>
          <a:xfrm>
            <a:off x="641074" y="1314450"/>
            <a:ext cx="2844002" cy="3680244"/>
          </a:xfrm>
        </p:spPr>
        <p:txBody>
          <a:bodyPr>
            <a:normAutofit/>
          </a:bodyPr>
          <a:lstStyle/>
          <a:p>
            <a:pPr algn="l"/>
            <a:r>
              <a:rPr lang="es-CO" sz="4400"/>
              <a:t>Realizar</a:t>
            </a:r>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Marcador de contenido 2">
            <a:extLst>
              <a:ext uri="{FF2B5EF4-FFF2-40B4-BE49-F238E27FC236}">
                <a16:creationId xmlns:a16="http://schemas.microsoft.com/office/drawing/2014/main" id="{0BB7C80B-4EEB-F3C6-82A6-3C002D9A4C32}"/>
              </a:ext>
            </a:extLst>
          </p:cNvPr>
          <p:cNvGraphicFramePr>
            <a:graphicFrameLocks noGrp="1"/>
          </p:cNvGraphicFramePr>
          <p:nvPr>
            <p:ph idx="1"/>
            <p:extLst>
              <p:ext uri="{D42A27DB-BD31-4B8C-83A1-F6EECF244321}">
                <p14:modId xmlns:p14="http://schemas.microsoft.com/office/powerpoint/2010/main" val="2829244749"/>
              </p:ext>
            </p:extLst>
          </p:nvPr>
        </p:nvGraphicFramePr>
        <p:xfrm>
          <a:off x="4333462" y="516836"/>
          <a:ext cx="7426922" cy="56947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53433445"/>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6170875973C8E6469BA4F43FB674ECAB" ma:contentTypeVersion="2" ma:contentTypeDescription="Crear nuevo documento." ma:contentTypeScope="" ma:versionID="6e1b76bf493b76c9d50772c60e028193">
  <xsd:schema xmlns:xsd="http://www.w3.org/2001/XMLSchema" xmlns:xs="http://www.w3.org/2001/XMLSchema" xmlns:p="http://schemas.microsoft.com/office/2006/metadata/properties" xmlns:ns2="6ed3c53f-a16c-4514-baf6-a179a7bba7f6" targetNamespace="http://schemas.microsoft.com/office/2006/metadata/properties" ma:root="true" ma:fieldsID="a72468de589ffd44370036489f859598" ns2:_="">
    <xsd:import namespace="6ed3c53f-a16c-4514-baf6-a179a7bba7f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3c53f-a16c-4514-baf6-a179a7bba7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6CC897-D187-4E9D-972E-47EB5A6743B9}">
  <ds:schemaRefs>
    <ds:schemaRef ds:uri="http://schemas.microsoft.com/sharepoint/v3/contenttype/forms"/>
  </ds:schemaRefs>
</ds:datastoreItem>
</file>

<file path=customXml/itemProps2.xml><?xml version="1.0" encoding="utf-8"?>
<ds:datastoreItem xmlns:ds="http://schemas.openxmlformats.org/officeDocument/2006/customXml" ds:itemID="{229FD938-909F-4F92-9C2F-AD00A30E09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BAD421E-36FB-460F-91E9-7AD23FE467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3c53f-a16c-4514-baf6-a179a7bba7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Gota</Template>
  <TotalTime>44</TotalTime>
  <Words>510</Words>
  <Application>Microsoft Office PowerPoint</Application>
  <PresentationFormat>Panorámica</PresentationFormat>
  <Paragraphs>126</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Gota</vt:lpstr>
      <vt:lpstr>Regresión lineal simple</vt:lpstr>
      <vt:lpstr>Ejercicio 1</vt:lpstr>
      <vt:lpstr>Los datos</vt:lpstr>
      <vt:lpstr>Ejercicio 2</vt:lpstr>
      <vt:lpstr>Los datos </vt:lpstr>
      <vt:lpstr>Ejercicio 3</vt:lpstr>
      <vt:lpstr>Los datos</vt:lpstr>
      <vt:lpstr>Realizar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 simple</dc:title>
  <dc:creator>Deisy Alejandra Mazo Velez</dc:creator>
  <cp:lastModifiedBy>Deisy Alejandra Mazo Velez</cp:lastModifiedBy>
  <cp:revision>5</cp:revision>
  <dcterms:created xsi:type="dcterms:W3CDTF">2023-01-19T18:12:25Z</dcterms:created>
  <dcterms:modified xsi:type="dcterms:W3CDTF">2023-02-22T17:42:29Z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0x0101006170875973C8E6469BA4F43FB674ECAB</vt:lpwstr>
  </property>
</Properties>
</file>