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58" r:id="rId8"/>
    <p:sldId id="262" r:id="rId9"/>
    <p:sldId id="263" r:id="rId10"/>
    <p:sldId id="264" r:id="rId11"/>
    <p:sldId id="275" r:id="rId12"/>
    <p:sldId id="273" r:id="rId13"/>
    <p:sldId id="265" r:id="rId14"/>
    <p:sldId id="267" r:id="rId15"/>
    <p:sldId id="266" r:id="rId16"/>
    <p:sldId id="274" r:id="rId17"/>
    <p:sldId id="270"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19FD34-1933-43B2-809A-6366F56EA32A}"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43CFD77A-3986-4EC9-B664-2E55269318CE}">
      <dgm:prSet/>
      <dgm:spPr/>
      <dgm:t>
        <a:bodyPr/>
        <a:lstStyle/>
        <a:p>
          <a:r>
            <a:rPr lang="es-CO"/>
            <a:t>Este tipo de diseño consiste en k factores, cada uno con 2 niveles, lo cual permite analizar un número grande de factores con la idea de seleccionar los que son mas influyentes sobre la variable respuesta.</a:t>
          </a:r>
          <a:endParaRPr lang="en-US"/>
        </a:p>
      </dgm:t>
    </dgm:pt>
    <dgm:pt modelId="{1432E22D-19DD-4D64-85AB-3364B0360D9B}" type="parTrans" cxnId="{0A04EF94-ABFF-45A9-875E-45C721546FC2}">
      <dgm:prSet/>
      <dgm:spPr/>
      <dgm:t>
        <a:bodyPr/>
        <a:lstStyle/>
        <a:p>
          <a:endParaRPr lang="en-US"/>
        </a:p>
      </dgm:t>
    </dgm:pt>
    <dgm:pt modelId="{45F886BB-F73E-4DDA-93BF-171F5A1B2039}" type="sibTrans" cxnId="{0A04EF94-ABFF-45A9-875E-45C721546FC2}">
      <dgm:prSet/>
      <dgm:spPr/>
      <dgm:t>
        <a:bodyPr/>
        <a:lstStyle/>
        <a:p>
          <a:endParaRPr lang="en-US"/>
        </a:p>
      </dgm:t>
    </dgm:pt>
    <dgm:pt modelId="{8977E9E0-32FA-4846-ACD1-EDE41CF5C717}">
      <dgm:prSet/>
      <dgm:spPr/>
      <dgm:t>
        <a:bodyPr/>
        <a:lstStyle/>
        <a:p>
          <a:r>
            <a:rPr lang="es-CO"/>
            <a:t>Este tipo de experimento es bueno como un estudio preliminar, para escoger factores con efectos importantes e incluirlos en experimentos más completos. </a:t>
          </a:r>
          <a:endParaRPr lang="en-US"/>
        </a:p>
      </dgm:t>
    </dgm:pt>
    <dgm:pt modelId="{0D4E4F6E-24D7-4F78-9365-1175FFD0A550}" type="parTrans" cxnId="{971FB642-60B0-4B36-ACB5-54A2B9C226BB}">
      <dgm:prSet/>
      <dgm:spPr/>
      <dgm:t>
        <a:bodyPr/>
        <a:lstStyle/>
        <a:p>
          <a:endParaRPr lang="en-US"/>
        </a:p>
      </dgm:t>
    </dgm:pt>
    <dgm:pt modelId="{C2937411-49D1-4976-86D6-FC9E7A586EAA}" type="sibTrans" cxnId="{971FB642-60B0-4B36-ACB5-54A2B9C226BB}">
      <dgm:prSet/>
      <dgm:spPr/>
      <dgm:t>
        <a:bodyPr/>
        <a:lstStyle/>
        <a:p>
          <a:endParaRPr lang="en-US"/>
        </a:p>
      </dgm:t>
    </dgm:pt>
    <dgm:pt modelId="{5F72E519-0CFB-4B05-A2C6-C6541AEC808E}">
      <dgm:prSet/>
      <dgm:spPr/>
      <dgm:t>
        <a:bodyPr/>
        <a:lstStyle/>
        <a:p>
          <a:r>
            <a:rPr lang="es-CO" dirty="0"/>
            <a:t>Son principalmente útiles cuando el número de factores a estudiar está entre 2 y 5, rango en el cual el número de tratamientos está entre 4 y 32.</a:t>
          </a:r>
          <a:endParaRPr lang="en-US" dirty="0"/>
        </a:p>
      </dgm:t>
    </dgm:pt>
    <dgm:pt modelId="{FC34736B-0A2B-4439-97DB-345392D25026}" type="parTrans" cxnId="{C6D2634D-1CC6-4882-8A6D-A890A1E6D74D}">
      <dgm:prSet/>
      <dgm:spPr/>
      <dgm:t>
        <a:bodyPr/>
        <a:lstStyle/>
        <a:p>
          <a:endParaRPr lang="en-US"/>
        </a:p>
      </dgm:t>
    </dgm:pt>
    <dgm:pt modelId="{BA396912-17D5-4710-A552-20FE33A21054}" type="sibTrans" cxnId="{C6D2634D-1CC6-4882-8A6D-A890A1E6D74D}">
      <dgm:prSet/>
      <dgm:spPr/>
      <dgm:t>
        <a:bodyPr/>
        <a:lstStyle/>
        <a:p>
          <a:endParaRPr lang="en-US"/>
        </a:p>
      </dgm:t>
    </dgm:pt>
    <dgm:pt modelId="{D3375CD1-B703-49C1-AFC1-7E3A44810CE9}" type="pres">
      <dgm:prSet presAssocID="{C819FD34-1933-43B2-809A-6366F56EA32A}" presName="vert0" presStyleCnt="0">
        <dgm:presLayoutVars>
          <dgm:dir/>
          <dgm:animOne val="branch"/>
          <dgm:animLvl val="lvl"/>
        </dgm:presLayoutVars>
      </dgm:prSet>
      <dgm:spPr/>
    </dgm:pt>
    <dgm:pt modelId="{C5A4192D-1BCF-46CD-B17A-607ED23AA1B9}" type="pres">
      <dgm:prSet presAssocID="{43CFD77A-3986-4EC9-B664-2E55269318CE}" presName="thickLine" presStyleLbl="alignNode1" presStyleIdx="0" presStyleCnt="3"/>
      <dgm:spPr/>
    </dgm:pt>
    <dgm:pt modelId="{F3241271-DBB1-48A1-8D7B-94DE0FA5EB3C}" type="pres">
      <dgm:prSet presAssocID="{43CFD77A-3986-4EC9-B664-2E55269318CE}" presName="horz1" presStyleCnt="0"/>
      <dgm:spPr/>
    </dgm:pt>
    <dgm:pt modelId="{37BDF582-E6CE-49FF-BF02-28195790113D}" type="pres">
      <dgm:prSet presAssocID="{43CFD77A-3986-4EC9-B664-2E55269318CE}" presName="tx1" presStyleLbl="revTx" presStyleIdx="0" presStyleCnt="3"/>
      <dgm:spPr/>
    </dgm:pt>
    <dgm:pt modelId="{8EA5AC03-6209-459E-87CA-BDECE2259EAE}" type="pres">
      <dgm:prSet presAssocID="{43CFD77A-3986-4EC9-B664-2E55269318CE}" presName="vert1" presStyleCnt="0"/>
      <dgm:spPr/>
    </dgm:pt>
    <dgm:pt modelId="{437026A7-1E08-4946-9287-9A9142B98B16}" type="pres">
      <dgm:prSet presAssocID="{8977E9E0-32FA-4846-ACD1-EDE41CF5C717}" presName="thickLine" presStyleLbl="alignNode1" presStyleIdx="1" presStyleCnt="3"/>
      <dgm:spPr/>
    </dgm:pt>
    <dgm:pt modelId="{D3EBA557-3802-4D5A-80AD-E630BD5A0CEE}" type="pres">
      <dgm:prSet presAssocID="{8977E9E0-32FA-4846-ACD1-EDE41CF5C717}" presName="horz1" presStyleCnt="0"/>
      <dgm:spPr/>
    </dgm:pt>
    <dgm:pt modelId="{211BF612-FD51-4877-A2DF-92173D1F4052}" type="pres">
      <dgm:prSet presAssocID="{8977E9E0-32FA-4846-ACD1-EDE41CF5C717}" presName="tx1" presStyleLbl="revTx" presStyleIdx="1" presStyleCnt="3"/>
      <dgm:spPr/>
    </dgm:pt>
    <dgm:pt modelId="{472CA54B-8B30-4777-977F-B3B4FCE8BD79}" type="pres">
      <dgm:prSet presAssocID="{8977E9E0-32FA-4846-ACD1-EDE41CF5C717}" presName="vert1" presStyleCnt="0"/>
      <dgm:spPr/>
    </dgm:pt>
    <dgm:pt modelId="{81C0EFD6-2BB0-4C33-B8DF-41519F63DFD8}" type="pres">
      <dgm:prSet presAssocID="{5F72E519-0CFB-4B05-A2C6-C6541AEC808E}" presName="thickLine" presStyleLbl="alignNode1" presStyleIdx="2" presStyleCnt="3"/>
      <dgm:spPr/>
    </dgm:pt>
    <dgm:pt modelId="{11A05735-E727-4739-BBCC-3814DB928508}" type="pres">
      <dgm:prSet presAssocID="{5F72E519-0CFB-4B05-A2C6-C6541AEC808E}" presName="horz1" presStyleCnt="0"/>
      <dgm:spPr/>
    </dgm:pt>
    <dgm:pt modelId="{A450646A-6BB3-4588-9F39-0D082482B4E6}" type="pres">
      <dgm:prSet presAssocID="{5F72E519-0CFB-4B05-A2C6-C6541AEC808E}" presName="tx1" presStyleLbl="revTx" presStyleIdx="2" presStyleCnt="3"/>
      <dgm:spPr/>
    </dgm:pt>
    <dgm:pt modelId="{A7498090-89A0-461A-BA50-CB107CC9FB69}" type="pres">
      <dgm:prSet presAssocID="{5F72E519-0CFB-4B05-A2C6-C6541AEC808E}" presName="vert1" presStyleCnt="0"/>
      <dgm:spPr/>
    </dgm:pt>
  </dgm:ptLst>
  <dgm:cxnLst>
    <dgm:cxn modelId="{971FB642-60B0-4B36-ACB5-54A2B9C226BB}" srcId="{C819FD34-1933-43B2-809A-6366F56EA32A}" destId="{8977E9E0-32FA-4846-ACD1-EDE41CF5C717}" srcOrd="1" destOrd="0" parTransId="{0D4E4F6E-24D7-4F78-9365-1175FFD0A550}" sibTransId="{C2937411-49D1-4976-86D6-FC9E7A586EAA}"/>
    <dgm:cxn modelId="{C6D2634D-1CC6-4882-8A6D-A890A1E6D74D}" srcId="{C819FD34-1933-43B2-809A-6366F56EA32A}" destId="{5F72E519-0CFB-4B05-A2C6-C6541AEC808E}" srcOrd="2" destOrd="0" parTransId="{FC34736B-0A2B-4439-97DB-345392D25026}" sibTransId="{BA396912-17D5-4710-A552-20FE33A21054}"/>
    <dgm:cxn modelId="{9DABD754-F2CF-4718-8BD0-964C78D357ED}" type="presOf" srcId="{5F72E519-0CFB-4B05-A2C6-C6541AEC808E}" destId="{A450646A-6BB3-4588-9F39-0D082482B4E6}" srcOrd="0" destOrd="0" presId="urn:microsoft.com/office/officeart/2008/layout/LinedList"/>
    <dgm:cxn modelId="{BCF1048B-6328-41AE-8136-B851C047C053}" type="presOf" srcId="{8977E9E0-32FA-4846-ACD1-EDE41CF5C717}" destId="{211BF612-FD51-4877-A2DF-92173D1F4052}" srcOrd="0" destOrd="0" presId="urn:microsoft.com/office/officeart/2008/layout/LinedList"/>
    <dgm:cxn modelId="{0A04EF94-ABFF-45A9-875E-45C721546FC2}" srcId="{C819FD34-1933-43B2-809A-6366F56EA32A}" destId="{43CFD77A-3986-4EC9-B664-2E55269318CE}" srcOrd="0" destOrd="0" parTransId="{1432E22D-19DD-4D64-85AB-3364B0360D9B}" sibTransId="{45F886BB-F73E-4DDA-93BF-171F5A1B2039}"/>
    <dgm:cxn modelId="{E57FE0AA-881F-4964-86E4-A844242831DC}" type="presOf" srcId="{43CFD77A-3986-4EC9-B664-2E55269318CE}" destId="{37BDF582-E6CE-49FF-BF02-28195790113D}" srcOrd="0" destOrd="0" presId="urn:microsoft.com/office/officeart/2008/layout/LinedList"/>
    <dgm:cxn modelId="{CB52F6F7-CFA2-4152-8474-95C3B56A6323}" type="presOf" srcId="{C819FD34-1933-43B2-809A-6366F56EA32A}" destId="{D3375CD1-B703-49C1-AFC1-7E3A44810CE9}" srcOrd="0" destOrd="0" presId="urn:microsoft.com/office/officeart/2008/layout/LinedList"/>
    <dgm:cxn modelId="{74843217-D04F-4241-9A22-2F69E468DBBA}" type="presParOf" srcId="{D3375CD1-B703-49C1-AFC1-7E3A44810CE9}" destId="{C5A4192D-1BCF-46CD-B17A-607ED23AA1B9}" srcOrd="0" destOrd="0" presId="urn:microsoft.com/office/officeart/2008/layout/LinedList"/>
    <dgm:cxn modelId="{9BA8E787-8181-4C63-A334-072C19B836AB}" type="presParOf" srcId="{D3375CD1-B703-49C1-AFC1-7E3A44810CE9}" destId="{F3241271-DBB1-48A1-8D7B-94DE0FA5EB3C}" srcOrd="1" destOrd="0" presId="urn:microsoft.com/office/officeart/2008/layout/LinedList"/>
    <dgm:cxn modelId="{93760F0A-6177-453F-A93D-58F78F1FE82F}" type="presParOf" srcId="{F3241271-DBB1-48A1-8D7B-94DE0FA5EB3C}" destId="{37BDF582-E6CE-49FF-BF02-28195790113D}" srcOrd="0" destOrd="0" presId="urn:microsoft.com/office/officeart/2008/layout/LinedList"/>
    <dgm:cxn modelId="{04800239-4A99-44FD-9F94-89FA46E22928}" type="presParOf" srcId="{F3241271-DBB1-48A1-8D7B-94DE0FA5EB3C}" destId="{8EA5AC03-6209-459E-87CA-BDECE2259EAE}" srcOrd="1" destOrd="0" presId="urn:microsoft.com/office/officeart/2008/layout/LinedList"/>
    <dgm:cxn modelId="{4B8FF3D5-D550-463D-B2F6-240D9B5E8C0D}" type="presParOf" srcId="{D3375CD1-B703-49C1-AFC1-7E3A44810CE9}" destId="{437026A7-1E08-4946-9287-9A9142B98B16}" srcOrd="2" destOrd="0" presId="urn:microsoft.com/office/officeart/2008/layout/LinedList"/>
    <dgm:cxn modelId="{6FD6F2D0-FAF1-4CFB-997F-92FE2D2BF4BE}" type="presParOf" srcId="{D3375CD1-B703-49C1-AFC1-7E3A44810CE9}" destId="{D3EBA557-3802-4D5A-80AD-E630BD5A0CEE}" srcOrd="3" destOrd="0" presId="urn:microsoft.com/office/officeart/2008/layout/LinedList"/>
    <dgm:cxn modelId="{A7CE40AD-7A1A-4BA7-A78C-47B1E3A4C41D}" type="presParOf" srcId="{D3EBA557-3802-4D5A-80AD-E630BD5A0CEE}" destId="{211BF612-FD51-4877-A2DF-92173D1F4052}" srcOrd="0" destOrd="0" presId="urn:microsoft.com/office/officeart/2008/layout/LinedList"/>
    <dgm:cxn modelId="{5D72864D-53C0-4779-A08F-95DADACF65E7}" type="presParOf" srcId="{D3EBA557-3802-4D5A-80AD-E630BD5A0CEE}" destId="{472CA54B-8B30-4777-977F-B3B4FCE8BD79}" srcOrd="1" destOrd="0" presId="urn:microsoft.com/office/officeart/2008/layout/LinedList"/>
    <dgm:cxn modelId="{5D6BD80F-91EE-4A30-ABEA-627CDBE9E7D1}" type="presParOf" srcId="{D3375CD1-B703-49C1-AFC1-7E3A44810CE9}" destId="{81C0EFD6-2BB0-4C33-B8DF-41519F63DFD8}" srcOrd="4" destOrd="0" presId="urn:microsoft.com/office/officeart/2008/layout/LinedList"/>
    <dgm:cxn modelId="{BFA6A5AA-6EAC-437B-B0D2-651B909DF77D}" type="presParOf" srcId="{D3375CD1-B703-49C1-AFC1-7E3A44810CE9}" destId="{11A05735-E727-4739-BBCC-3814DB928508}" srcOrd="5" destOrd="0" presId="urn:microsoft.com/office/officeart/2008/layout/LinedList"/>
    <dgm:cxn modelId="{6839140A-EFDE-48F8-BD9F-5E3C9C01CE31}" type="presParOf" srcId="{11A05735-E727-4739-BBCC-3814DB928508}" destId="{A450646A-6BB3-4588-9F39-0D082482B4E6}" srcOrd="0" destOrd="0" presId="urn:microsoft.com/office/officeart/2008/layout/LinedList"/>
    <dgm:cxn modelId="{CAE131D0-7B12-450D-9839-C844A5E02059}" type="presParOf" srcId="{11A05735-E727-4739-BBCC-3814DB928508}" destId="{A7498090-89A0-461A-BA50-CB107CC9FB6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4192D-1BCF-46CD-B17A-607ED23AA1B9}">
      <dsp:nvSpPr>
        <dsp:cNvPr id="0" name=""/>
        <dsp:cNvSpPr/>
      </dsp:nvSpPr>
      <dsp:spPr>
        <a:xfrm>
          <a:off x="0" y="2232"/>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7BDF582-E6CE-49FF-BF02-28195790113D}">
      <dsp:nvSpPr>
        <dsp:cNvPr id="0" name=""/>
        <dsp:cNvSpPr/>
      </dsp:nvSpPr>
      <dsp:spPr>
        <a:xfrm>
          <a:off x="0" y="2232"/>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CO" sz="2000" kern="1200"/>
            <a:t>Este tipo de diseño consiste en k factores, cada uno con 2 niveles, lo cual permite analizar un número grande de factores con la idea de seleccionar los que son mas influyentes sobre la variable respuesta.</a:t>
          </a:r>
          <a:endParaRPr lang="en-US" sz="2000" kern="1200"/>
        </a:p>
      </dsp:txBody>
      <dsp:txXfrm>
        <a:off x="0" y="2232"/>
        <a:ext cx="6496050" cy="1522511"/>
      </dsp:txXfrm>
    </dsp:sp>
    <dsp:sp modelId="{437026A7-1E08-4946-9287-9A9142B98B16}">
      <dsp:nvSpPr>
        <dsp:cNvPr id="0" name=""/>
        <dsp:cNvSpPr/>
      </dsp:nvSpPr>
      <dsp:spPr>
        <a:xfrm>
          <a:off x="0" y="1524744"/>
          <a:ext cx="6496050" cy="0"/>
        </a:xfrm>
        <a:prstGeom prst="line">
          <a:avLst/>
        </a:prstGeom>
        <a:gradFill rotWithShape="0">
          <a:gsLst>
            <a:gs pos="0">
              <a:schemeClr val="accent5">
                <a:hueOff val="-1313969"/>
                <a:satOff val="-8924"/>
                <a:lumOff val="-3726"/>
                <a:alphaOff val="0"/>
                <a:tint val="98000"/>
                <a:lumMod val="114000"/>
              </a:schemeClr>
            </a:gs>
            <a:gs pos="100000">
              <a:schemeClr val="accent5">
                <a:hueOff val="-1313969"/>
                <a:satOff val="-8924"/>
                <a:lumOff val="-3726"/>
                <a:alphaOff val="0"/>
                <a:shade val="90000"/>
                <a:lumMod val="84000"/>
              </a:schemeClr>
            </a:gs>
          </a:gsLst>
          <a:lin ang="5400000" scaled="0"/>
        </a:gradFill>
        <a:ln w="9525" cap="rnd" cmpd="sng" algn="ctr">
          <a:solidFill>
            <a:schemeClr val="accent5">
              <a:hueOff val="-1313969"/>
              <a:satOff val="-8924"/>
              <a:lumOff val="-3726"/>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11BF612-FD51-4877-A2DF-92173D1F4052}">
      <dsp:nvSpPr>
        <dsp:cNvPr id="0" name=""/>
        <dsp:cNvSpPr/>
      </dsp:nvSpPr>
      <dsp:spPr>
        <a:xfrm>
          <a:off x="0" y="1524744"/>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CO" sz="2000" kern="1200"/>
            <a:t>Este tipo de experimento es bueno como un estudio preliminar, para escoger factores con efectos importantes e incluirlos en experimentos más completos. </a:t>
          </a:r>
          <a:endParaRPr lang="en-US" sz="2000" kern="1200"/>
        </a:p>
      </dsp:txBody>
      <dsp:txXfrm>
        <a:off x="0" y="1524744"/>
        <a:ext cx="6496050" cy="1522511"/>
      </dsp:txXfrm>
    </dsp:sp>
    <dsp:sp modelId="{81C0EFD6-2BB0-4C33-B8DF-41519F63DFD8}">
      <dsp:nvSpPr>
        <dsp:cNvPr id="0" name=""/>
        <dsp:cNvSpPr/>
      </dsp:nvSpPr>
      <dsp:spPr>
        <a:xfrm>
          <a:off x="0" y="3047255"/>
          <a:ext cx="6496050" cy="0"/>
        </a:xfrm>
        <a:prstGeom prst="line">
          <a:avLst/>
        </a:prstGeom>
        <a:gradFill rotWithShape="0">
          <a:gsLst>
            <a:gs pos="0">
              <a:schemeClr val="accent5">
                <a:hueOff val="-2627937"/>
                <a:satOff val="-17848"/>
                <a:lumOff val="-7451"/>
                <a:alphaOff val="0"/>
                <a:tint val="98000"/>
                <a:lumMod val="114000"/>
              </a:schemeClr>
            </a:gs>
            <a:gs pos="100000">
              <a:schemeClr val="accent5">
                <a:hueOff val="-2627937"/>
                <a:satOff val="-17848"/>
                <a:lumOff val="-7451"/>
                <a:alphaOff val="0"/>
                <a:shade val="90000"/>
                <a:lumMod val="84000"/>
              </a:schemeClr>
            </a:gs>
          </a:gsLst>
          <a:lin ang="5400000" scaled="0"/>
        </a:gradFill>
        <a:ln w="9525" cap="rnd" cmpd="sng" algn="ctr">
          <a:solidFill>
            <a:schemeClr val="accent5">
              <a:hueOff val="-2627937"/>
              <a:satOff val="-17848"/>
              <a:lumOff val="-7451"/>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450646A-6BB3-4588-9F39-0D082482B4E6}">
      <dsp:nvSpPr>
        <dsp:cNvPr id="0" name=""/>
        <dsp:cNvSpPr/>
      </dsp:nvSpPr>
      <dsp:spPr>
        <a:xfrm>
          <a:off x="0" y="3047255"/>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CO" sz="2000" kern="1200" dirty="0"/>
            <a:t>Son principalmente útiles cuando el número de factores a estudiar está entre 2 y 5, rango en el cual el número de tratamientos está entre 4 y 32.</a:t>
          </a:r>
          <a:endParaRPr lang="en-US" sz="2000" kern="1200" dirty="0"/>
        </a:p>
      </dsp:txBody>
      <dsp:txXfrm>
        <a:off x="0" y="3047255"/>
        <a:ext cx="6496050" cy="152251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5/28/2023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ctrTitle"/>
              </p:nvPr>
            </p:nvSpPr>
            <p:spPr>
              <a:xfrm>
                <a:off x="1154954" y="1447800"/>
                <a:ext cx="9817845" cy="3329581"/>
              </a:xfrm>
            </p:spPr>
            <p:txBody>
              <a:bodyPr/>
              <a:lstStyle/>
              <a:p>
                <a:r>
                  <a:rPr lang="es-CO" dirty="0"/>
                  <a:t>Diseños factoriales </a:t>
                </a:r>
                <a14:m>
                  <m:oMath xmlns:m="http://schemas.openxmlformats.org/officeDocument/2006/math">
                    <m:sSup>
                      <m:sSupPr>
                        <m:ctrlPr>
                          <a:rPr lang="es-CO" i="1" smtClean="0">
                            <a:latin typeface="Cambria Math" panose="02040503050406030204" pitchFamily="18" charset="0"/>
                          </a:rPr>
                        </m:ctrlPr>
                      </m:sSupPr>
                      <m:e>
                        <m:r>
                          <a:rPr lang="es-CO" b="0" i="1" smtClean="0">
                            <a:latin typeface="Cambria Math" panose="02040503050406030204" pitchFamily="18" charset="0"/>
                          </a:rPr>
                          <m:t>2</m:t>
                        </m:r>
                      </m:e>
                      <m:sup>
                        <m:r>
                          <a:rPr lang="es-CO" b="0" i="1" smtClean="0">
                            <a:latin typeface="Cambria Math" panose="02040503050406030204" pitchFamily="18" charset="0"/>
                          </a:rPr>
                          <m:t>𝑘</m:t>
                        </m:r>
                      </m:sup>
                    </m:sSup>
                  </m:oMath>
                </a14:m>
                <a:endParaRPr lang="es-CO" dirty="0"/>
              </a:p>
            </p:txBody>
          </p:sp>
        </mc:Choice>
        <mc:Fallback xmlns="">
          <p:sp>
            <p:nvSpPr>
              <p:cNvPr id="2" name="Título 1"/>
              <p:cNvSpPr>
                <a:spLocks noGrp="1" noRot="1" noChangeAspect="1" noMove="1" noResize="1" noEditPoints="1" noAdjustHandles="1" noChangeArrowheads="1" noChangeShapeType="1" noTextEdit="1"/>
              </p:cNvSpPr>
              <p:nvPr>
                <p:ph type="ctrTitle"/>
              </p:nvPr>
            </p:nvSpPr>
            <p:spPr>
              <a:xfrm>
                <a:off x="1154954" y="1447800"/>
                <a:ext cx="9817845" cy="3329581"/>
              </a:xfrm>
              <a:blipFill rotWithShape="0">
                <a:blip r:embed="rId2"/>
                <a:stretch>
                  <a:fillRect l="-4655" b="-15018"/>
                </a:stretch>
              </a:blipFill>
            </p:spPr>
            <p:txBody>
              <a:bodyPr/>
              <a:lstStyle/>
              <a:p>
                <a:r>
                  <a:rPr lang="es-CO">
                    <a:noFill/>
                  </a:rPr>
                  <a:t> </a:t>
                </a:r>
              </a:p>
            </p:txBody>
          </p:sp>
        </mc:Fallback>
      </mc:AlternateContent>
    </p:spTree>
    <p:extLst>
      <p:ext uri="{BB962C8B-B14F-4D97-AF65-F5344CB8AC3E}">
        <p14:creationId xmlns:p14="http://schemas.microsoft.com/office/powerpoint/2010/main" val="3716038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title"/>
              </p:nvPr>
            </p:nvSpPr>
            <p:spPr>
              <a:xfrm>
                <a:off x="645130" y="272414"/>
                <a:ext cx="9404723" cy="1400530"/>
              </a:xfrm>
            </p:spPr>
            <p:txBody>
              <a:bodyPr/>
              <a:lstStyle/>
              <a:p>
                <a:pPr algn="ctr"/>
                <a:r>
                  <a:rPr lang="es-CO" b="1" dirty="0" err="1"/>
                  <a:t>Anova</a:t>
                </a:r>
                <a:r>
                  <a:rPr lang="es-CO" b="1" dirty="0"/>
                  <a:t> del factorial </a:t>
                </a:r>
                <a14:m>
                  <m:oMath xmlns:m="http://schemas.openxmlformats.org/officeDocument/2006/math">
                    <m:sSup>
                      <m:sSupPr>
                        <m:ctrlPr>
                          <a:rPr lang="es-CO" b="1" i="1">
                            <a:latin typeface="Cambria Math" panose="02040503050406030204" pitchFamily="18" charset="0"/>
                          </a:rPr>
                        </m:ctrlPr>
                      </m:sSupPr>
                      <m:e>
                        <m:r>
                          <a:rPr lang="es-CO" b="1" i="1">
                            <a:latin typeface="Cambria Math" panose="02040503050406030204" pitchFamily="18" charset="0"/>
                          </a:rPr>
                          <m:t>𝟐</m:t>
                        </m:r>
                      </m:e>
                      <m:sup>
                        <m:r>
                          <a:rPr lang="es-CO" b="1" i="1">
                            <a:latin typeface="Cambria Math" panose="02040503050406030204" pitchFamily="18" charset="0"/>
                          </a:rPr>
                          <m:t>𝒌</m:t>
                        </m:r>
                      </m:sup>
                    </m:sSup>
                  </m:oMath>
                </a14:m>
                <a:endParaRPr lang="es-CO" b="1" dirty="0"/>
              </a:p>
            </p:txBody>
          </p:sp>
        </mc:Choice>
        <mc:Fallback xmlns="">
          <p:sp>
            <p:nvSpPr>
              <p:cNvPr id="2" name="Título 1"/>
              <p:cNvSpPr>
                <a:spLocks noGrp="1" noRot="1" noChangeAspect="1" noMove="1" noResize="1" noEditPoints="1" noAdjustHandles="1" noChangeArrowheads="1" noChangeShapeType="1" noTextEdit="1"/>
              </p:cNvSpPr>
              <p:nvPr>
                <p:ph type="title"/>
              </p:nvPr>
            </p:nvSpPr>
            <p:spPr>
              <a:xfrm>
                <a:off x="645130" y="272414"/>
                <a:ext cx="9404723" cy="1400530"/>
              </a:xfrm>
              <a:blipFill rotWithShape="0">
                <a:blip r:embed="rId2"/>
                <a:stretch>
                  <a:fillRect t="-7424"/>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103312" y="1455314"/>
                <a:ext cx="8946541" cy="5035638"/>
              </a:xfrm>
            </p:spPr>
            <p:txBody>
              <a:bodyPr>
                <a:normAutofit/>
              </a:bodyPr>
              <a:lstStyle/>
              <a:p>
                <a:endParaRPr lang="es-CO" dirty="0"/>
              </a:p>
              <a:p>
                <a:pPr lvl="0"/>
                <a:endParaRPr lang="es-CO" sz="2400" dirty="0">
                  <a:ln w="0"/>
                </a:endParaRPr>
              </a:p>
              <a:p>
                <a:pPr lvl="0"/>
                <a:r>
                  <a:rPr lang="es-CO" sz="2400" dirty="0">
                    <a:ln w="0"/>
                  </a:rPr>
                  <a:t>Hipótesis</a:t>
                </a:r>
              </a:p>
              <a:p>
                <a:pPr lvl="0"/>
                <a:r>
                  <a:rPr lang="es-CO" sz="2400" dirty="0">
                    <a:ln w="0"/>
                  </a:rPr>
                  <a:t>Para la interacción</a:t>
                </a:r>
              </a:p>
              <a:p>
                <a:pPr marL="0" indent="0" algn="ctr">
                  <a:buNone/>
                </a:pPr>
                <a14:m>
                  <m:oMath xmlns:m="http://schemas.openxmlformats.org/officeDocument/2006/math">
                    <m:sSub>
                      <m:sSubPr>
                        <m:ctrlPr>
                          <a:rPr lang="es-CO" sz="2400" b="1" i="1">
                            <a:latin typeface="Cambria Math" panose="02040503050406030204" pitchFamily="18" charset="0"/>
                            <a:ea typeface="Cambria Math" panose="02040503050406030204" pitchFamily="18" charset="0"/>
                          </a:rPr>
                        </m:ctrlPr>
                      </m:sSubPr>
                      <m:e>
                        <m:r>
                          <a:rPr lang="es-CO" sz="2400" b="1" i="1">
                            <a:latin typeface="Cambria Math" panose="02040503050406030204" pitchFamily="18" charset="0"/>
                            <a:ea typeface="Cambria Math" panose="02040503050406030204" pitchFamily="18" charset="0"/>
                          </a:rPr>
                          <m:t>𝑯</m:t>
                        </m:r>
                      </m:e>
                      <m:sub>
                        <m:r>
                          <a:rPr lang="es-CO" sz="2400" b="1" i="1">
                            <a:latin typeface="Cambria Math" panose="02040503050406030204" pitchFamily="18" charset="0"/>
                            <a:ea typeface="Cambria Math" panose="02040503050406030204" pitchFamily="18" charset="0"/>
                          </a:rPr>
                          <m:t>𝟎</m:t>
                        </m:r>
                      </m:sub>
                    </m:sSub>
                    <m:r>
                      <a:rPr lang="es-CO" sz="2400" b="1" i="1">
                        <a:latin typeface="Cambria Math" panose="02040503050406030204" pitchFamily="18" charset="0"/>
                        <a:ea typeface="Cambria Math" panose="02040503050406030204" pitchFamily="18" charset="0"/>
                      </a:rPr>
                      <m:t>: </m:t>
                    </m:r>
                    <m:sSub>
                      <m:sSubPr>
                        <m:ctrlPr>
                          <a:rPr lang="es-CO" sz="2400" b="1" i="1">
                            <a:latin typeface="Cambria Math" panose="02040503050406030204" pitchFamily="18" charset="0"/>
                            <a:ea typeface="Cambria Math" panose="02040503050406030204" pitchFamily="18" charset="0"/>
                          </a:rPr>
                        </m:ctrlPr>
                      </m:sSubPr>
                      <m:e>
                        <m:r>
                          <a:rPr lang="es-CO" sz="2400" b="1" i="1">
                            <a:latin typeface="Cambria Math" panose="02040503050406030204" pitchFamily="18" charset="0"/>
                            <a:ea typeface="Cambria Math" panose="02040503050406030204" pitchFamily="18" charset="0"/>
                          </a:rPr>
                          <m:t>(</m:t>
                        </m:r>
                        <m:r>
                          <a:rPr lang="es-CO" sz="24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𝝉</m:t>
                        </m:r>
                        <m:r>
                          <a:rPr lang="es-CO" sz="2400" i="1">
                            <a:latin typeface="Cambria Math" panose="02040503050406030204" pitchFamily="18" charset="0"/>
                            <a:ea typeface="Cambria Math" panose="02040503050406030204" pitchFamily="18" charset="0"/>
                          </a:rPr>
                          <m:t>𝛽</m:t>
                        </m:r>
                        <m:r>
                          <a:rPr lang="es-CO" sz="2400" b="1" i="1">
                            <a:latin typeface="Cambria Math" panose="02040503050406030204" pitchFamily="18" charset="0"/>
                            <a:ea typeface="Cambria Math" panose="02040503050406030204" pitchFamily="18" charset="0"/>
                          </a:rPr>
                          <m:t>)</m:t>
                        </m:r>
                      </m:e>
                      <m:sub>
                        <m:r>
                          <a:rPr lang="es-CO" sz="2400" b="1" i="1">
                            <a:latin typeface="Cambria Math" panose="02040503050406030204" pitchFamily="18" charset="0"/>
                            <a:ea typeface="Cambria Math" panose="02040503050406030204" pitchFamily="18" charset="0"/>
                          </a:rPr>
                          <m:t>𝒊𝒋</m:t>
                        </m:r>
                      </m:sub>
                    </m:sSub>
                    <m:r>
                      <a:rPr lang="es-CO" sz="2400" b="1" i="1">
                        <a:latin typeface="Cambria Math" panose="02040503050406030204" pitchFamily="18" charset="0"/>
                        <a:ea typeface="Cambria Math" panose="02040503050406030204" pitchFamily="18" charset="0"/>
                      </a:rPr>
                      <m:t>=</m:t>
                    </m:r>
                    <m:r>
                      <a:rPr lang="es-CO" sz="2400" b="1" i="1">
                        <a:latin typeface="Cambria Math" panose="02040503050406030204" pitchFamily="18" charset="0"/>
                        <a:ea typeface="Cambria Math" panose="02040503050406030204" pitchFamily="18" charset="0"/>
                      </a:rPr>
                      <m:t>𝟎</m:t>
                    </m:r>
                    <m:r>
                      <a:rPr lang="es-CO" sz="2400" b="1" i="1">
                        <a:latin typeface="Cambria Math" panose="02040503050406030204" pitchFamily="18" charset="0"/>
                        <a:ea typeface="Cambria Math" panose="02040503050406030204" pitchFamily="18" charset="0"/>
                      </a:rPr>
                      <m:t> </m:t>
                    </m:r>
                  </m:oMath>
                </a14:m>
                <a:r>
                  <a:rPr lang="es-CO" sz="2400" b="1" i="1" dirty="0">
                    <a:latin typeface="Cambria Math" panose="02040503050406030204" pitchFamily="18" charset="0"/>
                    <a:ea typeface="Cambria Math" panose="02040503050406030204" pitchFamily="18" charset="0"/>
                  </a:rPr>
                  <a:t> </a:t>
                </a:r>
                <a:r>
                  <a:rPr lang="es-CO" sz="2400" dirty="0">
                    <a:latin typeface="Cambria Math" panose="02040503050406030204" pitchFamily="18" charset="0"/>
                    <a:ea typeface="Cambria Math" panose="02040503050406030204" pitchFamily="18" charset="0"/>
                  </a:rPr>
                  <a:t>vs </a:t>
                </a:r>
                <a14:m>
                  <m:oMath xmlns:m="http://schemas.openxmlformats.org/officeDocument/2006/math">
                    <m:r>
                      <a:rPr lang="es-CO" sz="2400" b="0" i="0" smtClean="0">
                        <a:latin typeface="Cambria Math" panose="02040503050406030204" pitchFamily="18" charset="0"/>
                        <a:ea typeface="Cambria Math" panose="02040503050406030204" pitchFamily="18" charset="0"/>
                      </a:rPr>
                      <m:t> </m:t>
                    </m:r>
                    <m:sSub>
                      <m:sSubPr>
                        <m:ctrlPr>
                          <a:rPr lang="es-CO" sz="2400" b="1" i="1">
                            <a:latin typeface="Cambria Math" panose="02040503050406030204" pitchFamily="18" charset="0"/>
                            <a:ea typeface="Cambria Math" panose="02040503050406030204" pitchFamily="18" charset="0"/>
                          </a:rPr>
                        </m:ctrlPr>
                      </m:sSubPr>
                      <m:e>
                        <m:r>
                          <a:rPr lang="es-CO" sz="2400" b="1" i="1">
                            <a:latin typeface="Cambria Math" panose="02040503050406030204" pitchFamily="18" charset="0"/>
                            <a:ea typeface="Cambria Math" panose="02040503050406030204" pitchFamily="18" charset="0"/>
                          </a:rPr>
                          <m:t>𝑯</m:t>
                        </m:r>
                      </m:e>
                      <m:sub>
                        <m:r>
                          <a:rPr lang="es-CO" sz="2400" b="1" i="1">
                            <a:latin typeface="Cambria Math" panose="02040503050406030204" pitchFamily="18" charset="0"/>
                            <a:ea typeface="Cambria Math" panose="02040503050406030204" pitchFamily="18" charset="0"/>
                          </a:rPr>
                          <m:t>𝒂</m:t>
                        </m:r>
                      </m:sub>
                    </m:sSub>
                    <m:r>
                      <a:rPr lang="es-CO" sz="2400" b="1" i="1">
                        <a:latin typeface="Cambria Math" panose="02040503050406030204" pitchFamily="18" charset="0"/>
                        <a:ea typeface="Cambria Math" panose="02040503050406030204" pitchFamily="18" charset="0"/>
                      </a:rPr>
                      <m:t>:</m:t>
                    </m:r>
                    <m:sSub>
                      <m:sSubPr>
                        <m:ctrlPr>
                          <a:rPr lang="es-CO" sz="2400" b="1" i="1">
                            <a:latin typeface="Cambria Math" panose="02040503050406030204" pitchFamily="18" charset="0"/>
                            <a:ea typeface="Cambria Math" panose="02040503050406030204" pitchFamily="18" charset="0"/>
                          </a:rPr>
                        </m:ctrlPr>
                      </m:sSubPr>
                      <m:e>
                        <m:r>
                          <a:rPr lang="es-CO" sz="2400" b="1" i="1">
                            <a:latin typeface="Cambria Math" panose="02040503050406030204" pitchFamily="18" charset="0"/>
                            <a:ea typeface="Cambria Math" panose="02040503050406030204" pitchFamily="18" charset="0"/>
                          </a:rPr>
                          <m:t>(</m:t>
                        </m:r>
                        <m:r>
                          <a:rPr lang="es-CO" sz="2400" b="1" i="1" smtClean="0">
                            <a:latin typeface="Cambria Math" panose="02040503050406030204" pitchFamily="18" charset="0"/>
                            <a:ea typeface="Cambria Math" panose="02040503050406030204" pitchFamily="18" charset="0"/>
                          </a:rPr>
                          <m:t>𝜏</m:t>
                        </m:r>
                        <m:r>
                          <a:rPr lang="es-CO" sz="2400" i="1">
                            <a:latin typeface="Cambria Math" panose="02040503050406030204" pitchFamily="18" charset="0"/>
                            <a:ea typeface="Cambria Math" panose="02040503050406030204" pitchFamily="18" charset="0"/>
                          </a:rPr>
                          <m:t>𝛽</m:t>
                        </m:r>
                        <m:r>
                          <a:rPr lang="es-CO" sz="2400" b="1" i="1">
                            <a:latin typeface="Cambria Math" panose="02040503050406030204" pitchFamily="18" charset="0"/>
                            <a:ea typeface="Cambria Math" panose="02040503050406030204" pitchFamily="18" charset="0"/>
                          </a:rPr>
                          <m:t>)</m:t>
                        </m:r>
                      </m:e>
                      <m:sub>
                        <m:r>
                          <a:rPr lang="es-CO" sz="2400" b="1" i="1">
                            <a:latin typeface="Cambria Math" panose="02040503050406030204" pitchFamily="18" charset="0"/>
                            <a:ea typeface="Cambria Math" panose="02040503050406030204" pitchFamily="18" charset="0"/>
                          </a:rPr>
                          <m:t>𝒊𝒋</m:t>
                        </m:r>
                      </m:sub>
                    </m:sSub>
                    <m:r>
                      <a:rPr lang="es-CO" sz="2400" b="1" i="1">
                        <a:latin typeface="Cambria Math" panose="02040503050406030204" pitchFamily="18" charset="0"/>
                        <a:ea typeface="Cambria Math" panose="02040503050406030204" pitchFamily="18" charset="0"/>
                      </a:rPr>
                      <m:t>≠</m:t>
                    </m:r>
                    <m:r>
                      <a:rPr lang="es-CO" sz="2400" b="1" i="1">
                        <a:latin typeface="Cambria Math" panose="02040503050406030204" pitchFamily="18" charset="0"/>
                        <a:ea typeface="Cambria Math" panose="02040503050406030204" pitchFamily="18" charset="0"/>
                      </a:rPr>
                      <m:t>𝟎</m:t>
                    </m:r>
                    <m:r>
                      <a:rPr lang="es-CO" sz="2400">
                        <a:latin typeface="Cambria Math" panose="02040503050406030204" pitchFamily="18" charset="0"/>
                        <a:ea typeface="Cambria Math" panose="02040503050406030204" pitchFamily="18" charset="0"/>
                      </a:rPr>
                      <m:t>  </m:t>
                    </m:r>
                  </m:oMath>
                </a14:m>
                <a:endParaRPr lang="es-CO" sz="2400" dirty="0">
                  <a:latin typeface="Cambria Math" panose="02040503050406030204" pitchFamily="18" charset="0"/>
                  <a:ea typeface="Cambria Math" panose="02040503050406030204" pitchFamily="18" charset="0"/>
                </a:endParaRPr>
              </a:p>
              <a:p>
                <a:r>
                  <a:rPr lang="es-CO" sz="2400" dirty="0">
                    <a:latin typeface="+mn-lt"/>
                    <a:ea typeface="Cambria Math" panose="02040503050406030204" pitchFamily="18" charset="0"/>
                  </a:rPr>
                  <a:t>Para el factor A</a:t>
                </a:r>
              </a:p>
              <a:p>
                <a:pPr marL="0" indent="0" algn="ctr">
                  <a:buNone/>
                </a:pPr>
                <a14:m>
                  <m:oMath xmlns:m="http://schemas.openxmlformats.org/officeDocument/2006/math">
                    <m:sSub>
                      <m:sSubPr>
                        <m:ctrlPr>
                          <a:rPr lang="es-CO" sz="2400" b="1" i="1">
                            <a:latin typeface="Cambria Math" panose="02040503050406030204" pitchFamily="18" charset="0"/>
                          </a:rPr>
                        </m:ctrlPr>
                      </m:sSubPr>
                      <m:e>
                        <m:r>
                          <a:rPr lang="es-CO" sz="2400" b="1" i="1">
                            <a:latin typeface="Cambria Math" panose="02040503050406030204" pitchFamily="18" charset="0"/>
                          </a:rPr>
                          <m:t>𝑯</m:t>
                        </m:r>
                      </m:e>
                      <m:sub>
                        <m:r>
                          <a:rPr lang="es-CO" sz="2400" b="1" i="1">
                            <a:latin typeface="Cambria Math" panose="02040503050406030204" pitchFamily="18" charset="0"/>
                          </a:rPr>
                          <m:t>𝟎</m:t>
                        </m:r>
                      </m:sub>
                    </m:sSub>
                    <m:r>
                      <a:rPr lang="es-CO" sz="2400" b="1" i="1">
                        <a:latin typeface="Cambria Math" panose="02040503050406030204" pitchFamily="18" charset="0"/>
                      </a:rPr>
                      <m:t>: </m:t>
                    </m:r>
                    <m:sSub>
                      <m:sSubPr>
                        <m:ctrlPr>
                          <a:rPr lang="es-CO" sz="2400" b="1" i="1">
                            <a:latin typeface="Cambria Math" panose="02040503050406030204" pitchFamily="18" charset="0"/>
                          </a:rPr>
                        </m:ctrlPr>
                      </m:sSubPr>
                      <m:e>
                        <m:r>
                          <a:rPr lang="es-CO" sz="24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𝝉</m:t>
                        </m:r>
                      </m:e>
                      <m:sub>
                        <m:r>
                          <a:rPr lang="es-CO" sz="2400" b="1" i="1">
                            <a:latin typeface="Cambria Math" panose="02040503050406030204" pitchFamily="18" charset="0"/>
                            <a:ea typeface="Cambria Math" panose="02040503050406030204" pitchFamily="18" charset="0"/>
                          </a:rPr>
                          <m:t>𝒊</m:t>
                        </m:r>
                      </m:sub>
                    </m:sSub>
                    <m:r>
                      <a:rPr lang="es-CO" sz="2400" b="1" i="1">
                        <a:latin typeface="Cambria Math" panose="02040503050406030204" pitchFamily="18" charset="0"/>
                      </a:rPr>
                      <m:t>=</m:t>
                    </m:r>
                    <m:r>
                      <a:rPr lang="es-CO" sz="2400" b="1" i="1">
                        <a:latin typeface="Cambria Math" panose="02040503050406030204" pitchFamily="18" charset="0"/>
                      </a:rPr>
                      <m:t>𝟎</m:t>
                    </m:r>
                    <m:r>
                      <a:rPr lang="es-CO" sz="2400" b="1" i="1" smtClean="0">
                        <a:latin typeface="Cambria Math" panose="02040503050406030204" pitchFamily="18" charset="0"/>
                      </a:rPr>
                      <m:t> </m:t>
                    </m:r>
                  </m:oMath>
                </a14:m>
                <a:r>
                  <a:rPr lang="es-CO" sz="2400" b="1" i="1" dirty="0">
                    <a:latin typeface="Cambria Math" panose="02040503050406030204" pitchFamily="18" charset="0"/>
                  </a:rPr>
                  <a:t>  </a:t>
                </a:r>
                <a:r>
                  <a:rPr lang="es-CO" sz="2400" b="1" dirty="0">
                    <a:latin typeface="Cambria Math" panose="02040503050406030204" pitchFamily="18" charset="0"/>
                  </a:rPr>
                  <a:t>vs</a:t>
                </a:r>
                <a:r>
                  <a:rPr lang="es-CO" sz="2400" b="1" i="1" dirty="0">
                    <a:latin typeface="Cambria Math" panose="02040503050406030204" pitchFamily="18" charset="0"/>
                  </a:rPr>
                  <a:t>    </a:t>
                </a:r>
                <a14:m>
                  <m:oMath xmlns:m="http://schemas.openxmlformats.org/officeDocument/2006/math">
                    <m:sSub>
                      <m:sSubPr>
                        <m:ctrlPr>
                          <a:rPr lang="es-CO" sz="2400" b="1" i="1">
                            <a:latin typeface="Cambria Math" panose="02040503050406030204" pitchFamily="18" charset="0"/>
                          </a:rPr>
                        </m:ctrlPr>
                      </m:sSubPr>
                      <m:e>
                        <m:r>
                          <a:rPr lang="es-CO" sz="2400" b="1" i="1">
                            <a:latin typeface="Cambria Math" panose="02040503050406030204" pitchFamily="18" charset="0"/>
                          </a:rPr>
                          <m:t>𝑯</m:t>
                        </m:r>
                      </m:e>
                      <m:sub>
                        <m:r>
                          <a:rPr lang="es-CO" sz="2400" b="1" i="1">
                            <a:latin typeface="Cambria Math" panose="02040503050406030204" pitchFamily="18" charset="0"/>
                          </a:rPr>
                          <m:t>𝒂</m:t>
                        </m:r>
                      </m:sub>
                    </m:sSub>
                    <m:r>
                      <a:rPr lang="es-CO" sz="2400" b="1" i="1">
                        <a:latin typeface="Cambria Math" panose="02040503050406030204" pitchFamily="18" charset="0"/>
                      </a:rPr>
                      <m:t>: </m:t>
                    </m:r>
                    <m:sSub>
                      <m:sSubPr>
                        <m:ctrlPr>
                          <a:rPr lang="es-CO" sz="2400" b="1" i="1">
                            <a:latin typeface="Cambria Math" panose="02040503050406030204" pitchFamily="18" charset="0"/>
                          </a:rPr>
                        </m:ctrlPr>
                      </m:sSubPr>
                      <m:e>
                        <m:r>
                          <a:rPr lang="es-CO" sz="2400" b="1" i="1" smtClean="0">
                            <a:latin typeface="Cambria Math" panose="02040503050406030204" pitchFamily="18" charset="0"/>
                            <a:ea typeface="Cambria Math" panose="02040503050406030204" pitchFamily="18" charset="0"/>
                          </a:rPr>
                          <m:t>𝝉</m:t>
                        </m:r>
                      </m:e>
                      <m:sub>
                        <m:r>
                          <a:rPr lang="es-CO" sz="2400" b="1" i="1">
                            <a:latin typeface="Cambria Math" panose="02040503050406030204" pitchFamily="18" charset="0"/>
                            <a:ea typeface="Cambria Math" panose="02040503050406030204" pitchFamily="18" charset="0"/>
                          </a:rPr>
                          <m:t>𝒊</m:t>
                        </m:r>
                      </m:sub>
                    </m:sSub>
                    <m:r>
                      <a:rPr lang="es-CO" sz="2400" b="1" i="1">
                        <a:latin typeface="Cambria Math" panose="02040503050406030204" pitchFamily="18" charset="0"/>
                        <a:ea typeface="Cambria Math" panose="02040503050406030204" pitchFamily="18" charset="0"/>
                      </a:rPr>
                      <m:t>≠</m:t>
                    </m:r>
                    <m:r>
                      <a:rPr lang="es-CO" sz="2400" b="1">
                        <a:latin typeface="Cambria Math" panose="02040503050406030204" pitchFamily="18" charset="0"/>
                        <a:ea typeface="Cambria Math" panose="02040503050406030204" pitchFamily="18" charset="0"/>
                      </a:rPr>
                      <m:t>𝟎</m:t>
                    </m:r>
                  </m:oMath>
                </a14:m>
                <a:endParaRPr lang="es-CO" sz="2400" b="1" dirty="0"/>
              </a:p>
              <a:p>
                <a:r>
                  <a:rPr lang="es-CO" sz="2400" dirty="0"/>
                  <a:t>Para el factor B</a:t>
                </a:r>
              </a:p>
              <a:p>
                <a:pPr marL="0" indent="0" algn="ctr">
                  <a:buNone/>
                </a:pPr>
                <a14:m>
                  <m:oMath xmlns:m="http://schemas.openxmlformats.org/officeDocument/2006/math">
                    <m:sSub>
                      <m:sSubPr>
                        <m:ctrlPr>
                          <a:rPr lang="es-CO" sz="2400" b="1" i="1">
                            <a:latin typeface="Cambria Math" panose="02040503050406030204" pitchFamily="18" charset="0"/>
                          </a:rPr>
                        </m:ctrlPr>
                      </m:sSubPr>
                      <m:e>
                        <m:r>
                          <a:rPr lang="es-CO" sz="2400" b="1" i="1">
                            <a:latin typeface="Cambria Math" panose="02040503050406030204" pitchFamily="18" charset="0"/>
                          </a:rPr>
                          <m:t>𝑯</m:t>
                        </m:r>
                      </m:e>
                      <m:sub>
                        <m:r>
                          <a:rPr lang="es-CO" sz="2400" b="1" i="1">
                            <a:latin typeface="Cambria Math" panose="02040503050406030204" pitchFamily="18" charset="0"/>
                          </a:rPr>
                          <m:t>𝟎</m:t>
                        </m:r>
                      </m:sub>
                    </m:sSub>
                    <m:r>
                      <a:rPr lang="es-CO" sz="2400" b="1" i="1">
                        <a:latin typeface="Cambria Math" panose="02040503050406030204" pitchFamily="18" charset="0"/>
                      </a:rPr>
                      <m:t>: </m:t>
                    </m:r>
                    <m:sSub>
                      <m:sSubPr>
                        <m:ctrlPr>
                          <a:rPr lang="es-CO" sz="2400" b="1" i="1">
                            <a:latin typeface="Cambria Math" panose="02040503050406030204" pitchFamily="18" charset="0"/>
                          </a:rPr>
                        </m:ctrlPr>
                      </m:sSubPr>
                      <m:e>
                        <m:r>
                          <a:rPr lang="es-CO" sz="2400" b="1" i="1">
                            <a:latin typeface="Cambria Math" panose="02040503050406030204" pitchFamily="18" charset="0"/>
                            <a:ea typeface="Cambria Math" panose="02040503050406030204" pitchFamily="18" charset="0"/>
                          </a:rPr>
                          <m:t>𝜷</m:t>
                        </m:r>
                      </m:e>
                      <m:sub>
                        <m:r>
                          <a:rPr lang="es-CO" sz="2400" b="1" i="1">
                            <a:latin typeface="Cambria Math" panose="02040503050406030204" pitchFamily="18" charset="0"/>
                            <a:ea typeface="Cambria Math" panose="02040503050406030204" pitchFamily="18" charset="0"/>
                          </a:rPr>
                          <m:t>𝒋</m:t>
                        </m:r>
                      </m:sub>
                    </m:sSub>
                    <m:r>
                      <a:rPr lang="es-CO" sz="2400" b="1" i="1">
                        <a:latin typeface="Cambria Math" panose="02040503050406030204" pitchFamily="18" charset="0"/>
                      </a:rPr>
                      <m:t>=</m:t>
                    </m:r>
                    <m:r>
                      <a:rPr lang="es-CO" sz="2400" b="1" i="1">
                        <a:latin typeface="Cambria Math" panose="02040503050406030204" pitchFamily="18" charset="0"/>
                      </a:rPr>
                      <m:t>𝟎</m:t>
                    </m:r>
                  </m:oMath>
                </a14:m>
                <a:r>
                  <a:rPr lang="es-CO" sz="2400" b="1" i="1" dirty="0">
                    <a:latin typeface="Cambria Math" panose="02040503050406030204" pitchFamily="18" charset="0"/>
                  </a:rPr>
                  <a:t>  </a:t>
                </a:r>
                <a:r>
                  <a:rPr lang="es-CO" sz="2400" b="1" dirty="0">
                    <a:latin typeface="Cambria Math" panose="02040503050406030204" pitchFamily="18" charset="0"/>
                  </a:rPr>
                  <a:t>vs</a:t>
                </a:r>
                <a:r>
                  <a:rPr lang="es-CO" sz="2400" b="1" i="1" dirty="0">
                    <a:latin typeface="Cambria Math" panose="02040503050406030204" pitchFamily="18" charset="0"/>
                  </a:rPr>
                  <a:t>  </a:t>
                </a:r>
                <a:r>
                  <a:rPr lang="es-CO" sz="2400" b="1" dirty="0"/>
                  <a:t> </a:t>
                </a:r>
                <a14:m>
                  <m:oMath xmlns:m="http://schemas.openxmlformats.org/officeDocument/2006/math">
                    <m:sSub>
                      <m:sSubPr>
                        <m:ctrlPr>
                          <a:rPr lang="es-CO" sz="2400" b="1" i="1">
                            <a:latin typeface="Cambria Math" panose="02040503050406030204" pitchFamily="18" charset="0"/>
                          </a:rPr>
                        </m:ctrlPr>
                      </m:sSubPr>
                      <m:e>
                        <m:r>
                          <a:rPr lang="es-CO" sz="2400" b="1" i="1">
                            <a:latin typeface="Cambria Math" panose="02040503050406030204" pitchFamily="18" charset="0"/>
                          </a:rPr>
                          <m:t>𝑯</m:t>
                        </m:r>
                      </m:e>
                      <m:sub>
                        <m:r>
                          <a:rPr lang="es-CO" sz="2400" b="1" i="1">
                            <a:latin typeface="Cambria Math" panose="02040503050406030204" pitchFamily="18" charset="0"/>
                          </a:rPr>
                          <m:t>𝒂</m:t>
                        </m:r>
                      </m:sub>
                    </m:sSub>
                    <m:r>
                      <a:rPr lang="es-CO" sz="2400" b="1" i="1">
                        <a:latin typeface="Cambria Math" panose="02040503050406030204" pitchFamily="18" charset="0"/>
                      </a:rPr>
                      <m:t>: </m:t>
                    </m:r>
                    <m:sSub>
                      <m:sSubPr>
                        <m:ctrlPr>
                          <a:rPr lang="es-CO" sz="2400" b="1" i="1">
                            <a:latin typeface="Cambria Math" panose="02040503050406030204" pitchFamily="18" charset="0"/>
                          </a:rPr>
                        </m:ctrlPr>
                      </m:sSubPr>
                      <m:e>
                        <m:r>
                          <a:rPr lang="es-CO" sz="2400" b="1" i="1">
                            <a:latin typeface="Cambria Math" panose="02040503050406030204" pitchFamily="18" charset="0"/>
                            <a:ea typeface="Cambria Math" panose="02040503050406030204" pitchFamily="18" charset="0"/>
                          </a:rPr>
                          <m:t>𝜷</m:t>
                        </m:r>
                      </m:e>
                      <m:sub>
                        <m:r>
                          <a:rPr lang="es-CO" sz="2400" b="1" i="1">
                            <a:latin typeface="Cambria Math" panose="02040503050406030204" pitchFamily="18" charset="0"/>
                            <a:ea typeface="Cambria Math" panose="02040503050406030204" pitchFamily="18" charset="0"/>
                          </a:rPr>
                          <m:t>𝒋</m:t>
                        </m:r>
                      </m:sub>
                    </m:sSub>
                    <m:r>
                      <a:rPr lang="es-CO" sz="2400" b="1" i="1">
                        <a:latin typeface="Cambria Math" panose="02040503050406030204" pitchFamily="18" charset="0"/>
                        <a:ea typeface="Cambria Math" panose="02040503050406030204" pitchFamily="18" charset="0"/>
                      </a:rPr>
                      <m:t>≠</m:t>
                    </m:r>
                    <m:r>
                      <a:rPr lang="es-CO" sz="2400" b="1">
                        <a:latin typeface="Cambria Math" panose="02040503050406030204" pitchFamily="18" charset="0"/>
                        <a:ea typeface="Cambria Math" panose="02040503050406030204" pitchFamily="18" charset="0"/>
                      </a:rPr>
                      <m:t>𝟎</m:t>
                    </m:r>
                  </m:oMath>
                </a14:m>
                <a:endParaRPr lang="es-CO" sz="2400" b="1" dirty="0"/>
              </a:p>
              <a:p>
                <a:pPr marL="0" indent="0" algn="ctr">
                  <a:buNone/>
                </a:pPr>
                <a:endParaRPr lang="es-CO" sz="2400" dirty="0">
                  <a:latin typeface="Cambria Math" panose="02040503050406030204" pitchFamily="18" charset="0"/>
                  <a:ea typeface="Cambria Math" panose="02040503050406030204" pitchFamily="18" charset="0"/>
                </a:endParaRPr>
              </a:p>
              <a:p>
                <a:pPr lvl="0"/>
                <a:endParaRPr lang="es-CO" sz="2400" dirty="0">
                  <a:ln w="0"/>
                </a:endParaRPr>
              </a:p>
              <a:p>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103312" y="1455314"/>
                <a:ext cx="8946541" cy="5035638"/>
              </a:xfrm>
              <a:blipFill>
                <a:blip r:embed="rId3"/>
                <a:stretch>
                  <a:fillRect l="-545"/>
                </a:stretch>
              </a:blipFill>
            </p:spPr>
            <p:txBody>
              <a:bodyPr/>
              <a:lstStyle/>
              <a:p>
                <a:r>
                  <a:rPr lang="es-CO">
                    <a:noFill/>
                  </a:rPr>
                  <a:t> </a:t>
                </a:r>
              </a:p>
            </p:txBody>
          </p:sp>
        </mc:Fallback>
      </mc:AlternateContent>
    </p:spTree>
    <p:extLst>
      <p:ext uri="{BB962C8B-B14F-4D97-AF65-F5344CB8AC3E}">
        <p14:creationId xmlns:p14="http://schemas.microsoft.com/office/powerpoint/2010/main" val="179567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3232" y="298172"/>
            <a:ext cx="9404723" cy="1400530"/>
          </a:xfrm>
        </p:spPr>
        <p:txBody>
          <a:bodyPr/>
          <a:lstStyle/>
          <a:p>
            <a:pPr algn="ctr"/>
            <a:r>
              <a:rPr lang="es-CO" b="1" dirty="0"/>
              <a:t>Expresiones para las sumas cuadradas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103311" y="1872614"/>
                <a:ext cx="9328575" cy="4195481"/>
              </a:xfrm>
            </p:spPr>
            <p:txBody>
              <a:bodyPr/>
              <a:lstStyle/>
              <a:p>
                <a:r>
                  <a:rPr lang="es-CO" dirty="0"/>
                  <a:t>Pueden ser obtenidas directamente usando los efectos principales o por medio de los contrastes.</a:t>
                </a:r>
              </a:p>
              <a:p>
                <a:endParaRPr lang="es-CO" dirty="0"/>
              </a:p>
              <a:p>
                <a:r>
                  <a:rPr lang="es-CO" dirty="0"/>
                  <a:t>Obtener los contrastes asociados a cada efecto del factor </a:t>
                </a:r>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𝑤</m:t>
                        </m:r>
                      </m:e>
                      <m:sub>
                        <m:r>
                          <a:rPr lang="es-CO" i="1">
                            <a:latin typeface="Cambria Math" panose="02040503050406030204" pitchFamily="18" charset="0"/>
                          </a:rPr>
                          <m:t>𝐴</m:t>
                        </m:r>
                      </m:sub>
                    </m:sSub>
                  </m:oMath>
                </a14:m>
                <a:r>
                  <a:rPr lang="es-CO" dirty="0"/>
                  <a:t>, </a:t>
                </a:r>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𝑤</m:t>
                        </m:r>
                      </m:e>
                      <m:sub>
                        <m:r>
                          <a:rPr lang="es-CO" b="0" i="1" smtClean="0">
                            <a:latin typeface="Cambria Math" panose="02040503050406030204" pitchFamily="18" charset="0"/>
                          </a:rPr>
                          <m:t>𝐵</m:t>
                        </m:r>
                      </m:sub>
                    </m:sSub>
                  </m:oMath>
                </a14:m>
                <a:r>
                  <a:rPr lang="es-CO" dirty="0"/>
                  <a:t>, </a:t>
                </a:r>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𝑤</m:t>
                        </m:r>
                      </m:e>
                      <m:sub>
                        <m:r>
                          <a:rPr lang="es-CO" i="1">
                            <a:latin typeface="Cambria Math" panose="02040503050406030204" pitchFamily="18" charset="0"/>
                          </a:rPr>
                          <m:t>𝐴</m:t>
                        </m:r>
                        <m:r>
                          <a:rPr lang="es-CO" b="0" i="1" smtClean="0">
                            <a:latin typeface="Cambria Math" panose="02040503050406030204" pitchFamily="18" charset="0"/>
                          </a:rPr>
                          <m:t>𝐵</m:t>
                        </m:r>
                      </m:sub>
                    </m:sSub>
                  </m:oMath>
                </a14:m>
                <a:endParaRPr lang="es-CO" dirty="0"/>
              </a:p>
              <a:p>
                <a:r>
                  <a:rPr lang="es-CO" dirty="0"/>
                  <a:t>Dividir los contrastes por </a:t>
                </a:r>
                <a:r>
                  <a:rPr lang="es-CO" b="1" dirty="0">
                    <a:solidFill>
                      <a:schemeClr val="bg1"/>
                    </a:solidFill>
                  </a:rPr>
                  <a:t>2r</a:t>
                </a:r>
                <a:r>
                  <a:rPr lang="es-CO" dirty="0"/>
                  <a:t> para el caso de un factorial </a:t>
                </a:r>
                <a14:m>
                  <m:oMath xmlns:m="http://schemas.openxmlformats.org/officeDocument/2006/math">
                    <m:sSup>
                      <m:sSupPr>
                        <m:ctrlPr>
                          <a:rPr lang="es-CO" b="1" i="1">
                            <a:latin typeface="Cambria Math" panose="02040503050406030204" pitchFamily="18" charset="0"/>
                          </a:rPr>
                        </m:ctrlPr>
                      </m:sSupPr>
                      <m:e>
                        <m:r>
                          <a:rPr lang="es-CO" b="1" i="1">
                            <a:latin typeface="Cambria Math" panose="02040503050406030204" pitchFamily="18" charset="0"/>
                          </a:rPr>
                          <m:t>𝟐</m:t>
                        </m:r>
                      </m:e>
                      <m:sup>
                        <m:r>
                          <a:rPr lang="es-CO" b="1" i="1" smtClean="0">
                            <a:latin typeface="Cambria Math" panose="02040503050406030204" pitchFamily="18" charset="0"/>
                          </a:rPr>
                          <m:t>𝟐</m:t>
                        </m:r>
                      </m:sup>
                    </m:sSup>
                  </m:oMath>
                </a14:m>
                <a:r>
                  <a:rPr lang="es-CO" dirty="0"/>
                  <a:t> o dividir por</a:t>
                </a:r>
                <a:r>
                  <a:rPr lang="es-CO" dirty="0">
                    <a:solidFill>
                      <a:srgbClr val="FF0000"/>
                    </a:solidFill>
                  </a:rPr>
                  <a:t> </a:t>
                </a:r>
                <a14:m>
                  <m:oMath xmlns:m="http://schemas.openxmlformats.org/officeDocument/2006/math">
                    <m:sSup>
                      <m:sSupPr>
                        <m:ctrlPr>
                          <a:rPr lang="es-CO" b="1" i="1" smtClean="0">
                            <a:solidFill>
                              <a:schemeClr val="bg1"/>
                            </a:solidFill>
                            <a:latin typeface="Cambria Math" panose="02040503050406030204" pitchFamily="18" charset="0"/>
                          </a:rPr>
                        </m:ctrlPr>
                      </m:sSupPr>
                      <m:e>
                        <m:r>
                          <a:rPr lang="es-CO" b="1" i="1">
                            <a:solidFill>
                              <a:schemeClr val="bg1"/>
                            </a:solidFill>
                            <a:latin typeface="Cambria Math" panose="02040503050406030204" pitchFamily="18" charset="0"/>
                          </a:rPr>
                          <m:t>𝟐</m:t>
                        </m:r>
                      </m:e>
                      <m:sup>
                        <m:r>
                          <a:rPr lang="es-CO" b="1" i="1">
                            <a:solidFill>
                              <a:schemeClr val="bg1"/>
                            </a:solidFill>
                            <a:latin typeface="Cambria Math" panose="02040503050406030204" pitchFamily="18" charset="0"/>
                          </a:rPr>
                          <m:t>𝒌</m:t>
                        </m:r>
                        <m:r>
                          <a:rPr lang="es-CO" b="1" i="1" smtClean="0">
                            <a:solidFill>
                              <a:schemeClr val="bg1"/>
                            </a:solidFill>
                            <a:latin typeface="Cambria Math" panose="02040503050406030204" pitchFamily="18" charset="0"/>
                          </a:rPr>
                          <m:t>−</m:t>
                        </m:r>
                        <m:r>
                          <a:rPr lang="es-CO" b="1" i="1" smtClean="0">
                            <a:solidFill>
                              <a:schemeClr val="bg1"/>
                            </a:solidFill>
                            <a:latin typeface="Cambria Math" panose="02040503050406030204" pitchFamily="18" charset="0"/>
                          </a:rPr>
                          <m:t>𝟏</m:t>
                        </m:r>
                      </m:sup>
                    </m:sSup>
                  </m:oMath>
                </a14:m>
                <a:r>
                  <a:rPr lang="es-CO" b="1" dirty="0">
                    <a:solidFill>
                      <a:schemeClr val="bg1"/>
                    </a:solidFill>
                  </a:rPr>
                  <a:t>r </a:t>
                </a:r>
                <a:r>
                  <a:rPr lang="es-CO" dirty="0"/>
                  <a:t> en el caso de un </a:t>
                </a:r>
                <a14:m>
                  <m:oMath xmlns:m="http://schemas.openxmlformats.org/officeDocument/2006/math">
                    <m:sSup>
                      <m:sSupPr>
                        <m:ctrlPr>
                          <a:rPr lang="es-CO" b="1" i="1">
                            <a:latin typeface="Cambria Math" panose="02040503050406030204" pitchFamily="18" charset="0"/>
                          </a:rPr>
                        </m:ctrlPr>
                      </m:sSupPr>
                      <m:e>
                        <m:r>
                          <a:rPr lang="es-CO" b="1" i="1">
                            <a:latin typeface="Cambria Math" panose="02040503050406030204" pitchFamily="18" charset="0"/>
                          </a:rPr>
                          <m:t>𝟐</m:t>
                        </m:r>
                      </m:e>
                      <m:sup>
                        <m:r>
                          <a:rPr lang="es-CO" b="1" i="1">
                            <a:latin typeface="Cambria Math" panose="02040503050406030204" pitchFamily="18" charset="0"/>
                          </a:rPr>
                          <m:t>𝒌</m:t>
                        </m:r>
                      </m:sup>
                    </m:sSup>
                    <m:r>
                      <a:rPr lang="es-CO" b="1" i="0" smtClean="0">
                        <a:latin typeface="Cambria Math" panose="02040503050406030204" pitchFamily="18" charset="0"/>
                      </a:rPr>
                      <m:t>.</m:t>
                    </m:r>
                  </m:oMath>
                </a14:m>
                <a:endParaRPr lang="es-CO" b="1" dirty="0">
                  <a:solidFill>
                    <a:schemeClr val="bg1"/>
                  </a:solidFill>
                </a:endParaRPr>
              </a:p>
              <a:p>
                <a:endParaRPr lang="es-CO" b="1" dirty="0">
                  <a:solidFill>
                    <a:schemeClr val="bg1"/>
                  </a:solidFill>
                </a:endParaRPr>
              </a:p>
              <a:p>
                <a:r>
                  <a:rPr lang="es-CO" dirty="0"/>
                  <a:t>Las sumas cuadradas están dadas por </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103311" y="1872614"/>
                <a:ext cx="9328575" cy="4195481"/>
              </a:xfrm>
              <a:blipFill>
                <a:blip r:embed="rId2"/>
                <a:stretch>
                  <a:fillRect l="-327" t="-72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graphicFrame>
            <p:nvGraphicFramePr>
              <p:cNvPr id="4" name="Tabla 3"/>
              <p:cNvGraphicFramePr>
                <a:graphicFrameLocks noGrp="1"/>
              </p:cNvGraphicFramePr>
              <p:nvPr>
                <p:extLst>
                  <p:ext uri="{D42A27DB-BD31-4B8C-83A1-F6EECF244321}">
                    <p14:modId xmlns:p14="http://schemas.microsoft.com/office/powerpoint/2010/main" val="3058305627"/>
                  </p:ext>
                </p:extLst>
              </p:nvPr>
            </p:nvGraphicFramePr>
            <p:xfrm>
              <a:off x="1703599" y="5335549"/>
              <a:ext cx="8127999" cy="1112774"/>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69792">
                    <a:tc>
                      <a:txBody>
                        <a:bodyPr/>
                        <a:lstStyle/>
                        <a:p>
                          <a:pPr algn="ctr"/>
                          <a:r>
                            <a:rPr lang="es-CO" dirty="0"/>
                            <a:t>SCA</a:t>
                          </a:r>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s-CO" i="1" smtClean="0">
                                        <a:latin typeface="Cambria Math" panose="02040503050406030204" pitchFamily="18" charset="0"/>
                                      </a:rPr>
                                    </m:ctrlPr>
                                  </m:sSubSupPr>
                                  <m:e>
                                    <m:r>
                                      <a:rPr lang="es-CO" i="1" smtClean="0">
                                        <a:latin typeface="Cambria Math" panose="02040503050406030204" pitchFamily="18" charset="0"/>
                                        <a:ea typeface="Cambria Math" panose="02040503050406030204" pitchFamily="18" charset="0"/>
                                      </a:rPr>
                                      <m:t>𝛼</m:t>
                                    </m:r>
                                  </m:e>
                                  <m:sub>
                                    <m:r>
                                      <a:rPr lang="es-CO" b="0" i="1" smtClean="0">
                                        <a:latin typeface="Cambria Math" panose="02040503050406030204" pitchFamily="18" charset="0"/>
                                      </a:rPr>
                                      <m:t>𝐴</m:t>
                                    </m:r>
                                  </m:sub>
                                  <m:sup>
                                    <m:r>
                                      <a:rPr lang="es-CO" b="0" i="1" smtClean="0">
                                        <a:latin typeface="Cambria Math" panose="02040503050406030204" pitchFamily="18" charset="0"/>
                                      </a:rPr>
                                      <m:t>2</m:t>
                                    </m:r>
                                  </m:sup>
                                </m:sSubSup>
                                <m:r>
                                  <a:rPr lang="es-CO" b="0" i="1" smtClean="0">
                                    <a:latin typeface="Cambria Math" panose="02040503050406030204" pitchFamily="18" charset="0"/>
                                  </a:rPr>
                                  <m:t>𝑟</m:t>
                                </m:r>
                              </m:oMath>
                            </m:oMathPara>
                          </a14:m>
                          <a:endParaRPr lang="es-CO" dirty="0"/>
                        </a:p>
                      </a:txBody>
                      <a:tcPr anchor="ctr"/>
                    </a:tc>
                    <a:tc>
                      <a:txBody>
                        <a:bodyPr/>
                        <a:lstStyle/>
                        <a:p>
                          <a:pPr algn="ctr"/>
                          <a:r>
                            <a:rPr lang="es-CO" dirty="0"/>
                            <a:t>1 grado de libertad</a:t>
                          </a:r>
                        </a:p>
                      </a:txBody>
                      <a:tcPr anchor="ctr"/>
                    </a:tc>
                    <a:extLst>
                      <a:ext uri="{0D108BD9-81ED-4DB2-BD59-A6C34878D82A}">
                        <a16:rowId xmlns:a16="http://schemas.microsoft.com/office/drawing/2014/main" val="10000"/>
                      </a:ext>
                    </a:extLst>
                  </a:tr>
                  <a:tr h="370840">
                    <a:tc>
                      <a:txBody>
                        <a:bodyPr/>
                        <a:lstStyle/>
                        <a:p>
                          <a:pPr algn="ctr"/>
                          <a:r>
                            <a:rPr lang="es-CO" dirty="0"/>
                            <a:t>SCB</a:t>
                          </a:r>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s-CO" i="1" smtClean="0">
                                        <a:latin typeface="Cambria Math" panose="02040503050406030204" pitchFamily="18" charset="0"/>
                                      </a:rPr>
                                    </m:ctrlPr>
                                  </m:sSubSupPr>
                                  <m:e>
                                    <m:r>
                                      <a:rPr lang="es-CO" i="1" smtClean="0">
                                        <a:latin typeface="Cambria Math" panose="02040503050406030204" pitchFamily="18" charset="0"/>
                                        <a:ea typeface="Cambria Math" panose="02040503050406030204" pitchFamily="18" charset="0"/>
                                      </a:rPr>
                                      <m:t>𝛼</m:t>
                                    </m:r>
                                  </m:e>
                                  <m:sub>
                                    <m:r>
                                      <a:rPr lang="es-CO" b="0" i="1" smtClean="0">
                                        <a:latin typeface="Cambria Math" panose="02040503050406030204" pitchFamily="18" charset="0"/>
                                      </a:rPr>
                                      <m:t>𝐵</m:t>
                                    </m:r>
                                  </m:sub>
                                  <m:sup>
                                    <m:r>
                                      <a:rPr lang="es-CO" b="0" i="1" smtClean="0">
                                        <a:latin typeface="Cambria Math" panose="02040503050406030204" pitchFamily="18" charset="0"/>
                                      </a:rPr>
                                      <m:t>2</m:t>
                                    </m:r>
                                  </m:sup>
                                </m:sSubSup>
                                <m:r>
                                  <a:rPr lang="es-CO" b="0" i="1" smtClean="0">
                                    <a:latin typeface="Cambria Math" panose="02040503050406030204" pitchFamily="18" charset="0"/>
                                  </a:rPr>
                                  <m:t>𝑟</m:t>
                                </m:r>
                              </m:oMath>
                            </m:oMathPara>
                          </a14:m>
                          <a:endParaRPr lang="es-CO" dirty="0"/>
                        </a:p>
                      </a:txBody>
                      <a:tcPr anchor="ctr"/>
                    </a:tc>
                    <a:tc>
                      <a:txBody>
                        <a:bodyPr/>
                        <a:lstStyle/>
                        <a:p>
                          <a:pPr algn="ctr"/>
                          <a:r>
                            <a:rPr lang="es-CO" dirty="0"/>
                            <a:t>1 grado de libertad</a:t>
                          </a:r>
                        </a:p>
                      </a:txBody>
                      <a:tcPr anchor="ctr"/>
                    </a:tc>
                    <a:extLst>
                      <a:ext uri="{0D108BD9-81ED-4DB2-BD59-A6C34878D82A}">
                        <a16:rowId xmlns:a16="http://schemas.microsoft.com/office/drawing/2014/main" val="10001"/>
                      </a:ext>
                    </a:extLst>
                  </a:tr>
                  <a:tr h="370840">
                    <a:tc>
                      <a:txBody>
                        <a:bodyPr/>
                        <a:lstStyle/>
                        <a:p>
                          <a:pPr algn="ctr"/>
                          <a:r>
                            <a:rPr lang="es-CO" dirty="0"/>
                            <a:t>SCAB</a:t>
                          </a:r>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s-CO" i="1" smtClean="0">
                                        <a:latin typeface="Cambria Math" panose="02040503050406030204" pitchFamily="18" charset="0"/>
                                      </a:rPr>
                                    </m:ctrlPr>
                                  </m:sSubSupPr>
                                  <m:e>
                                    <m:r>
                                      <a:rPr lang="es-CO" i="1" smtClean="0">
                                        <a:latin typeface="Cambria Math" panose="02040503050406030204" pitchFamily="18" charset="0"/>
                                        <a:ea typeface="Cambria Math" panose="02040503050406030204" pitchFamily="18" charset="0"/>
                                      </a:rPr>
                                      <m:t>𝛼</m:t>
                                    </m:r>
                                  </m:e>
                                  <m:sub>
                                    <m:r>
                                      <a:rPr lang="es-CO" b="0" i="1" smtClean="0">
                                        <a:latin typeface="Cambria Math" panose="02040503050406030204" pitchFamily="18" charset="0"/>
                                      </a:rPr>
                                      <m:t>𝐴𝐵</m:t>
                                    </m:r>
                                  </m:sub>
                                  <m:sup>
                                    <m:r>
                                      <a:rPr lang="es-CO" b="0" i="1" smtClean="0">
                                        <a:latin typeface="Cambria Math" panose="02040503050406030204" pitchFamily="18" charset="0"/>
                                      </a:rPr>
                                      <m:t>2</m:t>
                                    </m:r>
                                  </m:sup>
                                </m:sSubSup>
                                <m:r>
                                  <a:rPr lang="es-CO" b="0" i="1" smtClean="0">
                                    <a:latin typeface="Cambria Math" panose="02040503050406030204" pitchFamily="18" charset="0"/>
                                  </a:rPr>
                                  <m:t>𝑟</m:t>
                                </m:r>
                              </m:oMath>
                            </m:oMathPara>
                          </a14:m>
                          <a:endParaRPr lang="es-CO" dirty="0"/>
                        </a:p>
                      </a:txBody>
                      <a:tcPr anchor="ctr"/>
                    </a:tc>
                    <a:tc>
                      <a:txBody>
                        <a:bodyPr/>
                        <a:lstStyle/>
                        <a:p>
                          <a:pPr algn="ctr"/>
                          <a:r>
                            <a:rPr lang="es-CO" dirty="0"/>
                            <a:t>1 grado de libertad</a:t>
                          </a:r>
                        </a:p>
                      </a:txBody>
                      <a:tcPr anchor="ctr"/>
                    </a:tc>
                    <a:extLst>
                      <a:ext uri="{0D108BD9-81ED-4DB2-BD59-A6C34878D82A}">
                        <a16:rowId xmlns:a16="http://schemas.microsoft.com/office/drawing/2014/main" val="10002"/>
                      </a:ext>
                    </a:extLst>
                  </a:tr>
                </a:tbl>
              </a:graphicData>
            </a:graphic>
          </p:graphicFrame>
        </mc:Choice>
        <mc:Fallback xmlns="">
          <p:graphicFrame>
            <p:nvGraphicFramePr>
              <p:cNvPr id="4" name="Tabla 3"/>
              <p:cNvGraphicFramePr>
                <a:graphicFrameLocks noGrp="1"/>
              </p:cNvGraphicFramePr>
              <p:nvPr>
                <p:extLst>
                  <p:ext uri="{D42A27DB-BD31-4B8C-83A1-F6EECF244321}">
                    <p14:modId xmlns:p14="http://schemas.microsoft.com/office/powerpoint/2010/main" val="3058305627"/>
                  </p:ext>
                </p:extLst>
              </p:nvPr>
            </p:nvGraphicFramePr>
            <p:xfrm>
              <a:off x="1703599" y="5335549"/>
              <a:ext cx="8127999" cy="1112774"/>
            </p:xfrm>
            <a:graphic>
              <a:graphicData uri="http://schemas.openxmlformats.org/drawingml/2006/table">
                <a:tbl>
                  <a:tblPr bandRow="1">
                    <a:tableStyleId>{5C22544A-7EE6-4342-B048-85BDC9FD1C3A}</a:tableStyleId>
                  </a:tblPr>
                  <a:tblGrid>
                    <a:gridCol w="2709333"/>
                    <a:gridCol w="2709333"/>
                    <a:gridCol w="2709333"/>
                  </a:tblGrid>
                  <a:tr h="370967">
                    <a:tc>
                      <a:txBody>
                        <a:bodyPr/>
                        <a:lstStyle/>
                        <a:p>
                          <a:pPr algn="ctr"/>
                          <a:r>
                            <a:rPr lang="es-CO" dirty="0" smtClean="0"/>
                            <a:t>SCA</a:t>
                          </a:r>
                          <a:endParaRPr lang="es-CO" dirty="0"/>
                        </a:p>
                      </a:txBody>
                      <a:tcPr anchor="ctr"/>
                    </a:tc>
                    <a:tc>
                      <a:txBody>
                        <a:bodyPr/>
                        <a:lstStyle/>
                        <a:p>
                          <a:endParaRPr lang="es-CO"/>
                        </a:p>
                      </a:txBody>
                      <a:tcPr anchor="ctr">
                        <a:blipFill rotWithShape="0">
                          <a:blip r:embed="rId3"/>
                          <a:stretch>
                            <a:fillRect l="-100450" t="-8197" r="-100676" b="-224590"/>
                          </a:stretch>
                        </a:blipFill>
                      </a:tcPr>
                    </a:tc>
                    <a:tc>
                      <a:txBody>
                        <a:bodyPr/>
                        <a:lstStyle/>
                        <a:p>
                          <a:pPr algn="ctr"/>
                          <a:r>
                            <a:rPr lang="es-CO" dirty="0" smtClean="0"/>
                            <a:t>1 grado de libertad</a:t>
                          </a:r>
                          <a:endParaRPr lang="es-CO" dirty="0"/>
                        </a:p>
                      </a:txBody>
                      <a:tcPr anchor="ctr"/>
                    </a:tc>
                  </a:tr>
                  <a:tr h="370840">
                    <a:tc>
                      <a:txBody>
                        <a:bodyPr/>
                        <a:lstStyle/>
                        <a:p>
                          <a:pPr algn="ctr"/>
                          <a:r>
                            <a:rPr lang="es-CO" dirty="0" smtClean="0"/>
                            <a:t>SCB</a:t>
                          </a:r>
                          <a:endParaRPr lang="es-CO" dirty="0"/>
                        </a:p>
                      </a:txBody>
                      <a:tcPr anchor="ctr"/>
                    </a:tc>
                    <a:tc>
                      <a:txBody>
                        <a:bodyPr/>
                        <a:lstStyle/>
                        <a:p>
                          <a:endParaRPr lang="es-CO"/>
                        </a:p>
                      </a:txBody>
                      <a:tcPr anchor="ctr">
                        <a:blipFill rotWithShape="0">
                          <a:blip r:embed="rId3"/>
                          <a:stretch>
                            <a:fillRect l="-100450" t="-108197" r="-100676" b="-124590"/>
                          </a:stretch>
                        </a:blipFill>
                      </a:tcPr>
                    </a:tc>
                    <a:tc>
                      <a:txBody>
                        <a:bodyPr/>
                        <a:lstStyle/>
                        <a:p>
                          <a:pPr algn="ctr"/>
                          <a:r>
                            <a:rPr lang="es-CO" dirty="0" smtClean="0"/>
                            <a:t>1 grado de libertad</a:t>
                          </a:r>
                          <a:endParaRPr lang="es-CO" dirty="0"/>
                        </a:p>
                      </a:txBody>
                      <a:tcPr anchor="ctr"/>
                    </a:tc>
                  </a:tr>
                  <a:tr h="370967">
                    <a:tc>
                      <a:txBody>
                        <a:bodyPr/>
                        <a:lstStyle/>
                        <a:p>
                          <a:pPr algn="ctr"/>
                          <a:r>
                            <a:rPr lang="es-CO" dirty="0" smtClean="0"/>
                            <a:t>SCAB</a:t>
                          </a:r>
                          <a:endParaRPr lang="es-CO" dirty="0"/>
                        </a:p>
                      </a:txBody>
                      <a:tcPr anchor="ctr"/>
                    </a:tc>
                    <a:tc>
                      <a:txBody>
                        <a:bodyPr/>
                        <a:lstStyle/>
                        <a:p>
                          <a:endParaRPr lang="es-CO"/>
                        </a:p>
                      </a:txBody>
                      <a:tcPr anchor="ctr">
                        <a:blipFill rotWithShape="0">
                          <a:blip r:embed="rId3"/>
                          <a:stretch>
                            <a:fillRect l="-100450" t="-208197" r="-100676" b="-24590"/>
                          </a:stretch>
                        </a:blipFill>
                      </a:tcPr>
                    </a:tc>
                    <a:tc>
                      <a:txBody>
                        <a:bodyPr/>
                        <a:lstStyle/>
                        <a:p>
                          <a:pPr algn="ctr"/>
                          <a:r>
                            <a:rPr lang="es-CO" dirty="0" smtClean="0"/>
                            <a:t>1 grado de libertad</a:t>
                          </a:r>
                          <a:endParaRPr lang="es-CO" dirty="0"/>
                        </a:p>
                      </a:txBody>
                      <a:tcPr anchor="ctr"/>
                    </a:tc>
                  </a:tr>
                </a:tbl>
              </a:graphicData>
            </a:graphic>
          </p:graphicFrame>
        </mc:Fallback>
      </mc:AlternateContent>
    </p:spTree>
    <p:extLst>
      <p:ext uri="{BB962C8B-B14F-4D97-AF65-F5344CB8AC3E}">
        <p14:creationId xmlns:p14="http://schemas.microsoft.com/office/powerpoint/2010/main" val="219477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CO" dirty="0"/>
                  <a:t>La suma cuadra total tiene  </a:t>
                </a:r>
                <a14:m>
                  <m:oMath xmlns:m="http://schemas.openxmlformats.org/officeDocument/2006/math">
                    <m:sSup>
                      <m:sSupPr>
                        <m:ctrlPr>
                          <a:rPr lang="es-CO" b="1" i="1">
                            <a:solidFill>
                              <a:schemeClr val="bg1"/>
                            </a:solidFill>
                            <a:latin typeface="Cambria Math" panose="02040503050406030204" pitchFamily="18" charset="0"/>
                          </a:rPr>
                        </m:ctrlPr>
                      </m:sSupPr>
                      <m:e>
                        <m:r>
                          <a:rPr lang="es-CO" b="1" i="1" smtClean="0">
                            <a:solidFill>
                              <a:schemeClr val="bg1"/>
                            </a:solidFill>
                            <a:latin typeface="Cambria Math" panose="02040503050406030204" pitchFamily="18" charset="0"/>
                          </a:rPr>
                          <m:t>𝒓</m:t>
                        </m:r>
                        <m:r>
                          <a:rPr lang="es-CO" b="1" i="1">
                            <a:solidFill>
                              <a:schemeClr val="bg1"/>
                            </a:solidFill>
                            <a:latin typeface="Cambria Math" panose="02040503050406030204" pitchFamily="18" charset="0"/>
                          </a:rPr>
                          <m:t>𝟐</m:t>
                        </m:r>
                      </m:e>
                      <m:sup>
                        <m:r>
                          <a:rPr lang="es-CO" b="1" i="1" smtClean="0">
                            <a:solidFill>
                              <a:schemeClr val="bg1"/>
                            </a:solidFill>
                            <a:latin typeface="Cambria Math" panose="02040503050406030204" pitchFamily="18" charset="0"/>
                          </a:rPr>
                          <m:t>𝒌</m:t>
                        </m:r>
                      </m:sup>
                    </m:sSup>
                    <m:r>
                      <a:rPr lang="es-CO" b="1" i="1" smtClean="0">
                        <a:solidFill>
                          <a:schemeClr val="bg1"/>
                        </a:solidFill>
                        <a:latin typeface="Cambria Math" panose="02040503050406030204" pitchFamily="18" charset="0"/>
                      </a:rPr>
                      <m:t>−</m:t>
                    </m:r>
                    <m:r>
                      <a:rPr lang="es-CO" b="1" i="1" smtClean="0">
                        <a:solidFill>
                          <a:schemeClr val="bg1"/>
                        </a:solidFill>
                        <a:latin typeface="Cambria Math" panose="02040503050406030204" pitchFamily="18" charset="0"/>
                      </a:rPr>
                      <m:t>𝟏</m:t>
                    </m:r>
                  </m:oMath>
                </a14:m>
                <a:r>
                  <a:rPr lang="es-CO" b="1" dirty="0">
                    <a:solidFill>
                      <a:schemeClr val="bg1"/>
                    </a:solidFill>
                  </a:rPr>
                  <a:t> </a:t>
                </a:r>
                <a:r>
                  <a:rPr lang="es-CO" dirty="0"/>
                  <a:t>grados de libertad se calcula como en los anteriores factoriales </a:t>
                </a:r>
              </a:p>
              <a:p>
                <a:endParaRPr lang="es-CO" dirty="0"/>
              </a:p>
              <a:p>
                <a:pPr marL="0" indent="0" algn="ctr" defTabSz="914400">
                  <a:spcBef>
                    <a:spcPts val="0"/>
                  </a:spcBef>
                  <a:buClrTx/>
                  <a:buSzTx/>
                  <a:buNone/>
                  <a:defRPr/>
                </a:pPr>
                <a14:m>
                  <m:oMath xmlns:m="http://schemas.openxmlformats.org/officeDocument/2006/math">
                    <m:r>
                      <a:rPr lang="es-CO" sz="2400" b="0" i="1" smtClean="0">
                        <a:latin typeface="Cambria Math" panose="02040503050406030204" pitchFamily="18" charset="0"/>
                      </a:rPr>
                      <m:t>𝑆𝐶𝑇</m:t>
                    </m:r>
                    <m:r>
                      <a:rPr lang="es-CO" sz="2400" b="0" i="1" smtClean="0">
                        <a:latin typeface="Cambria Math" panose="02040503050406030204" pitchFamily="18" charset="0"/>
                      </a:rPr>
                      <m:t>=</m:t>
                    </m:r>
                    <m:nary>
                      <m:naryPr>
                        <m:chr m:val="∑"/>
                        <m:ctrlPr>
                          <a:rPr lang="es-CO" sz="2400" i="1">
                            <a:latin typeface="Cambria Math" panose="02040503050406030204" pitchFamily="18" charset="0"/>
                          </a:rPr>
                        </m:ctrlPr>
                      </m:naryPr>
                      <m:sub>
                        <m:r>
                          <m:rPr>
                            <m:brk m:alnAt="23"/>
                          </m:rPr>
                          <a:rPr lang="es-CO" sz="2400">
                            <a:latin typeface="Cambria Math" panose="02040503050406030204" pitchFamily="18" charset="0"/>
                          </a:rPr>
                          <m:t>𝒊</m:t>
                        </m:r>
                        <m:r>
                          <a:rPr lang="es-CO" sz="2400">
                            <a:latin typeface="Cambria Math" panose="02040503050406030204" pitchFamily="18" charset="0"/>
                          </a:rPr>
                          <m:t>=</m:t>
                        </m:r>
                        <m:r>
                          <a:rPr lang="es-CO" sz="2400">
                            <a:latin typeface="Cambria Math" panose="02040503050406030204" pitchFamily="18" charset="0"/>
                          </a:rPr>
                          <m:t>𝟏</m:t>
                        </m:r>
                      </m:sub>
                      <m:sup>
                        <m:r>
                          <a:rPr lang="es-CO" sz="2400">
                            <a:latin typeface="Cambria Math" panose="02040503050406030204" pitchFamily="18" charset="0"/>
                          </a:rPr>
                          <m:t>𝒂</m:t>
                        </m:r>
                      </m:sup>
                      <m:e>
                        <m:nary>
                          <m:naryPr>
                            <m:chr m:val="∑"/>
                            <m:ctrlPr>
                              <a:rPr lang="es-CO" sz="2400" i="1">
                                <a:latin typeface="Cambria Math" panose="02040503050406030204" pitchFamily="18" charset="0"/>
                              </a:rPr>
                            </m:ctrlPr>
                          </m:naryPr>
                          <m:sub>
                            <m:r>
                              <m:rPr>
                                <m:brk m:alnAt="23"/>
                              </m:rPr>
                              <a:rPr lang="es-CO" sz="2400">
                                <a:latin typeface="Cambria Math" panose="02040503050406030204" pitchFamily="18" charset="0"/>
                              </a:rPr>
                              <m:t>𝒋</m:t>
                            </m:r>
                            <m:r>
                              <a:rPr lang="es-CO" sz="2400">
                                <a:latin typeface="Cambria Math" panose="02040503050406030204" pitchFamily="18" charset="0"/>
                              </a:rPr>
                              <m:t>=</m:t>
                            </m:r>
                            <m:r>
                              <a:rPr lang="es-CO" sz="2400">
                                <a:latin typeface="Cambria Math" panose="02040503050406030204" pitchFamily="18" charset="0"/>
                              </a:rPr>
                              <m:t>𝟏</m:t>
                            </m:r>
                          </m:sub>
                          <m:sup>
                            <m:r>
                              <a:rPr lang="es-CO" sz="2400">
                                <a:latin typeface="Cambria Math" panose="02040503050406030204" pitchFamily="18" charset="0"/>
                              </a:rPr>
                              <m:t>𝒃</m:t>
                            </m:r>
                          </m:sup>
                          <m:e>
                            <m:nary>
                              <m:naryPr>
                                <m:chr m:val="∑"/>
                                <m:ctrlPr>
                                  <a:rPr lang="es-CO" sz="2400" i="1">
                                    <a:latin typeface="Cambria Math" panose="02040503050406030204" pitchFamily="18" charset="0"/>
                                  </a:rPr>
                                </m:ctrlPr>
                              </m:naryPr>
                              <m:sub>
                                <m:r>
                                  <m:rPr>
                                    <m:brk m:alnAt="23"/>
                                  </m:rPr>
                                  <a:rPr lang="es-CO" sz="2400">
                                    <a:latin typeface="Cambria Math" panose="02040503050406030204" pitchFamily="18" charset="0"/>
                                  </a:rPr>
                                  <m:t>𝒌</m:t>
                                </m:r>
                                <m:r>
                                  <a:rPr lang="es-CO" sz="2400">
                                    <a:latin typeface="Cambria Math" panose="02040503050406030204" pitchFamily="18" charset="0"/>
                                  </a:rPr>
                                  <m:t>=</m:t>
                                </m:r>
                                <m:r>
                                  <a:rPr lang="es-CO" sz="2400">
                                    <a:latin typeface="Cambria Math" panose="02040503050406030204" pitchFamily="18" charset="0"/>
                                  </a:rPr>
                                  <m:t>𝟏</m:t>
                                </m:r>
                              </m:sub>
                              <m:sup>
                                <m:r>
                                  <a:rPr lang="es-CO" sz="2400">
                                    <a:latin typeface="Cambria Math" panose="02040503050406030204" pitchFamily="18" charset="0"/>
                                  </a:rPr>
                                  <m:t>𝒓</m:t>
                                </m:r>
                              </m:sup>
                              <m:e>
                                <m:sSup>
                                  <m:sSupPr>
                                    <m:ctrlPr>
                                      <a:rPr lang="es-CO" sz="2400" i="1">
                                        <a:latin typeface="Cambria Math" panose="02040503050406030204" pitchFamily="18" charset="0"/>
                                      </a:rPr>
                                    </m:ctrlPr>
                                  </m:sSupPr>
                                  <m:e>
                                    <m:sSub>
                                      <m:sSubPr>
                                        <m:ctrlPr>
                                          <a:rPr lang="es-CO" sz="2400" i="1">
                                            <a:latin typeface="Cambria Math" panose="02040503050406030204" pitchFamily="18" charset="0"/>
                                          </a:rPr>
                                        </m:ctrlPr>
                                      </m:sSubPr>
                                      <m:e>
                                        <m:r>
                                          <a:rPr lang="es-CO" sz="2400">
                                            <a:latin typeface="Cambria Math" panose="02040503050406030204" pitchFamily="18" charset="0"/>
                                          </a:rPr>
                                          <m:t>𝒀</m:t>
                                        </m:r>
                                      </m:e>
                                      <m:sub>
                                        <m:r>
                                          <a:rPr lang="es-CO" sz="2400">
                                            <a:latin typeface="Cambria Math" panose="02040503050406030204" pitchFamily="18" charset="0"/>
                                          </a:rPr>
                                          <m:t>𝒊𝒋𝒌</m:t>
                                        </m:r>
                                      </m:sub>
                                    </m:sSub>
                                  </m:e>
                                  <m:sup>
                                    <m:r>
                                      <a:rPr lang="es-CO" sz="2400">
                                        <a:latin typeface="Cambria Math" panose="02040503050406030204" pitchFamily="18" charset="0"/>
                                      </a:rPr>
                                      <m:t>𝟐</m:t>
                                    </m:r>
                                  </m:sup>
                                </m:sSup>
                              </m:e>
                            </m:nary>
                          </m:e>
                        </m:nary>
                      </m:e>
                    </m:nary>
                    <m:r>
                      <a:rPr lang="es-CO" sz="2400">
                        <a:latin typeface="Cambria Math" panose="02040503050406030204" pitchFamily="18" charset="0"/>
                      </a:rPr>
                      <m:t>−</m:t>
                    </m:r>
                    <m:f>
                      <m:fPr>
                        <m:ctrlPr>
                          <a:rPr lang="es-CO" sz="2400" i="1">
                            <a:latin typeface="Cambria Math" panose="02040503050406030204" pitchFamily="18" charset="0"/>
                          </a:rPr>
                        </m:ctrlPr>
                      </m:fPr>
                      <m:num>
                        <m:sSup>
                          <m:sSupPr>
                            <m:ctrlPr>
                              <a:rPr lang="es-CO" sz="2400" i="1">
                                <a:latin typeface="Cambria Math" panose="02040503050406030204" pitchFamily="18" charset="0"/>
                              </a:rPr>
                            </m:ctrlPr>
                          </m:sSupPr>
                          <m:e>
                            <m:r>
                              <a:rPr lang="es-CO" sz="2400">
                                <a:latin typeface="Cambria Math" panose="02040503050406030204" pitchFamily="18" charset="0"/>
                              </a:rPr>
                              <m:t>(</m:t>
                            </m:r>
                            <m:nary>
                              <m:naryPr>
                                <m:chr m:val="∑"/>
                                <m:ctrlPr>
                                  <a:rPr lang="es-CO" sz="2400" i="1">
                                    <a:latin typeface="Cambria Math" panose="02040503050406030204" pitchFamily="18" charset="0"/>
                                  </a:rPr>
                                </m:ctrlPr>
                              </m:naryPr>
                              <m:sub>
                                <m:r>
                                  <m:rPr>
                                    <m:brk m:alnAt="23"/>
                                  </m:rPr>
                                  <a:rPr lang="es-CO" sz="2400">
                                    <a:latin typeface="Cambria Math" panose="02040503050406030204" pitchFamily="18" charset="0"/>
                                  </a:rPr>
                                  <m:t>𝒊</m:t>
                                </m:r>
                                <m:r>
                                  <a:rPr lang="es-CO" sz="2400">
                                    <a:latin typeface="Cambria Math" panose="02040503050406030204" pitchFamily="18" charset="0"/>
                                  </a:rPr>
                                  <m:t>=</m:t>
                                </m:r>
                                <m:r>
                                  <a:rPr lang="es-CO" sz="2400">
                                    <a:latin typeface="Cambria Math" panose="02040503050406030204" pitchFamily="18" charset="0"/>
                                  </a:rPr>
                                  <m:t>𝟏</m:t>
                                </m:r>
                              </m:sub>
                              <m:sup>
                                <m:r>
                                  <a:rPr lang="es-CO" sz="2400">
                                    <a:latin typeface="Cambria Math" panose="02040503050406030204" pitchFamily="18" charset="0"/>
                                  </a:rPr>
                                  <m:t>𝒂</m:t>
                                </m:r>
                              </m:sup>
                              <m:e>
                                <m:nary>
                                  <m:naryPr>
                                    <m:chr m:val="∑"/>
                                    <m:ctrlPr>
                                      <a:rPr lang="es-CO" sz="2400" i="1">
                                        <a:latin typeface="Cambria Math" panose="02040503050406030204" pitchFamily="18" charset="0"/>
                                      </a:rPr>
                                    </m:ctrlPr>
                                  </m:naryPr>
                                  <m:sub>
                                    <m:r>
                                      <m:rPr>
                                        <m:brk m:alnAt="23"/>
                                      </m:rPr>
                                      <a:rPr lang="es-CO" sz="2400">
                                        <a:latin typeface="Cambria Math" panose="02040503050406030204" pitchFamily="18" charset="0"/>
                                      </a:rPr>
                                      <m:t>𝒋</m:t>
                                    </m:r>
                                    <m:r>
                                      <a:rPr lang="es-CO" sz="2400">
                                        <a:latin typeface="Cambria Math" panose="02040503050406030204" pitchFamily="18" charset="0"/>
                                      </a:rPr>
                                      <m:t>=</m:t>
                                    </m:r>
                                    <m:r>
                                      <a:rPr lang="es-CO" sz="2400">
                                        <a:latin typeface="Cambria Math" panose="02040503050406030204" pitchFamily="18" charset="0"/>
                                      </a:rPr>
                                      <m:t>𝟏</m:t>
                                    </m:r>
                                  </m:sub>
                                  <m:sup>
                                    <m:r>
                                      <a:rPr lang="es-CO" sz="2400">
                                        <a:latin typeface="Cambria Math" panose="02040503050406030204" pitchFamily="18" charset="0"/>
                                      </a:rPr>
                                      <m:t>𝒃</m:t>
                                    </m:r>
                                  </m:sup>
                                  <m:e>
                                    <m:nary>
                                      <m:naryPr>
                                        <m:chr m:val="∑"/>
                                        <m:ctrlPr>
                                          <a:rPr lang="es-CO" sz="2400" i="1">
                                            <a:latin typeface="Cambria Math" panose="02040503050406030204" pitchFamily="18" charset="0"/>
                                          </a:rPr>
                                        </m:ctrlPr>
                                      </m:naryPr>
                                      <m:sub>
                                        <m:r>
                                          <m:rPr>
                                            <m:brk m:alnAt="23"/>
                                          </m:rPr>
                                          <a:rPr lang="es-CO" sz="2400">
                                            <a:latin typeface="Cambria Math" panose="02040503050406030204" pitchFamily="18" charset="0"/>
                                          </a:rPr>
                                          <m:t>𝒌</m:t>
                                        </m:r>
                                        <m:r>
                                          <a:rPr lang="es-CO" sz="2400">
                                            <a:latin typeface="Cambria Math" panose="02040503050406030204" pitchFamily="18" charset="0"/>
                                          </a:rPr>
                                          <m:t>=</m:t>
                                        </m:r>
                                        <m:r>
                                          <a:rPr lang="es-CO" sz="2400">
                                            <a:latin typeface="Cambria Math" panose="02040503050406030204" pitchFamily="18" charset="0"/>
                                          </a:rPr>
                                          <m:t>𝟏</m:t>
                                        </m:r>
                                      </m:sub>
                                      <m:sup>
                                        <m:r>
                                          <a:rPr lang="es-CO" sz="2400">
                                            <a:latin typeface="Cambria Math" panose="02040503050406030204" pitchFamily="18" charset="0"/>
                                          </a:rPr>
                                          <m:t>𝒓</m:t>
                                        </m:r>
                                      </m:sup>
                                      <m:e>
                                        <m:sSub>
                                          <m:sSubPr>
                                            <m:ctrlPr>
                                              <a:rPr lang="es-CO" sz="2400" i="1">
                                                <a:latin typeface="Cambria Math" panose="02040503050406030204" pitchFamily="18" charset="0"/>
                                              </a:rPr>
                                            </m:ctrlPr>
                                          </m:sSubPr>
                                          <m:e>
                                            <m:r>
                                              <a:rPr lang="es-CO" sz="2400">
                                                <a:latin typeface="Cambria Math" panose="02040503050406030204" pitchFamily="18" charset="0"/>
                                              </a:rPr>
                                              <m:t>𝒀</m:t>
                                            </m:r>
                                          </m:e>
                                          <m:sub>
                                            <m:r>
                                              <a:rPr lang="es-CO" sz="2400">
                                                <a:latin typeface="Cambria Math" panose="02040503050406030204" pitchFamily="18" charset="0"/>
                                              </a:rPr>
                                              <m:t>𝒊𝒋𝒌</m:t>
                                            </m:r>
                                          </m:sub>
                                        </m:sSub>
                                      </m:e>
                                    </m:nary>
                                  </m:e>
                                </m:nary>
                              </m:e>
                            </m:nary>
                            <m:r>
                              <a:rPr lang="es-CO" sz="2400">
                                <a:latin typeface="Cambria Math" panose="02040503050406030204" pitchFamily="18" charset="0"/>
                              </a:rPr>
                              <m:t>)</m:t>
                            </m:r>
                          </m:e>
                          <m:sup>
                            <m:r>
                              <a:rPr lang="es-CO" sz="2400">
                                <a:latin typeface="Cambria Math" panose="02040503050406030204" pitchFamily="18" charset="0"/>
                              </a:rPr>
                              <m:t>𝟐</m:t>
                            </m:r>
                          </m:sup>
                        </m:sSup>
                      </m:num>
                      <m:den>
                        <m:r>
                          <a:rPr lang="es-CO" sz="2400">
                            <a:latin typeface="Cambria Math" panose="02040503050406030204" pitchFamily="18" charset="0"/>
                          </a:rPr>
                          <m:t>𝒏</m:t>
                        </m:r>
                      </m:den>
                    </m:f>
                  </m:oMath>
                </a14:m>
                <a:r>
                  <a:rPr lang="es-CO" dirty="0"/>
                  <a:t>  </a:t>
                </a:r>
              </a:p>
              <a:p>
                <a:pPr marL="0" indent="0" algn="ctr" defTabSz="914400">
                  <a:spcBef>
                    <a:spcPts val="0"/>
                  </a:spcBef>
                  <a:buClrTx/>
                  <a:buSzTx/>
                  <a:buNone/>
                  <a:defRPr/>
                </a:pPr>
                <a:endParaRPr lang="es-CO" dirty="0"/>
              </a:p>
              <a:p>
                <a:pPr defTabSz="914400">
                  <a:spcBef>
                    <a:spcPts val="0"/>
                  </a:spcBef>
                  <a:buClrTx/>
                  <a:buSzTx/>
                  <a:defRPr/>
                </a:pPr>
                <a:r>
                  <a:rPr lang="es-CO" dirty="0"/>
                  <a:t>La suma cuadrada del error con </a:t>
                </a:r>
                <a14:m>
                  <m:oMath xmlns:m="http://schemas.openxmlformats.org/officeDocument/2006/math">
                    <m:r>
                      <a:rPr lang="es-CO" b="1" i="1" smtClean="0">
                        <a:solidFill>
                          <a:schemeClr val="bg1"/>
                        </a:solidFill>
                        <a:latin typeface="Cambria Math" panose="02040503050406030204" pitchFamily="18" charset="0"/>
                      </a:rPr>
                      <m:t>𝟒</m:t>
                    </m:r>
                    <m:r>
                      <a:rPr lang="es-CO" b="1" i="1" smtClean="0">
                        <a:solidFill>
                          <a:schemeClr val="bg1"/>
                        </a:solidFill>
                        <a:latin typeface="Cambria Math" panose="02040503050406030204" pitchFamily="18" charset="0"/>
                      </a:rPr>
                      <m:t>(</m:t>
                    </m:r>
                    <m:r>
                      <a:rPr lang="es-CO" b="1" i="1" smtClean="0">
                        <a:solidFill>
                          <a:schemeClr val="bg1"/>
                        </a:solidFill>
                        <a:latin typeface="Cambria Math" panose="02040503050406030204" pitchFamily="18" charset="0"/>
                      </a:rPr>
                      <m:t>𝒓</m:t>
                    </m:r>
                    <m:r>
                      <a:rPr lang="es-CO" b="1" i="1">
                        <a:solidFill>
                          <a:schemeClr val="bg1"/>
                        </a:solidFill>
                        <a:latin typeface="Cambria Math" panose="02040503050406030204" pitchFamily="18" charset="0"/>
                      </a:rPr>
                      <m:t>−</m:t>
                    </m:r>
                    <m:r>
                      <a:rPr lang="es-CO" b="1" i="1">
                        <a:solidFill>
                          <a:schemeClr val="bg1"/>
                        </a:solidFill>
                        <a:latin typeface="Cambria Math" panose="02040503050406030204" pitchFamily="18" charset="0"/>
                      </a:rPr>
                      <m:t>𝟏</m:t>
                    </m:r>
                  </m:oMath>
                </a14:m>
                <a:r>
                  <a:rPr lang="es-CO" b="1" dirty="0">
                    <a:solidFill>
                      <a:schemeClr val="bg1"/>
                    </a:solidFill>
                  </a:rPr>
                  <a:t>) </a:t>
                </a:r>
                <a:r>
                  <a:rPr lang="es-CO" dirty="0"/>
                  <a:t>grados de libertad</a:t>
                </a:r>
              </a:p>
              <a:p>
                <a:pPr defTabSz="914400">
                  <a:spcBef>
                    <a:spcPts val="0"/>
                  </a:spcBef>
                  <a:buClrTx/>
                  <a:buSzTx/>
                  <a:defRPr/>
                </a:pPr>
                <a:endParaRPr lang="es-CO" b="1" dirty="0"/>
              </a:p>
              <a:p>
                <a:pPr marL="0" indent="0" algn="ctr" defTabSz="914400">
                  <a:spcBef>
                    <a:spcPts val="0"/>
                  </a:spcBef>
                  <a:buClrTx/>
                  <a:buSzTx/>
                  <a:buNone/>
                  <a:defRPr/>
                </a:pPr>
                <a:r>
                  <a:rPr lang="es-CO" dirty="0"/>
                  <a:t>SCE=SCT-SCA-SCB-SCAB</a:t>
                </a:r>
              </a:p>
              <a:p>
                <a:pPr marL="0" indent="0" algn="ctr" defTabSz="914400">
                  <a:spcBef>
                    <a:spcPts val="0"/>
                  </a:spcBef>
                  <a:buClrTx/>
                  <a:buSzTx/>
                  <a:buNone/>
                  <a:defRPr/>
                </a:pPr>
                <a:endParaRPr lang="es-CO" dirty="0"/>
              </a:p>
              <a:p>
                <a:pPr marL="0" indent="0" algn="just" defTabSz="914400">
                  <a:spcBef>
                    <a:spcPts val="0"/>
                  </a:spcBef>
                  <a:buClrTx/>
                  <a:buSzTx/>
                  <a:buNone/>
                  <a:defRPr/>
                </a:pPr>
                <a:r>
                  <a:rPr lang="es-CO" b="1" dirty="0"/>
                  <a:t>El factorial </a:t>
                </a:r>
                <a14:m>
                  <m:oMath xmlns:m="http://schemas.openxmlformats.org/officeDocument/2006/math">
                    <m:sSup>
                      <m:sSupPr>
                        <m:ctrlPr>
                          <a:rPr lang="es-CO" b="1" i="1" smtClean="0">
                            <a:solidFill>
                              <a:schemeClr val="tx1"/>
                            </a:solidFill>
                            <a:latin typeface="Cambria Math" panose="02040503050406030204" pitchFamily="18" charset="0"/>
                          </a:rPr>
                        </m:ctrlPr>
                      </m:sSupPr>
                      <m:e>
                        <m:r>
                          <a:rPr lang="es-CO" b="1" i="1">
                            <a:solidFill>
                              <a:schemeClr val="tx1"/>
                            </a:solidFill>
                            <a:latin typeface="Cambria Math" panose="02040503050406030204" pitchFamily="18" charset="0"/>
                          </a:rPr>
                          <m:t>𝟐</m:t>
                        </m:r>
                      </m:e>
                      <m:sup>
                        <m:r>
                          <a:rPr lang="es-CO" b="1" i="1" smtClean="0">
                            <a:solidFill>
                              <a:schemeClr val="tx1"/>
                            </a:solidFill>
                            <a:latin typeface="Cambria Math" panose="02040503050406030204" pitchFamily="18" charset="0"/>
                          </a:rPr>
                          <m:t>𝟐</m:t>
                        </m:r>
                      </m:sup>
                    </m:sSup>
                  </m:oMath>
                </a14:m>
                <a:r>
                  <a:rPr lang="es-CO" b="1" dirty="0"/>
                  <a:t> se recomienda correrlo con al menos tres replicas para poder calcular MCE de manera confiable</a:t>
                </a:r>
              </a:p>
              <a:p>
                <a:pPr algn="just" defTabSz="914400">
                  <a:spcBef>
                    <a:spcPts val="0"/>
                  </a:spcBef>
                  <a:buClrTx/>
                  <a:buSzTx/>
                  <a:defRPr/>
                </a:pPr>
                <a:endParaRPr lang="es-CO" b="1" dirty="0">
                  <a:latin typeface="Cambria Math" panose="02040503050406030204" pitchFamily="18" charset="0"/>
                  <a:ea typeface="Cambria Math" panose="02040503050406030204" pitchFamily="18" charset="0"/>
                </a:endParaRPr>
              </a:p>
              <a:p>
                <a:pPr algn="ctr" defTabSz="914400">
                  <a:spcBef>
                    <a:spcPts val="0"/>
                  </a:spcBef>
                  <a:buClrTx/>
                  <a:buSzTx/>
                  <a:defRPr/>
                </a:pPr>
                <a:endParaRPr lang="es-CO" b="1" dirty="0"/>
              </a:p>
              <a:p>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749" t="-581" r="-681"/>
                </a:stretch>
              </a:blipFill>
            </p:spPr>
            <p:txBody>
              <a:bodyPr/>
              <a:lstStyle/>
              <a:p>
                <a:r>
                  <a:rPr lang="es-CO">
                    <a:noFill/>
                  </a:rPr>
                  <a:t> </a:t>
                </a:r>
              </a:p>
            </p:txBody>
          </p:sp>
        </mc:Fallback>
      </mc:AlternateContent>
    </p:spTree>
    <p:extLst>
      <p:ext uri="{BB962C8B-B14F-4D97-AF65-F5344CB8AC3E}">
        <p14:creationId xmlns:p14="http://schemas.microsoft.com/office/powerpoint/2010/main" val="69615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9CEAA4-68B4-4E2D-8529-EC29676B5409}"/>
              </a:ext>
            </a:extLst>
          </p:cNvPr>
          <p:cNvSpPr>
            <a:spLocks noGrp="1"/>
          </p:cNvSpPr>
          <p:nvPr>
            <p:ph type="title"/>
          </p:nvPr>
        </p:nvSpPr>
        <p:spPr/>
        <p:txBody>
          <a:bodyPr/>
          <a:lstStyle/>
          <a:p>
            <a:r>
              <a:rPr lang="es-CO" dirty="0"/>
              <a:t>ANOVA</a:t>
            </a:r>
          </a:p>
        </p:txBody>
      </p:sp>
      <mc:AlternateContent xmlns:mc="http://schemas.openxmlformats.org/markup-compatibility/2006" xmlns:a14="http://schemas.microsoft.com/office/drawing/2010/main">
        <mc:Choice Requires="a14">
          <p:graphicFrame>
            <p:nvGraphicFramePr>
              <p:cNvPr id="4" name="Tabla 4">
                <a:extLst>
                  <a:ext uri="{FF2B5EF4-FFF2-40B4-BE49-F238E27FC236}">
                    <a16:creationId xmlns:a16="http://schemas.microsoft.com/office/drawing/2014/main" id="{BED885BF-D5C7-4483-B369-95053750FB52}"/>
                  </a:ext>
                </a:extLst>
              </p:cNvPr>
              <p:cNvGraphicFramePr>
                <a:graphicFrameLocks noGrp="1"/>
              </p:cNvGraphicFramePr>
              <p:nvPr>
                <p:ph idx="1"/>
                <p:extLst>
                  <p:ext uri="{D42A27DB-BD31-4B8C-83A1-F6EECF244321}">
                    <p14:modId xmlns:p14="http://schemas.microsoft.com/office/powerpoint/2010/main" val="33652293"/>
                  </p:ext>
                </p:extLst>
              </p:nvPr>
            </p:nvGraphicFramePr>
            <p:xfrm>
              <a:off x="1253649" y="1966913"/>
              <a:ext cx="9972370" cy="2499551"/>
            </p:xfrm>
            <a:graphic>
              <a:graphicData uri="http://schemas.openxmlformats.org/drawingml/2006/table">
                <a:tbl>
                  <a:tblPr firstRow="1" bandRow="1">
                    <a:tableStyleId>{5C22544A-7EE6-4342-B048-85BDC9FD1C3A}</a:tableStyleId>
                  </a:tblPr>
                  <a:tblGrid>
                    <a:gridCol w="2128885">
                      <a:extLst>
                        <a:ext uri="{9D8B030D-6E8A-4147-A177-3AD203B41FA5}">
                          <a16:colId xmlns:a16="http://schemas.microsoft.com/office/drawing/2014/main" val="863714491"/>
                        </a:ext>
                      </a:extLst>
                    </a:gridCol>
                    <a:gridCol w="1860063">
                      <a:extLst>
                        <a:ext uri="{9D8B030D-6E8A-4147-A177-3AD203B41FA5}">
                          <a16:colId xmlns:a16="http://schemas.microsoft.com/office/drawing/2014/main" val="3794882346"/>
                        </a:ext>
                      </a:extLst>
                    </a:gridCol>
                    <a:gridCol w="1994474">
                      <a:extLst>
                        <a:ext uri="{9D8B030D-6E8A-4147-A177-3AD203B41FA5}">
                          <a16:colId xmlns:a16="http://schemas.microsoft.com/office/drawing/2014/main" val="4157771321"/>
                        </a:ext>
                      </a:extLst>
                    </a:gridCol>
                    <a:gridCol w="1611508">
                      <a:extLst>
                        <a:ext uri="{9D8B030D-6E8A-4147-A177-3AD203B41FA5}">
                          <a16:colId xmlns:a16="http://schemas.microsoft.com/office/drawing/2014/main" val="1128790925"/>
                        </a:ext>
                      </a:extLst>
                    </a:gridCol>
                    <a:gridCol w="2377440">
                      <a:extLst>
                        <a:ext uri="{9D8B030D-6E8A-4147-A177-3AD203B41FA5}">
                          <a16:colId xmlns:a16="http://schemas.microsoft.com/office/drawing/2014/main" val="3183821400"/>
                        </a:ext>
                      </a:extLst>
                    </a:gridCol>
                  </a:tblGrid>
                  <a:tr h="228918">
                    <a:tc>
                      <a:txBody>
                        <a:bodyPr/>
                        <a:lstStyle/>
                        <a:p>
                          <a:r>
                            <a:rPr lang="es-CO" dirty="0"/>
                            <a:t>Fuente de variación</a:t>
                          </a:r>
                        </a:p>
                      </a:txBody>
                      <a:tcPr/>
                    </a:tc>
                    <a:tc>
                      <a:txBody>
                        <a:bodyPr/>
                        <a:lstStyle/>
                        <a:p>
                          <a:r>
                            <a:rPr lang="es-CO" dirty="0"/>
                            <a:t>Sumas cuadradas</a:t>
                          </a:r>
                        </a:p>
                      </a:txBody>
                      <a:tcPr/>
                    </a:tc>
                    <a:tc>
                      <a:txBody>
                        <a:bodyPr/>
                        <a:lstStyle/>
                        <a:p>
                          <a:r>
                            <a:rPr lang="es-CO" dirty="0"/>
                            <a:t>Grados de libertad</a:t>
                          </a:r>
                        </a:p>
                      </a:txBody>
                      <a:tcPr/>
                    </a:tc>
                    <a:tc>
                      <a:txBody>
                        <a:bodyPr/>
                        <a:lstStyle/>
                        <a:p>
                          <a:r>
                            <a:rPr lang="es-CO" dirty="0"/>
                            <a:t>Medias cuadradas</a:t>
                          </a:r>
                        </a:p>
                      </a:txBody>
                      <a:tcPr/>
                    </a:tc>
                    <a:tc>
                      <a:txBody>
                        <a:bodyPr/>
                        <a:lstStyle/>
                        <a:p>
                          <a:r>
                            <a:rPr lang="es-CO" dirty="0"/>
                            <a:t>Estadístico</a:t>
                          </a:r>
                        </a:p>
                        <a:p>
                          <a:r>
                            <a:rPr lang="es-CO" dirty="0"/>
                            <a:t> F0</a:t>
                          </a:r>
                        </a:p>
                      </a:txBody>
                      <a:tcPr/>
                    </a:tc>
                    <a:extLst>
                      <a:ext uri="{0D108BD9-81ED-4DB2-BD59-A6C34878D82A}">
                        <a16:rowId xmlns:a16="http://schemas.microsoft.com/office/drawing/2014/main" val="2166636318"/>
                      </a:ext>
                    </a:extLst>
                  </a:tr>
                  <a:tr h="370840">
                    <a:tc>
                      <a:txBody>
                        <a:bodyPr/>
                        <a:lstStyle/>
                        <a:p>
                          <a:r>
                            <a:rPr lang="es-CO" dirty="0"/>
                            <a:t>Factor A</a:t>
                          </a:r>
                        </a:p>
                      </a:txBody>
                      <a:tcPr/>
                    </a:tc>
                    <a:tc>
                      <a:txBody>
                        <a:bodyPr/>
                        <a:lstStyle/>
                        <a:p>
                          <a:r>
                            <a:rPr lang="es-CO" dirty="0"/>
                            <a:t>SCA</a:t>
                          </a:r>
                        </a:p>
                      </a:txBody>
                      <a:tcPr/>
                    </a:tc>
                    <a:tc>
                      <a:txBody>
                        <a:bodyPr/>
                        <a:lstStyle/>
                        <a:p>
                          <a:r>
                            <a:rPr lang="es-CO" dirty="0"/>
                            <a:t>1</a:t>
                          </a:r>
                        </a:p>
                      </a:txBody>
                      <a:tcPr/>
                    </a:tc>
                    <a:tc>
                      <a:txBody>
                        <a:bodyPr/>
                        <a:lstStyle/>
                        <a:p>
                          <a:r>
                            <a:rPr lang="es-CO" dirty="0"/>
                            <a:t>MCA</a:t>
                          </a:r>
                        </a:p>
                      </a:txBody>
                      <a:tcPr/>
                    </a:tc>
                    <a:tc>
                      <a:txBody>
                        <a:bodyPr/>
                        <a:lstStyle/>
                        <a:p>
                          <a:r>
                            <a:rPr lang="es-CO" dirty="0"/>
                            <a:t>FA=MCA/MCE</a:t>
                          </a:r>
                        </a:p>
                      </a:txBody>
                      <a:tcPr/>
                    </a:tc>
                    <a:extLst>
                      <a:ext uri="{0D108BD9-81ED-4DB2-BD59-A6C34878D82A}">
                        <a16:rowId xmlns:a16="http://schemas.microsoft.com/office/drawing/2014/main" val="3513011221"/>
                      </a:ext>
                    </a:extLst>
                  </a:tr>
                  <a:tr h="370840">
                    <a:tc>
                      <a:txBody>
                        <a:bodyPr/>
                        <a:lstStyle/>
                        <a:p>
                          <a:r>
                            <a:rPr lang="es-CO" dirty="0"/>
                            <a:t>Factor B</a:t>
                          </a:r>
                        </a:p>
                      </a:txBody>
                      <a:tcPr/>
                    </a:tc>
                    <a:tc>
                      <a:txBody>
                        <a:bodyPr/>
                        <a:lstStyle/>
                        <a:p>
                          <a:r>
                            <a:rPr lang="es-CO" dirty="0"/>
                            <a:t>SCB</a:t>
                          </a:r>
                        </a:p>
                      </a:txBody>
                      <a:tcPr/>
                    </a:tc>
                    <a:tc>
                      <a:txBody>
                        <a:bodyPr/>
                        <a:lstStyle/>
                        <a:p>
                          <a:r>
                            <a:rPr lang="es-CO" dirty="0"/>
                            <a:t>1</a:t>
                          </a:r>
                        </a:p>
                      </a:txBody>
                      <a:tcPr/>
                    </a:tc>
                    <a:tc>
                      <a:txBody>
                        <a:bodyPr/>
                        <a:lstStyle/>
                        <a:p>
                          <a:r>
                            <a:rPr lang="es-CO" dirty="0"/>
                            <a:t>MCB</a:t>
                          </a:r>
                        </a:p>
                      </a:txBody>
                      <a:tcPr/>
                    </a:tc>
                    <a:tc>
                      <a:txBody>
                        <a:bodyPr/>
                        <a:lstStyle/>
                        <a:p>
                          <a:r>
                            <a:rPr lang="es-CO" dirty="0"/>
                            <a:t>FB=MCB/MCE</a:t>
                          </a:r>
                        </a:p>
                      </a:txBody>
                      <a:tcPr/>
                    </a:tc>
                    <a:extLst>
                      <a:ext uri="{0D108BD9-81ED-4DB2-BD59-A6C34878D82A}">
                        <a16:rowId xmlns:a16="http://schemas.microsoft.com/office/drawing/2014/main" val="482267934"/>
                      </a:ext>
                    </a:extLst>
                  </a:tr>
                  <a:tr h="370840">
                    <a:tc>
                      <a:txBody>
                        <a:bodyPr/>
                        <a:lstStyle/>
                        <a:p>
                          <a:r>
                            <a:rPr lang="es-CO" dirty="0"/>
                            <a:t>Interacción AB</a:t>
                          </a:r>
                        </a:p>
                      </a:txBody>
                      <a:tcPr/>
                    </a:tc>
                    <a:tc>
                      <a:txBody>
                        <a:bodyPr/>
                        <a:lstStyle/>
                        <a:p>
                          <a:r>
                            <a:rPr lang="es-CO" dirty="0"/>
                            <a:t>SCAB</a:t>
                          </a:r>
                        </a:p>
                      </a:txBody>
                      <a:tcPr/>
                    </a:tc>
                    <a:tc>
                      <a:txBody>
                        <a:bodyPr/>
                        <a:lstStyle/>
                        <a:p>
                          <a:r>
                            <a:rPr lang="es-CO" dirty="0"/>
                            <a:t>1</a:t>
                          </a:r>
                        </a:p>
                      </a:txBody>
                      <a:tcPr/>
                    </a:tc>
                    <a:tc>
                      <a:txBody>
                        <a:bodyPr/>
                        <a:lstStyle/>
                        <a:p>
                          <a:r>
                            <a:rPr lang="es-CO" dirty="0"/>
                            <a:t>MCAB</a:t>
                          </a:r>
                        </a:p>
                      </a:txBody>
                      <a:tcPr/>
                    </a:tc>
                    <a:tc>
                      <a:txBody>
                        <a:bodyPr/>
                        <a:lstStyle/>
                        <a:p>
                          <a:r>
                            <a:rPr lang="es-CO" dirty="0"/>
                            <a:t>FAB=MCAB/MCE</a:t>
                          </a:r>
                        </a:p>
                      </a:txBody>
                      <a:tcPr/>
                    </a:tc>
                    <a:extLst>
                      <a:ext uri="{0D108BD9-81ED-4DB2-BD59-A6C34878D82A}">
                        <a16:rowId xmlns:a16="http://schemas.microsoft.com/office/drawing/2014/main" val="306874555"/>
                      </a:ext>
                    </a:extLst>
                  </a:tr>
                  <a:tr h="370840">
                    <a:tc>
                      <a:txBody>
                        <a:bodyPr/>
                        <a:lstStyle/>
                        <a:p>
                          <a:r>
                            <a:rPr lang="es-CO" dirty="0"/>
                            <a:t>Error</a:t>
                          </a:r>
                        </a:p>
                      </a:txBody>
                      <a:tcPr/>
                    </a:tc>
                    <a:tc>
                      <a:txBody>
                        <a:bodyPr/>
                        <a:lstStyle/>
                        <a:p>
                          <a:r>
                            <a:rPr lang="es-CO" dirty="0"/>
                            <a:t>SCE</a:t>
                          </a:r>
                        </a:p>
                      </a:txBody>
                      <a:tcPr/>
                    </a:tc>
                    <a:tc>
                      <a:txBody>
                        <a:bodyPr/>
                        <a:lstStyle/>
                        <a:p>
                          <a:r>
                            <a:rPr lang="es-CO" dirty="0"/>
                            <a:t>4(r-1)</a:t>
                          </a:r>
                        </a:p>
                      </a:txBody>
                      <a:tcPr/>
                    </a:tc>
                    <a:tc>
                      <a:txBody>
                        <a:bodyPr/>
                        <a:lstStyle/>
                        <a:p>
                          <a:r>
                            <a:rPr lang="es-CO" dirty="0"/>
                            <a:t>MCE</a:t>
                          </a:r>
                        </a:p>
                      </a:txBody>
                      <a:tcPr/>
                    </a:tc>
                    <a:tc>
                      <a:txBody>
                        <a:bodyPr/>
                        <a:lstStyle/>
                        <a:p>
                          <a:endParaRPr lang="es-CO" dirty="0"/>
                        </a:p>
                      </a:txBody>
                      <a:tcPr/>
                    </a:tc>
                    <a:extLst>
                      <a:ext uri="{0D108BD9-81ED-4DB2-BD59-A6C34878D82A}">
                        <a16:rowId xmlns:a16="http://schemas.microsoft.com/office/drawing/2014/main" val="101106647"/>
                      </a:ext>
                    </a:extLst>
                  </a:tr>
                  <a:tr h="227110">
                    <a:tc>
                      <a:txBody>
                        <a:bodyPr/>
                        <a:lstStyle/>
                        <a:p>
                          <a:r>
                            <a:rPr lang="es-CO" dirty="0"/>
                            <a:t>Total</a:t>
                          </a:r>
                        </a:p>
                      </a:txBody>
                      <a:tcPr/>
                    </a:tc>
                    <a:tc>
                      <a:txBody>
                        <a:bodyPr/>
                        <a:lstStyle/>
                        <a:p>
                          <a:r>
                            <a:rPr lang="es-CO" dirty="0"/>
                            <a:t>SCT</a:t>
                          </a:r>
                        </a:p>
                      </a:txBody>
                      <a:tcPr/>
                    </a:tc>
                    <a:tc>
                      <a:txBody>
                        <a:bodyPr/>
                        <a:lstStyle/>
                        <a:p>
                          <a:r>
                            <a:rPr lang="es-CO" dirty="0"/>
                            <a:t>n-1= </a:t>
                          </a:r>
                          <a14:m>
                            <m:oMath xmlns:m="http://schemas.openxmlformats.org/officeDocument/2006/math">
                              <m:sSup>
                                <m:sSupPr>
                                  <m:ctrlPr>
                                    <a:rPr lang="es-CO" b="1" i="1">
                                      <a:solidFill>
                                        <a:schemeClr val="bg1"/>
                                      </a:solidFill>
                                      <a:latin typeface="Cambria Math" panose="02040503050406030204" pitchFamily="18" charset="0"/>
                                    </a:rPr>
                                  </m:ctrlPr>
                                </m:sSupPr>
                                <m:e>
                                  <m:r>
                                    <a:rPr lang="es-CO" b="1" i="1" smtClean="0">
                                      <a:solidFill>
                                        <a:schemeClr val="bg1"/>
                                      </a:solidFill>
                                      <a:latin typeface="Cambria Math" panose="02040503050406030204" pitchFamily="18" charset="0"/>
                                    </a:rPr>
                                    <m:t>𝒓</m:t>
                                  </m:r>
                                  <m:r>
                                    <a:rPr lang="es-CO" b="1" i="1">
                                      <a:solidFill>
                                        <a:schemeClr val="bg1"/>
                                      </a:solidFill>
                                      <a:latin typeface="Cambria Math" panose="02040503050406030204" pitchFamily="18" charset="0"/>
                                    </a:rPr>
                                    <m:t>𝟐</m:t>
                                  </m:r>
                                </m:e>
                                <m:sup>
                                  <m:r>
                                    <a:rPr lang="es-CO" b="1" i="1" smtClean="0">
                                      <a:solidFill>
                                        <a:schemeClr val="bg1"/>
                                      </a:solidFill>
                                      <a:latin typeface="Cambria Math" panose="02040503050406030204" pitchFamily="18" charset="0"/>
                                    </a:rPr>
                                    <m:t>𝒌</m:t>
                                  </m:r>
                                </m:sup>
                              </m:sSup>
                              <m:r>
                                <a:rPr lang="es-CO" b="1" i="1" smtClean="0">
                                  <a:solidFill>
                                    <a:schemeClr val="bg1"/>
                                  </a:solidFill>
                                  <a:latin typeface="Cambria Math" panose="02040503050406030204" pitchFamily="18" charset="0"/>
                                </a:rPr>
                                <m:t>−</m:t>
                              </m:r>
                              <m:r>
                                <a:rPr lang="es-CO" b="1" i="1" smtClean="0">
                                  <a:solidFill>
                                    <a:schemeClr val="bg1"/>
                                  </a:solidFill>
                                  <a:latin typeface="Cambria Math" panose="02040503050406030204" pitchFamily="18" charset="0"/>
                                </a:rPr>
                                <m:t>𝟏</m:t>
                              </m:r>
                            </m:oMath>
                          </a14:m>
                          <a:r>
                            <a:rPr lang="es-CO" b="1" dirty="0">
                              <a:solidFill>
                                <a:schemeClr val="bg1"/>
                              </a:solidFill>
                            </a:rPr>
                            <a:t> </a:t>
                          </a:r>
                          <a:endParaRPr lang="es-CO" dirty="0"/>
                        </a:p>
                      </a:txBody>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224268879"/>
                      </a:ext>
                    </a:extLst>
                  </a:tr>
                </a:tbl>
              </a:graphicData>
            </a:graphic>
          </p:graphicFrame>
        </mc:Choice>
        <mc:Fallback xmlns="">
          <p:graphicFrame>
            <p:nvGraphicFramePr>
              <p:cNvPr id="4" name="Tabla 4">
                <a:extLst>
                  <a:ext uri="{FF2B5EF4-FFF2-40B4-BE49-F238E27FC236}">
                    <a16:creationId xmlns:a16="http://schemas.microsoft.com/office/drawing/2014/main" id="{BED885BF-D5C7-4483-B369-95053750FB52}"/>
                  </a:ext>
                </a:extLst>
              </p:cNvPr>
              <p:cNvGraphicFramePr>
                <a:graphicFrameLocks noGrp="1"/>
              </p:cNvGraphicFramePr>
              <p:nvPr>
                <p:ph idx="1"/>
                <p:extLst>
                  <p:ext uri="{D42A27DB-BD31-4B8C-83A1-F6EECF244321}">
                    <p14:modId xmlns:p14="http://schemas.microsoft.com/office/powerpoint/2010/main" val="33652293"/>
                  </p:ext>
                </p:extLst>
              </p:nvPr>
            </p:nvGraphicFramePr>
            <p:xfrm>
              <a:off x="1253649" y="1966913"/>
              <a:ext cx="9972370" cy="2499551"/>
            </p:xfrm>
            <a:graphic>
              <a:graphicData uri="http://schemas.openxmlformats.org/drawingml/2006/table">
                <a:tbl>
                  <a:tblPr firstRow="1" bandRow="1">
                    <a:tableStyleId>{5C22544A-7EE6-4342-B048-85BDC9FD1C3A}</a:tableStyleId>
                  </a:tblPr>
                  <a:tblGrid>
                    <a:gridCol w="2128885">
                      <a:extLst>
                        <a:ext uri="{9D8B030D-6E8A-4147-A177-3AD203B41FA5}">
                          <a16:colId xmlns:a16="http://schemas.microsoft.com/office/drawing/2014/main" val="863714491"/>
                        </a:ext>
                      </a:extLst>
                    </a:gridCol>
                    <a:gridCol w="1860063">
                      <a:extLst>
                        <a:ext uri="{9D8B030D-6E8A-4147-A177-3AD203B41FA5}">
                          <a16:colId xmlns:a16="http://schemas.microsoft.com/office/drawing/2014/main" val="3794882346"/>
                        </a:ext>
                      </a:extLst>
                    </a:gridCol>
                    <a:gridCol w="1994474">
                      <a:extLst>
                        <a:ext uri="{9D8B030D-6E8A-4147-A177-3AD203B41FA5}">
                          <a16:colId xmlns:a16="http://schemas.microsoft.com/office/drawing/2014/main" val="4157771321"/>
                        </a:ext>
                      </a:extLst>
                    </a:gridCol>
                    <a:gridCol w="1611508">
                      <a:extLst>
                        <a:ext uri="{9D8B030D-6E8A-4147-A177-3AD203B41FA5}">
                          <a16:colId xmlns:a16="http://schemas.microsoft.com/office/drawing/2014/main" val="1128790925"/>
                        </a:ext>
                      </a:extLst>
                    </a:gridCol>
                    <a:gridCol w="2377440">
                      <a:extLst>
                        <a:ext uri="{9D8B030D-6E8A-4147-A177-3AD203B41FA5}">
                          <a16:colId xmlns:a16="http://schemas.microsoft.com/office/drawing/2014/main" val="3183821400"/>
                        </a:ext>
                      </a:extLst>
                    </a:gridCol>
                  </a:tblGrid>
                  <a:tr h="640080">
                    <a:tc>
                      <a:txBody>
                        <a:bodyPr/>
                        <a:lstStyle/>
                        <a:p>
                          <a:r>
                            <a:rPr lang="es-CO" dirty="0"/>
                            <a:t>Fuente de variación</a:t>
                          </a:r>
                        </a:p>
                      </a:txBody>
                      <a:tcPr/>
                    </a:tc>
                    <a:tc>
                      <a:txBody>
                        <a:bodyPr/>
                        <a:lstStyle/>
                        <a:p>
                          <a:r>
                            <a:rPr lang="es-CO" dirty="0"/>
                            <a:t>Sumas cuadradas</a:t>
                          </a:r>
                        </a:p>
                      </a:txBody>
                      <a:tcPr/>
                    </a:tc>
                    <a:tc>
                      <a:txBody>
                        <a:bodyPr/>
                        <a:lstStyle/>
                        <a:p>
                          <a:r>
                            <a:rPr lang="es-CO" dirty="0"/>
                            <a:t>Grados de libertad</a:t>
                          </a:r>
                        </a:p>
                      </a:txBody>
                      <a:tcPr/>
                    </a:tc>
                    <a:tc>
                      <a:txBody>
                        <a:bodyPr/>
                        <a:lstStyle/>
                        <a:p>
                          <a:r>
                            <a:rPr lang="es-CO" dirty="0"/>
                            <a:t>Medias cuadradas</a:t>
                          </a:r>
                        </a:p>
                      </a:txBody>
                      <a:tcPr/>
                    </a:tc>
                    <a:tc>
                      <a:txBody>
                        <a:bodyPr/>
                        <a:lstStyle/>
                        <a:p>
                          <a:r>
                            <a:rPr lang="es-CO" dirty="0"/>
                            <a:t>Estadístico</a:t>
                          </a:r>
                        </a:p>
                        <a:p>
                          <a:r>
                            <a:rPr lang="es-CO" dirty="0"/>
                            <a:t> F0</a:t>
                          </a:r>
                        </a:p>
                      </a:txBody>
                      <a:tcPr/>
                    </a:tc>
                    <a:extLst>
                      <a:ext uri="{0D108BD9-81ED-4DB2-BD59-A6C34878D82A}">
                        <a16:rowId xmlns:a16="http://schemas.microsoft.com/office/drawing/2014/main" val="2166636318"/>
                      </a:ext>
                    </a:extLst>
                  </a:tr>
                  <a:tr h="370840">
                    <a:tc>
                      <a:txBody>
                        <a:bodyPr/>
                        <a:lstStyle/>
                        <a:p>
                          <a:r>
                            <a:rPr lang="es-CO" dirty="0"/>
                            <a:t>Factor A</a:t>
                          </a:r>
                        </a:p>
                      </a:txBody>
                      <a:tcPr/>
                    </a:tc>
                    <a:tc>
                      <a:txBody>
                        <a:bodyPr/>
                        <a:lstStyle/>
                        <a:p>
                          <a:r>
                            <a:rPr lang="es-CO" dirty="0"/>
                            <a:t>SCA</a:t>
                          </a:r>
                        </a:p>
                      </a:txBody>
                      <a:tcPr/>
                    </a:tc>
                    <a:tc>
                      <a:txBody>
                        <a:bodyPr/>
                        <a:lstStyle/>
                        <a:p>
                          <a:r>
                            <a:rPr lang="es-CO" dirty="0"/>
                            <a:t>1</a:t>
                          </a:r>
                        </a:p>
                      </a:txBody>
                      <a:tcPr/>
                    </a:tc>
                    <a:tc>
                      <a:txBody>
                        <a:bodyPr/>
                        <a:lstStyle/>
                        <a:p>
                          <a:r>
                            <a:rPr lang="es-CO" dirty="0"/>
                            <a:t>MCA</a:t>
                          </a:r>
                        </a:p>
                      </a:txBody>
                      <a:tcPr/>
                    </a:tc>
                    <a:tc>
                      <a:txBody>
                        <a:bodyPr/>
                        <a:lstStyle/>
                        <a:p>
                          <a:r>
                            <a:rPr lang="es-CO" dirty="0"/>
                            <a:t>FA=MCA/MCE</a:t>
                          </a:r>
                        </a:p>
                      </a:txBody>
                      <a:tcPr/>
                    </a:tc>
                    <a:extLst>
                      <a:ext uri="{0D108BD9-81ED-4DB2-BD59-A6C34878D82A}">
                        <a16:rowId xmlns:a16="http://schemas.microsoft.com/office/drawing/2014/main" val="3513011221"/>
                      </a:ext>
                    </a:extLst>
                  </a:tr>
                  <a:tr h="370840">
                    <a:tc>
                      <a:txBody>
                        <a:bodyPr/>
                        <a:lstStyle/>
                        <a:p>
                          <a:r>
                            <a:rPr lang="es-CO" dirty="0"/>
                            <a:t>Factor B</a:t>
                          </a:r>
                        </a:p>
                      </a:txBody>
                      <a:tcPr/>
                    </a:tc>
                    <a:tc>
                      <a:txBody>
                        <a:bodyPr/>
                        <a:lstStyle/>
                        <a:p>
                          <a:r>
                            <a:rPr lang="es-CO" dirty="0"/>
                            <a:t>SCB</a:t>
                          </a:r>
                        </a:p>
                      </a:txBody>
                      <a:tcPr/>
                    </a:tc>
                    <a:tc>
                      <a:txBody>
                        <a:bodyPr/>
                        <a:lstStyle/>
                        <a:p>
                          <a:r>
                            <a:rPr lang="es-CO" dirty="0"/>
                            <a:t>1</a:t>
                          </a:r>
                        </a:p>
                      </a:txBody>
                      <a:tcPr/>
                    </a:tc>
                    <a:tc>
                      <a:txBody>
                        <a:bodyPr/>
                        <a:lstStyle/>
                        <a:p>
                          <a:r>
                            <a:rPr lang="es-CO" dirty="0"/>
                            <a:t>MCB</a:t>
                          </a:r>
                        </a:p>
                      </a:txBody>
                      <a:tcPr/>
                    </a:tc>
                    <a:tc>
                      <a:txBody>
                        <a:bodyPr/>
                        <a:lstStyle/>
                        <a:p>
                          <a:r>
                            <a:rPr lang="es-CO" dirty="0"/>
                            <a:t>FB=MCB/MCE</a:t>
                          </a:r>
                        </a:p>
                      </a:txBody>
                      <a:tcPr/>
                    </a:tc>
                    <a:extLst>
                      <a:ext uri="{0D108BD9-81ED-4DB2-BD59-A6C34878D82A}">
                        <a16:rowId xmlns:a16="http://schemas.microsoft.com/office/drawing/2014/main" val="482267934"/>
                      </a:ext>
                    </a:extLst>
                  </a:tr>
                  <a:tr h="370840">
                    <a:tc>
                      <a:txBody>
                        <a:bodyPr/>
                        <a:lstStyle/>
                        <a:p>
                          <a:r>
                            <a:rPr lang="es-CO" dirty="0"/>
                            <a:t>Interacción AB</a:t>
                          </a:r>
                        </a:p>
                      </a:txBody>
                      <a:tcPr/>
                    </a:tc>
                    <a:tc>
                      <a:txBody>
                        <a:bodyPr/>
                        <a:lstStyle/>
                        <a:p>
                          <a:r>
                            <a:rPr lang="es-CO" dirty="0"/>
                            <a:t>SCAB</a:t>
                          </a:r>
                        </a:p>
                      </a:txBody>
                      <a:tcPr/>
                    </a:tc>
                    <a:tc>
                      <a:txBody>
                        <a:bodyPr/>
                        <a:lstStyle/>
                        <a:p>
                          <a:r>
                            <a:rPr lang="es-CO" dirty="0"/>
                            <a:t>1</a:t>
                          </a:r>
                        </a:p>
                      </a:txBody>
                      <a:tcPr/>
                    </a:tc>
                    <a:tc>
                      <a:txBody>
                        <a:bodyPr/>
                        <a:lstStyle/>
                        <a:p>
                          <a:r>
                            <a:rPr lang="es-CO" dirty="0"/>
                            <a:t>MCAB</a:t>
                          </a:r>
                        </a:p>
                      </a:txBody>
                      <a:tcPr/>
                    </a:tc>
                    <a:tc>
                      <a:txBody>
                        <a:bodyPr/>
                        <a:lstStyle/>
                        <a:p>
                          <a:r>
                            <a:rPr lang="es-CO" dirty="0"/>
                            <a:t>FAB=MCAB/MCE</a:t>
                          </a:r>
                        </a:p>
                      </a:txBody>
                      <a:tcPr/>
                    </a:tc>
                    <a:extLst>
                      <a:ext uri="{0D108BD9-81ED-4DB2-BD59-A6C34878D82A}">
                        <a16:rowId xmlns:a16="http://schemas.microsoft.com/office/drawing/2014/main" val="306874555"/>
                      </a:ext>
                    </a:extLst>
                  </a:tr>
                  <a:tr h="370840">
                    <a:tc>
                      <a:txBody>
                        <a:bodyPr/>
                        <a:lstStyle/>
                        <a:p>
                          <a:r>
                            <a:rPr lang="es-CO" dirty="0"/>
                            <a:t>Error</a:t>
                          </a:r>
                        </a:p>
                      </a:txBody>
                      <a:tcPr/>
                    </a:tc>
                    <a:tc>
                      <a:txBody>
                        <a:bodyPr/>
                        <a:lstStyle/>
                        <a:p>
                          <a:r>
                            <a:rPr lang="es-CO" dirty="0"/>
                            <a:t>SCE</a:t>
                          </a:r>
                        </a:p>
                      </a:txBody>
                      <a:tcPr/>
                    </a:tc>
                    <a:tc>
                      <a:txBody>
                        <a:bodyPr/>
                        <a:lstStyle/>
                        <a:p>
                          <a:r>
                            <a:rPr lang="es-CO" dirty="0"/>
                            <a:t>4(r-1)</a:t>
                          </a:r>
                        </a:p>
                      </a:txBody>
                      <a:tcPr/>
                    </a:tc>
                    <a:tc>
                      <a:txBody>
                        <a:bodyPr/>
                        <a:lstStyle/>
                        <a:p>
                          <a:r>
                            <a:rPr lang="es-CO" dirty="0"/>
                            <a:t>MCE</a:t>
                          </a:r>
                        </a:p>
                      </a:txBody>
                      <a:tcPr/>
                    </a:tc>
                    <a:tc>
                      <a:txBody>
                        <a:bodyPr/>
                        <a:lstStyle/>
                        <a:p>
                          <a:endParaRPr lang="es-CO" dirty="0"/>
                        </a:p>
                      </a:txBody>
                      <a:tcPr/>
                    </a:tc>
                    <a:extLst>
                      <a:ext uri="{0D108BD9-81ED-4DB2-BD59-A6C34878D82A}">
                        <a16:rowId xmlns:a16="http://schemas.microsoft.com/office/drawing/2014/main" val="101106647"/>
                      </a:ext>
                    </a:extLst>
                  </a:tr>
                  <a:tr h="376111">
                    <a:tc>
                      <a:txBody>
                        <a:bodyPr/>
                        <a:lstStyle/>
                        <a:p>
                          <a:r>
                            <a:rPr lang="es-CO" dirty="0"/>
                            <a:t>Total</a:t>
                          </a:r>
                        </a:p>
                      </a:txBody>
                      <a:tcPr/>
                    </a:tc>
                    <a:tc>
                      <a:txBody>
                        <a:bodyPr/>
                        <a:lstStyle/>
                        <a:p>
                          <a:r>
                            <a:rPr lang="es-CO" dirty="0"/>
                            <a:t>SCT</a:t>
                          </a:r>
                        </a:p>
                      </a:txBody>
                      <a:tcPr/>
                    </a:tc>
                    <a:tc>
                      <a:txBody>
                        <a:bodyPr/>
                        <a:lstStyle/>
                        <a:p>
                          <a:endParaRPr lang="es-CO"/>
                        </a:p>
                      </a:txBody>
                      <a:tcPr>
                        <a:blipFill>
                          <a:blip r:embed="rId2"/>
                          <a:stretch>
                            <a:fillRect l="-200612" t="-570968" r="-201529" b="-24194"/>
                          </a:stretch>
                        </a:blipFill>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224268879"/>
                      </a:ext>
                    </a:extLst>
                  </a:tr>
                </a:tbl>
              </a:graphicData>
            </a:graphic>
          </p:graphicFrame>
        </mc:Fallback>
      </mc:AlternateContent>
      <p:sp>
        <p:nvSpPr>
          <p:cNvPr id="5" name="CuadroTexto 4">
            <a:extLst>
              <a:ext uri="{FF2B5EF4-FFF2-40B4-BE49-F238E27FC236}">
                <a16:creationId xmlns:a16="http://schemas.microsoft.com/office/drawing/2014/main" id="{69A123B2-0C28-1141-FC5B-655564EA29E8}"/>
              </a:ext>
            </a:extLst>
          </p:cNvPr>
          <p:cNvSpPr txBox="1"/>
          <p:nvPr/>
        </p:nvSpPr>
        <p:spPr>
          <a:xfrm>
            <a:off x="1404730" y="4810539"/>
            <a:ext cx="9303027" cy="1477328"/>
          </a:xfrm>
          <a:prstGeom prst="rect">
            <a:avLst/>
          </a:prstGeom>
          <a:noFill/>
        </p:spPr>
        <p:txBody>
          <a:bodyPr wrap="square" rtlCol="0">
            <a:spAutoFit/>
          </a:bodyPr>
          <a:lstStyle/>
          <a:p>
            <a:r>
              <a:rPr lang="es-CO" dirty="0"/>
              <a:t>Regla de decisión </a:t>
            </a:r>
          </a:p>
          <a:p>
            <a:r>
              <a:rPr lang="es-CO" dirty="0"/>
              <a:t>Rechazo Ho si </a:t>
            </a:r>
            <a:r>
              <a:rPr lang="es-CO" dirty="0" err="1"/>
              <a:t>F_ab</a:t>
            </a:r>
            <a:r>
              <a:rPr lang="es-CO" dirty="0"/>
              <a:t>&gt;F_alpha,1, 4(r-1)</a:t>
            </a:r>
          </a:p>
          <a:p>
            <a:r>
              <a:rPr lang="es-CO" dirty="0"/>
              <a:t>Rechazo Ho si </a:t>
            </a:r>
            <a:r>
              <a:rPr lang="es-CO" dirty="0" err="1"/>
              <a:t>F_a</a:t>
            </a:r>
            <a:r>
              <a:rPr lang="es-CO" dirty="0"/>
              <a:t>&gt;F_alpha,1, 4(r-1) </a:t>
            </a:r>
          </a:p>
          <a:p>
            <a:r>
              <a:rPr lang="es-CO" dirty="0"/>
              <a:t>Rechazo Ho si </a:t>
            </a:r>
            <a:r>
              <a:rPr lang="es-CO" dirty="0" err="1"/>
              <a:t>F_b</a:t>
            </a:r>
            <a:r>
              <a:rPr lang="es-CO" dirty="0"/>
              <a:t>&gt;F_alpha,1, 4(r-1)</a:t>
            </a:r>
          </a:p>
          <a:p>
            <a:endParaRPr lang="es-CO" dirty="0"/>
          </a:p>
        </p:txBody>
      </p:sp>
    </p:spTree>
    <p:extLst>
      <p:ext uri="{BB962C8B-B14F-4D97-AF65-F5344CB8AC3E}">
        <p14:creationId xmlns:p14="http://schemas.microsoft.com/office/powerpoint/2010/main" val="347714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2" name="Título 1"/>
              <p:cNvSpPr>
                <a:spLocks noGrp="1"/>
              </p:cNvSpPr>
              <p:nvPr>
                <p:ph type="title"/>
              </p:nvPr>
            </p:nvSpPr>
            <p:spPr>
              <a:xfrm>
                <a:off x="653143" y="1645920"/>
                <a:ext cx="3522879" cy="4470821"/>
              </a:xfrm>
            </p:spPr>
            <p:txBody>
              <a:bodyPr>
                <a:normAutofit/>
              </a:bodyPr>
              <a:lstStyle/>
              <a:p>
                <a:pPr algn="r"/>
                <a:r>
                  <a:rPr lang="es-CO" dirty="0">
                    <a:solidFill>
                      <a:srgbClr val="FFFFFF"/>
                    </a:solidFill>
                  </a:rPr>
                  <a:t>Relación diseño factorial </a:t>
                </a:r>
                <a14:m>
                  <m:oMath xmlns:m="http://schemas.openxmlformats.org/officeDocument/2006/math">
                    <m:sSup>
                      <m:sSupPr>
                        <m:ctrlPr>
                          <a:rPr lang="es-CO" i="1">
                            <a:solidFill>
                              <a:srgbClr val="FFFFFF"/>
                            </a:solidFill>
                            <a:latin typeface="Cambria Math" panose="02040503050406030204" pitchFamily="18" charset="0"/>
                          </a:rPr>
                        </m:ctrlPr>
                      </m:sSupPr>
                      <m:e>
                        <m:r>
                          <a:rPr lang="es-CO" b="0" i="1">
                            <a:solidFill>
                              <a:srgbClr val="FFFFFF"/>
                            </a:solidFill>
                            <a:latin typeface="Cambria Math" panose="02040503050406030204" pitchFamily="18" charset="0"/>
                          </a:rPr>
                          <m:t>2</m:t>
                        </m:r>
                      </m:e>
                      <m:sup>
                        <m:r>
                          <a:rPr lang="es-CO" b="0" i="1">
                            <a:solidFill>
                              <a:srgbClr val="FFFFFF"/>
                            </a:solidFill>
                            <a:latin typeface="Cambria Math" panose="02040503050406030204" pitchFamily="18" charset="0"/>
                          </a:rPr>
                          <m:t>𝑘</m:t>
                        </m:r>
                      </m:sup>
                    </m:sSup>
                  </m:oMath>
                </a14:m>
                <a:r>
                  <a:rPr lang="es-CO" dirty="0">
                    <a:solidFill>
                      <a:srgbClr val="FFFFFF"/>
                    </a:solidFill>
                  </a:rPr>
                  <a:t> y una superficie respuesta</a:t>
                </a:r>
              </a:p>
            </p:txBody>
          </p:sp>
        </mc:Choice>
        <mc:Fallback xmlns="">
          <p:sp>
            <p:nvSpPr>
              <p:cNvPr id="2" name="Título 1"/>
              <p:cNvSpPr>
                <a:spLocks noGrp="1" noRot="1" noChangeAspect="1" noMove="1" noResize="1" noEditPoints="1" noAdjustHandles="1" noChangeArrowheads="1" noChangeShapeType="1" noTextEdit="1"/>
              </p:cNvSpPr>
              <p:nvPr>
                <p:ph type="title"/>
              </p:nvPr>
            </p:nvSpPr>
            <p:spPr>
              <a:xfrm>
                <a:off x="653143" y="1645920"/>
                <a:ext cx="3522879" cy="4470821"/>
              </a:xfrm>
              <a:blipFill>
                <a:blip r:embed="rId2"/>
                <a:stretch>
                  <a:fillRect l="-4844" t="-2729" r="-1107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5204109" y="1645920"/>
                <a:ext cx="5919503" cy="4470821"/>
              </a:xfrm>
            </p:spPr>
            <p:txBody>
              <a:bodyPr>
                <a:normAutofit/>
              </a:bodyPr>
              <a:lstStyle/>
              <a:p>
                <a:pPr marL="0" indent="0">
                  <a:buNone/>
                </a:pPr>
                <a:endParaRPr lang="es-CO" b="1" i="1" dirty="0">
                  <a:ln w="0"/>
                  <a:effectLst>
                    <a:outerShdw blurRad="38100" dist="19050" dir="2700000" algn="tl" rotWithShape="0">
                      <a:schemeClr val="dk1">
                        <a:alpha val="40000"/>
                      </a:schemeClr>
                    </a:outerShdw>
                  </a:effectLst>
                  <a:latin typeface="Cambria Math" panose="02040503050406030204" pitchFamily="18" charset="0"/>
                </a:endParaRPr>
              </a:p>
              <a:p>
                <a:pPr marL="0" indent="0">
                  <a:buNone/>
                </a:pPr>
                <a:endParaRPr lang="es-CO" b="1" i="1" dirty="0">
                  <a:ln w="0"/>
                  <a:effectLst>
                    <a:outerShdw blurRad="38100" dist="19050" dir="2700000" algn="tl" rotWithShape="0">
                      <a:schemeClr val="dk1">
                        <a:alpha val="40000"/>
                      </a:schemeClr>
                    </a:outerShdw>
                  </a:effectLst>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s-CO"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s-CO" b="1" i="1">
                              <a:ln w="0"/>
                              <a:effectLst>
                                <a:outerShdw blurRad="38100" dist="19050" dir="2700000" algn="tl" rotWithShape="0">
                                  <a:schemeClr val="dk1">
                                    <a:alpha val="40000"/>
                                  </a:schemeClr>
                                </a:outerShdw>
                              </a:effectLst>
                              <a:latin typeface="Cambria Math" panose="02040503050406030204" pitchFamily="18" charset="0"/>
                            </a:rPr>
                            <m:t>𝒀</m:t>
                          </m:r>
                        </m:e>
                        <m:sub>
                          <m:r>
                            <a:rPr lang="es-CO" b="1" i="1">
                              <a:ln w="0"/>
                              <a:effectLst>
                                <a:outerShdw blurRad="38100" dist="19050" dir="2700000" algn="tl" rotWithShape="0">
                                  <a:schemeClr val="dk1">
                                    <a:alpha val="40000"/>
                                  </a:schemeClr>
                                </a:outerShdw>
                              </a:effectLst>
                              <a:latin typeface="Cambria Math" panose="02040503050406030204" pitchFamily="18" charset="0"/>
                            </a:rPr>
                            <m:t>𝒊</m:t>
                          </m:r>
                        </m:sub>
                      </m:sSub>
                      <m:r>
                        <a:rPr lang="es-CO" b="1" i="1">
                          <a:ln w="0"/>
                          <a:effectLst>
                            <a:outerShdw blurRad="38100" dist="19050" dir="2700000" algn="tl" rotWithShape="0">
                              <a:schemeClr val="dk1">
                                <a:alpha val="40000"/>
                              </a:schemeClr>
                            </a:outerShdw>
                          </a:effectLst>
                          <a:latin typeface="Cambria Math" panose="02040503050406030204" pitchFamily="18" charset="0"/>
                        </a:rPr>
                        <m:t>=</m:t>
                      </m:r>
                      <m:sSub>
                        <m:sSubPr>
                          <m:ctrlPr>
                            <a:rPr lang="es-CO" b="1" i="1">
                              <a:ln w="0"/>
                              <a:effectLst>
                                <a:outerShdw blurRad="38100" dist="19050" dir="2700000" algn="tl" rotWithShape="0">
                                  <a:schemeClr val="dk1">
                                    <a:alpha val="40000"/>
                                  </a:schemeClr>
                                </a:outerShdw>
                              </a:effectLst>
                              <a:latin typeface="Cambria Math" panose="02040503050406030204" pitchFamily="18" charset="0"/>
                            </a:rPr>
                          </m:ctrlPr>
                        </m:sSubPr>
                        <m:e>
                          <m:r>
                            <a:rPr lang="es-CO"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𝜷</m:t>
                          </m:r>
                        </m:e>
                        <m:sub>
                          <m:r>
                            <a:rPr lang="es-CO"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sub>
                      </m:sSub>
                      <m:r>
                        <a:rPr lang="es-CO" b="1" i="1">
                          <a:ln w="0"/>
                          <a:latin typeface="Cambria Math" panose="02040503050406030204" pitchFamily="18" charset="0"/>
                        </a:rPr>
                        <m:t>+</m:t>
                      </m:r>
                      <m:sSub>
                        <m:sSubPr>
                          <m:ctrlPr>
                            <a:rPr lang="es-CO" b="1" i="1">
                              <a:ln w="0"/>
                              <a:effectLst>
                                <a:outerShdw blurRad="38100" dist="19050" dir="2700000" algn="tl" rotWithShape="0">
                                  <a:schemeClr val="dk1">
                                    <a:alpha val="40000"/>
                                  </a:schemeClr>
                                </a:outerShdw>
                              </a:effectLst>
                              <a:latin typeface="Cambria Math" panose="02040503050406030204" pitchFamily="18" charset="0"/>
                            </a:rPr>
                          </m:ctrlPr>
                        </m:sSubPr>
                        <m:e>
                          <m:r>
                            <a:rPr lang="es-CO"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𝜷</m:t>
                          </m:r>
                        </m:e>
                        <m:sub>
                          <m:r>
                            <a:rPr lang="es-CO"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𝟏</m:t>
                          </m:r>
                        </m:sub>
                      </m:sSub>
                      <m:sSub>
                        <m:sSubPr>
                          <m:ctrlPr>
                            <a:rPr lang="es-CO" b="1" i="1">
                              <a:ln w="0"/>
                              <a:effectLst>
                                <a:outerShdw blurRad="38100" dist="19050" dir="2700000" algn="tl" rotWithShape="0">
                                  <a:schemeClr val="dk1">
                                    <a:alpha val="40000"/>
                                  </a:schemeClr>
                                </a:outerShdw>
                              </a:effectLst>
                              <a:latin typeface="Cambria Math" panose="02040503050406030204" pitchFamily="18" charset="0"/>
                            </a:rPr>
                          </m:ctrlPr>
                        </m:sSubPr>
                        <m:e>
                          <m:r>
                            <a:rPr lang="es-CO" b="1" i="1" smtClean="0">
                              <a:ln w="0"/>
                              <a:effectLst>
                                <a:outerShdw blurRad="38100" dist="19050" dir="2700000" algn="tl" rotWithShape="0">
                                  <a:schemeClr val="dk1">
                                    <a:alpha val="40000"/>
                                  </a:schemeClr>
                                </a:outerShdw>
                              </a:effectLst>
                              <a:latin typeface="Cambria Math" panose="02040503050406030204" pitchFamily="18" charset="0"/>
                            </a:rPr>
                            <m:t>𝑿</m:t>
                          </m:r>
                        </m:e>
                        <m:sub>
                          <m:r>
                            <a:rPr lang="es-CO"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𝟏</m:t>
                          </m:r>
                        </m:sub>
                      </m:sSub>
                      <m:r>
                        <a:rPr lang="es-CO" b="1" i="1">
                          <a:ln w="0"/>
                          <a:latin typeface="Cambria Math" panose="02040503050406030204" pitchFamily="18" charset="0"/>
                        </a:rPr>
                        <m:t>+</m:t>
                      </m:r>
                      <m:sSub>
                        <m:sSubPr>
                          <m:ctrlPr>
                            <a:rPr lang="es-CO" b="1" i="1">
                              <a:ln w="0"/>
                              <a:effectLst>
                                <a:outerShdw blurRad="38100" dist="19050" dir="2700000" algn="tl" rotWithShape="0">
                                  <a:schemeClr val="dk1">
                                    <a:alpha val="40000"/>
                                  </a:schemeClr>
                                </a:outerShdw>
                              </a:effectLst>
                              <a:latin typeface="Cambria Math" panose="02040503050406030204" pitchFamily="18" charset="0"/>
                            </a:rPr>
                          </m:ctrlPr>
                        </m:sSubPr>
                        <m:e>
                          <m:r>
                            <a:rPr lang="es-CO"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𝜷</m:t>
                          </m:r>
                        </m:e>
                        <m:sub>
                          <m:r>
                            <a:rPr lang="es-CO"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𝟐</m:t>
                          </m:r>
                        </m:sub>
                      </m:sSub>
                      <m:sSub>
                        <m:sSubPr>
                          <m:ctrlPr>
                            <a:rPr lang="es-CO" b="1" i="1">
                              <a:ln w="0"/>
                              <a:effectLst>
                                <a:outerShdw blurRad="38100" dist="19050" dir="2700000" algn="tl" rotWithShape="0">
                                  <a:schemeClr val="dk1">
                                    <a:alpha val="40000"/>
                                  </a:schemeClr>
                                </a:outerShdw>
                              </a:effectLst>
                              <a:latin typeface="Cambria Math" panose="02040503050406030204" pitchFamily="18" charset="0"/>
                            </a:rPr>
                          </m:ctrlPr>
                        </m:sSubPr>
                        <m:e>
                          <m:r>
                            <a:rPr lang="es-CO" b="1" i="1">
                              <a:ln w="0"/>
                              <a:effectLst>
                                <a:outerShdw blurRad="38100" dist="19050" dir="2700000" algn="tl" rotWithShape="0">
                                  <a:schemeClr val="dk1">
                                    <a:alpha val="40000"/>
                                  </a:schemeClr>
                                </a:outerShdw>
                              </a:effectLst>
                              <a:latin typeface="Cambria Math" panose="02040503050406030204" pitchFamily="18" charset="0"/>
                            </a:rPr>
                            <m:t>𝑿</m:t>
                          </m:r>
                        </m:e>
                        <m:sub>
                          <m:r>
                            <a:rPr lang="es-CO"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s-CO"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s-CO" b="1" i="1">
                              <a:ln w="0"/>
                              <a:effectLst>
                                <a:outerShdw blurRad="38100" dist="19050" dir="2700000" algn="tl" rotWithShape="0">
                                  <a:schemeClr val="dk1">
                                    <a:alpha val="40000"/>
                                  </a:schemeClr>
                                </a:outerShdw>
                              </a:effectLst>
                              <a:latin typeface="Cambria Math" panose="02040503050406030204" pitchFamily="18" charset="0"/>
                            </a:rPr>
                          </m:ctrlPr>
                        </m:sSubPr>
                        <m:e>
                          <m:r>
                            <a:rPr lang="es-CO"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𝜷</m:t>
                          </m:r>
                        </m:e>
                        <m:sub>
                          <m:r>
                            <a:rPr lang="es-CO"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𝟑</m:t>
                          </m:r>
                        </m:sub>
                      </m:sSub>
                      <m:sSub>
                        <m:sSubPr>
                          <m:ctrlPr>
                            <a:rPr lang="es-CO" b="1" i="1">
                              <a:ln w="0"/>
                              <a:effectLst>
                                <a:outerShdw blurRad="38100" dist="19050" dir="2700000" algn="tl" rotWithShape="0">
                                  <a:schemeClr val="dk1">
                                    <a:alpha val="40000"/>
                                  </a:schemeClr>
                                </a:outerShdw>
                              </a:effectLst>
                              <a:latin typeface="Cambria Math" panose="02040503050406030204" pitchFamily="18" charset="0"/>
                            </a:rPr>
                          </m:ctrlPr>
                        </m:sSubPr>
                        <m:e>
                          <m:sSub>
                            <m:sSubPr>
                              <m:ctrlPr>
                                <a:rPr lang="es-CO" b="1" i="1">
                                  <a:ln w="0"/>
                                  <a:effectLst>
                                    <a:outerShdw blurRad="38100" dist="19050" dir="2700000" algn="tl" rotWithShape="0">
                                      <a:schemeClr val="dk1">
                                        <a:alpha val="40000"/>
                                      </a:schemeClr>
                                    </a:outerShdw>
                                  </a:effectLst>
                                  <a:latin typeface="Cambria Math" panose="02040503050406030204" pitchFamily="18" charset="0"/>
                                </a:rPr>
                              </m:ctrlPr>
                            </m:sSubPr>
                            <m:e>
                              <m:r>
                                <a:rPr lang="es-CO" b="1" i="1">
                                  <a:ln w="0"/>
                                  <a:effectLst>
                                    <a:outerShdw blurRad="38100" dist="19050" dir="2700000" algn="tl" rotWithShape="0">
                                      <a:schemeClr val="dk1">
                                        <a:alpha val="40000"/>
                                      </a:schemeClr>
                                    </a:outerShdw>
                                  </a:effectLst>
                                  <a:latin typeface="Cambria Math" panose="02040503050406030204" pitchFamily="18" charset="0"/>
                                </a:rPr>
                                <m:t>𝑿</m:t>
                              </m:r>
                            </m:e>
                            <m:sub>
                              <m:r>
                                <a:rPr lang="es-CO" b="1" i="1">
                                  <a:ln w="0"/>
                                  <a:effectLst>
                                    <a:outerShdw blurRad="38100" dist="19050" dir="2700000" algn="tl" rotWithShape="0">
                                      <a:schemeClr val="dk1">
                                        <a:alpha val="40000"/>
                                      </a:schemeClr>
                                    </a:outerShdw>
                                  </a:effectLst>
                                  <a:latin typeface="Cambria Math" panose="02040503050406030204" pitchFamily="18" charset="0"/>
                                </a:rPr>
                                <m:t>𝟏</m:t>
                              </m:r>
                            </m:sub>
                          </m:sSub>
                          <m:r>
                            <a:rPr lang="es-CO" b="1" i="1">
                              <a:ln w="0"/>
                              <a:effectLst>
                                <a:outerShdw blurRad="38100" dist="19050" dir="2700000" algn="tl" rotWithShape="0">
                                  <a:schemeClr val="dk1">
                                    <a:alpha val="40000"/>
                                  </a:schemeClr>
                                </a:outerShdw>
                              </a:effectLst>
                              <a:latin typeface="Cambria Math" panose="02040503050406030204" pitchFamily="18" charset="0"/>
                            </a:rPr>
                            <m:t>𝑿</m:t>
                          </m:r>
                        </m:e>
                        <m:sub>
                          <m:r>
                            <a:rPr lang="es-CO" b="1" i="1">
                              <a:ln w="0"/>
                              <a:effectLst>
                                <a:outerShdw blurRad="38100" dist="19050" dir="2700000" algn="tl" rotWithShape="0">
                                  <a:schemeClr val="dk1">
                                    <a:alpha val="40000"/>
                                  </a:schemeClr>
                                </a:outerShdw>
                              </a:effectLst>
                              <a:latin typeface="Cambria Math" panose="02040503050406030204" pitchFamily="18" charset="0"/>
                            </a:rPr>
                            <m:t>𝟐</m:t>
                          </m:r>
                        </m:sub>
                      </m:sSub>
                      <m:r>
                        <a:rPr lang="es-CO"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s-CO" b="1" i="1">
                          <a:ln w="0"/>
                          <a:effectLst>
                            <a:outerShdw blurRad="38100" dist="19050" dir="2700000" algn="tl" rotWithShape="0">
                              <a:schemeClr val="dk1">
                                <a:alpha val="40000"/>
                              </a:schemeClr>
                            </a:outerShdw>
                          </a:effectLst>
                          <a:latin typeface="Cambria Math" panose="02040503050406030204" pitchFamily="18" charset="0"/>
                        </a:rPr>
                        <m:t>+</m:t>
                      </m:r>
                      <m:sSub>
                        <m:sSubPr>
                          <m:ctrlPr>
                            <a:rPr lang="es-CO"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s-CO"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𝜺</m:t>
                          </m:r>
                        </m:e>
                        <m:sub>
                          <m:r>
                            <a:rPr lang="es-CO" b="1" i="1">
                              <a:ln w="0"/>
                              <a:effectLst>
                                <a:outerShdw blurRad="38100" dist="19050" dir="2700000" algn="tl" rotWithShape="0">
                                  <a:schemeClr val="dk1">
                                    <a:alpha val="40000"/>
                                  </a:schemeClr>
                                </a:outerShdw>
                              </a:effectLst>
                              <a:latin typeface="Cambria Math" panose="02040503050406030204" pitchFamily="18" charset="0"/>
                            </a:rPr>
                            <m:t>𝒊</m:t>
                          </m:r>
                        </m:sub>
                      </m:sSub>
                    </m:oMath>
                  </m:oMathPara>
                </a14:m>
                <a:endParaRPr lang="es-CO" dirty="0"/>
              </a:p>
              <a:p>
                <a:pPr marL="0" indent="0">
                  <a:buNone/>
                </a:pPr>
                <a:endParaRPr lang="es-CO" dirty="0"/>
              </a:p>
              <a:p>
                <a:pPr marL="0" indent="0">
                  <a:buNone/>
                </a:pPr>
                <a:endParaRPr lang="es-CO" dirty="0"/>
              </a:p>
              <a:p>
                <a:r>
                  <a:rPr lang="es-CO" dirty="0"/>
                  <a:t>Donde </a:t>
                </a:r>
                <a14:m>
                  <m:oMath xmlns:m="http://schemas.openxmlformats.org/officeDocument/2006/math">
                    <m:sSub>
                      <m:sSubPr>
                        <m:ctrlPr>
                          <a:rPr lang="es-CO" b="1" i="1">
                            <a:ln w="0"/>
                            <a:effectLst>
                              <a:outerShdw blurRad="38100" dist="19050" dir="2700000" algn="tl" rotWithShape="0">
                                <a:schemeClr val="dk1">
                                  <a:alpha val="40000"/>
                                </a:schemeClr>
                              </a:outerShdw>
                            </a:effectLst>
                            <a:latin typeface="Cambria Math" panose="02040503050406030204" pitchFamily="18" charset="0"/>
                          </a:rPr>
                        </m:ctrlPr>
                      </m:sSubPr>
                      <m:e>
                        <m:r>
                          <a:rPr lang="es-CO"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𝜷</m:t>
                        </m:r>
                      </m:e>
                      <m:sub>
                        <m:r>
                          <a:rPr lang="es-CO"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sub>
                    </m:sSub>
                  </m:oMath>
                </a14:m>
                <a:r>
                  <a:rPr lang="es-CO" dirty="0"/>
                  <a:t> es la respuesta promedio</a:t>
                </a:r>
              </a:p>
              <a:p>
                <a14:m>
                  <m:oMath xmlns:m="http://schemas.openxmlformats.org/officeDocument/2006/math">
                    <m:sSub>
                      <m:sSubPr>
                        <m:ctrlPr>
                          <a:rPr lang="es-CO" b="1" i="1">
                            <a:ln w="0"/>
                            <a:effectLst>
                              <a:outerShdw blurRad="38100" dist="19050" dir="2700000" algn="tl" rotWithShape="0">
                                <a:schemeClr val="dk1">
                                  <a:alpha val="40000"/>
                                </a:schemeClr>
                              </a:outerShdw>
                            </a:effectLst>
                            <a:latin typeface="Cambria Math" panose="02040503050406030204" pitchFamily="18" charset="0"/>
                          </a:rPr>
                        </m:ctrlPr>
                      </m:sSubPr>
                      <m:e>
                        <m:r>
                          <a:rPr lang="es-CO"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𝜷</m:t>
                        </m:r>
                      </m:e>
                      <m:sub>
                        <m:r>
                          <a:rPr lang="es-CO"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𝒊</m:t>
                        </m:r>
                      </m:sub>
                    </m:sSub>
                    <m:r>
                      <a:rPr lang="es-CO"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f>
                      <m:fPr>
                        <m:ctrlPr>
                          <a:rPr lang="es-CO"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fPr>
                      <m:num>
                        <m:r>
                          <a:rPr lang="es-CO"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𝜶</m:t>
                        </m:r>
                      </m:num>
                      <m:den>
                        <m:r>
                          <a:rPr lang="es-CO"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𝟐</m:t>
                        </m:r>
                      </m:den>
                    </m:f>
                  </m:oMath>
                </a14:m>
                <a:r>
                  <a:rPr lang="es-CO" dirty="0"/>
                  <a:t>  con </a:t>
                </a:r>
                <a14:m>
                  <m:oMath xmlns:m="http://schemas.openxmlformats.org/officeDocument/2006/math">
                    <m:r>
                      <a:rPr lang="es-CO"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𝜶</m:t>
                    </m:r>
                  </m:oMath>
                </a14:m>
                <a:r>
                  <a:rPr lang="es-CO" dirty="0"/>
                  <a:t> efecto principal</a:t>
                </a:r>
              </a:p>
              <a:p>
                <a:endParaRPr lang="es-CO" dirty="0"/>
              </a:p>
              <a:p>
                <a:pPr marL="0" indent="0">
                  <a:buNone/>
                </a:pPr>
                <a:r>
                  <a:rPr lang="es-CO" dirty="0"/>
                  <a:t>Sólo se incluyen en el modelo los asociados a elementos significativos.</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5204109" y="1645920"/>
                <a:ext cx="5919503" cy="4470821"/>
              </a:xfrm>
              <a:blipFill>
                <a:blip r:embed="rId3"/>
                <a:stretch>
                  <a:fillRect l="-1133" r="-309"/>
                </a:stretch>
              </a:blipFill>
            </p:spPr>
            <p:txBody>
              <a:bodyPr/>
              <a:lstStyle/>
              <a:p>
                <a:r>
                  <a:rPr lang="es-CO">
                    <a:noFill/>
                  </a:rPr>
                  <a:t> </a:t>
                </a:r>
              </a:p>
            </p:txBody>
          </p:sp>
        </mc:Fallback>
      </mc:AlternateContent>
    </p:spTree>
    <p:extLst>
      <p:ext uri="{BB962C8B-B14F-4D97-AF65-F5344CB8AC3E}">
        <p14:creationId xmlns:p14="http://schemas.microsoft.com/office/powerpoint/2010/main" val="148487926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p:cNvSpPr>
            <a:spLocks noGrp="1"/>
          </p:cNvSpPr>
          <p:nvPr>
            <p:ph type="title"/>
          </p:nvPr>
        </p:nvSpPr>
        <p:spPr>
          <a:xfrm>
            <a:off x="1103312" y="452718"/>
            <a:ext cx="8947522" cy="1400530"/>
          </a:xfrm>
        </p:spPr>
        <p:txBody>
          <a:bodyPr anchor="ctr">
            <a:normAutofit/>
          </a:bodyPr>
          <a:lstStyle/>
          <a:p>
            <a:r>
              <a:rPr lang="es-CO">
                <a:solidFill>
                  <a:srgbClr val="FFFFFF"/>
                </a:solidFill>
              </a:rPr>
              <a:t>Coeficiente de determinación</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103312" y="2763520"/>
                <a:ext cx="8946541" cy="3484879"/>
              </a:xfrm>
            </p:spPr>
            <p:txBody>
              <a:bodyPr>
                <a:normAutofit/>
              </a:bodyPr>
              <a:lstStyle/>
              <a:p>
                <a:pPr marL="0" indent="0">
                  <a:buNone/>
                </a:pPr>
                <a14:m>
                  <m:oMathPara xmlns:m="http://schemas.openxmlformats.org/officeDocument/2006/math">
                    <m:oMathParaPr>
                      <m:jc m:val="center"/>
                    </m:oMathParaPr>
                    <m:oMath xmlns:m="http://schemas.openxmlformats.org/officeDocument/2006/math">
                      <m:sSup>
                        <m:sSupPr>
                          <m:ctrlPr>
                            <a:rPr lang="es-CO" b="1" i="1" smtClean="0">
                              <a:latin typeface="Cambria Math" panose="02040503050406030204" pitchFamily="18" charset="0"/>
                            </a:rPr>
                          </m:ctrlPr>
                        </m:sSupPr>
                        <m:e>
                          <m:r>
                            <a:rPr lang="es-CO" b="1" i="1" smtClean="0">
                              <a:latin typeface="Cambria Math" panose="02040503050406030204" pitchFamily="18" charset="0"/>
                            </a:rPr>
                            <m:t>𝑹</m:t>
                          </m:r>
                        </m:e>
                        <m:sup>
                          <m:r>
                            <a:rPr lang="es-CO" b="1" i="1" smtClean="0">
                              <a:latin typeface="Cambria Math" panose="02040503050406030204" pitchFamily="18" charset="0"/>
                            </a:rPr>
                            <m:t>𝟐</m:t>
                          </m:r>
                        </m:sup>
                      </m:sSup>
                      <m:r>
                        <a:rPr lang="es-CO" b="1" i="1" smtClean="0">
                          <a:latin typeface="Cambria Math" panose="02040503050406030204" pitchFamily="18" charset="0"/>
                        </a:rPr>
                        <m:t>=</m:t>
                      </m:r>
                      <m:f>
                        <m:fPr>
                          <m:ctrlPr>
                            <a:rPr lang="es-CO" b="1" i="1" smtClean="0">
                              <a:latin typeface="Cambria Math" panose="02040503050406030204" pitchFamily="18" charset="0"/>
                            </a:rPr>
                          </m:ctrlPr>
                        </m:fPr>
                        <m:num>
                          <m:r>
                            <a:rPr lang="es-CO" b="1" i="1" smtClean="0">
                              <a:latin typeface="Cambria Math" panose="02040503050406030204" pitchFamily="18" charset="0"/>
                            </a:rPr>
                            <m:t>𝑺𝑪𝑴</m:t>
                          </m:r>
                        </m:num>
                        <m:den>
                          <m:r>
                            <a:rPr lang="es-CO" b="1" i="1" smtClean="0">
                              <a:latin typeface="Cambria Math" panose="02040503050406030204" pitchFamily="18" charset="0"/>
                            </a:rPr>
                            <m:t>𝑺𝑪𝑻</m:t>
                          </m:r>
                        </m:den>
                      </m:f>
                    </m:oMath>
                  </m:oMathPara>
                </a14:m>
                <a:endParaRPr lang="es-CO" b="1" dirty="0"/>
              </a:p>
              <a:p>
                <a:pPr marL="0" indent="0">
                  <a:buNone/>
                </a:pPr>
                <a:endParaRPr lang="es-CO" b="1" dirty="0"/>
              </a:p>
              <a:p>
                <a:r>
                  <a:rPr lang="es-CO" dirty="0"/>
                  <a:t>Donde SCM =SC de los factores +SC de la interacción</a:t>
                </a:r>
              </a:p>
              <a:p>
                <a:pPr marL="0" indent="0">
                  <a:buNone/>
                </a:pPr>
                <a:endParaRPr lang="es-CO" dirty="0"/>
              </a:p>
              <a:p>
                <a14:m>
                  <m:oMath xmlns:m="http://schemas.openxmlformats.org/officeDocument/2006/math">
                    <m:sSup>
                      <m:sSupPr>
                        <m:ctrlPr>
                          <a:rPr lang="es-CO" i="1">
                            <a:latin typeface="Cambria Math" panose="02040503050406030204" pitchFamily="18" charset="0"/>
                          </a:rPr>
                        </m:ctrlPr>
                      </m:sSupPr>
                      <m:e>
                        <m:r>
                          <a:rPr lang="es-CO" i="1">
                            <a:latin typeface="Cambria Math" panose="02040503050406030204" pitchFamily="18" charset="0"/>
                          </a:rPr>
                          <m:t>𝑅</m:t>
                        </m:r>
                      </m:e>
                      <m:sup>
                        <m:r>
                          <a:rPr lang="es-CO" i="1">
                            <a:latin typeface="Cambria Math" panose="02040503050406030204" pitchFamily="18" charset="0"/>
                          </a:rPr>
                          <m:t>2</m:t>
                        </m:r>
                      </m:sup>
                    </m:sSup>
                  </m:oMath>
                </a14:m>
                <a:r>
                  <a:rPr lang="es-CO" dirty="0"/>
                  <a:t>*100% es el porcentaje de variabilidad en los datos que es explicada por los factores y la interacción de estos.</a:t>
                </a:r>
              </a:p>
              <a:p>
                <a:pPr marL="0" indent="0">
                  <a:buNone/>
                </a:pPr>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103312" y="2763520"/>
                <a:ext cx="8946541" cy="3484879"/>
              </a:xfrm>
              <a:blipFill>
                <a:blip r:embed="rId2"/>
                <a:stretch>
                  <a:fillRect l="-341"/>
                </a:stretch>
              </a:blipFill>
            </p:spPr>
            <p:txBody>
              <a:bodyPr/>
              <a:lstStyle/>
              <a:p>
                <a:r>
                  <a:rPr lang="es-CO">
                    <a:noFill/>
                  </a:rPr>
                  <a:t> </a:t>
                </a:r>
              </a:p>
            </p:txBody>
          </p:sp>
        </mc:Fallback>
      </mc:AlternateContent>
    </p:spTree>
    <p:extLst>
      <p:ext uri="{BB962C8B-B14F-4D97-AF65-F5344CB8AC3E}">
        <p14:creationId xmlns:p14="http://schemas.microsoft.com/office/powerpoint/2010/main" val="224706080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654392F-1639-4655-984D-9EC62CB792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42ABA0-A57E-4B96-8B71-32BE731BD9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81601940-FE05-4058-8C3C-93ECC6D8B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A24A74BA-E5A0-4961-B27F-09544E4F53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5FCC04C7-E7EE-4E3B-988E-0B9718A3CD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03964ECA-3652-457C-9FDE-16AED3949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Marcador de contenido 2">
            <a:extLst>
              <a:ext uri="{FF2B5EF4-FFF2-40B4-BE49-F238E27FC236}">
                <a16:creationId xmlns:a16="http://schemas.microsoft.com/office/drawing/2014/main" id="{804FECDD-E81D-4153-BFB6-2CE8B0BC35ED}"/>
              </a:ext>
            </a:extLst>
          </p:cNvPr>
          <p:cNvGraphicFramePr>
            <a:graphicFrameLocks noGrp="1"/>
          </p:cNvGraphicFramePr>
          <p:nvPr>
            <p:ph idx="4294967295"/>
            <p:extLst>
              <p:ext uri="{D42A27DB-BD31-4B8C-83A1-F6EECF244321}">
                <p14:modId xmlns:p14="http://schemas.microsoft.com/office/powerpoint/2010/main" val="2256035559"/>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7131172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 name="Marcador de contenido 2"/>
          <p:cNvSpPr>
            <a:spLocks noGrp="1"/>
          </p:cNvSpPr>
          <p:nvPr>
            <p:ph idx="1"/>
          </p:nvPr>
        </p:nvSpPr>
        <p:spPr>
          <a:xfrm>
            <a:off x="4975861" y="804671"/>
            <a:ext cx="6399930" cy="5248657"/>
          </a:xfrm>
        </p:spPr>
        <p:txBody>
          <a:bodyPr anchor="ctr">
            <a:normAutofit/>
          </a:bodyPr>
          <a:lstStyle/>
          <a:p>
            <a:r>
              <a:rPr lang="es-CO" dirty="0"/>
              <a:t>Si el </a:t>
            </a:r>
            <a:r>
              <a:rPr lang="es-CO" b="1" dirty="0"/>
              <a:t>número</a:t>
            </a:r>
            <a:r>
              <a:rPr lang="es-CO" dirty="0"/>
              <a:t> de factores es mayor a 5 se recomienda usar un diseño factorial fraccionado.</a:t>
            </a:r>
            <a:endParaRPr lang="es-CO"/>
          </a:p>
          <a:p>
            <a:endParaRPr lang="es-CO"/>
          </a:p>
          <a:p>
            <a:r>
              <a:rPr lang="es-CO" dirty="0"/>
              <a:t>En los cálculos relacionados con el ANOVA y las estimaciones de este tipo de experimentos, suele usarse un sistema de notación conocido como notación de  Yates con la cual se representa el total de las sumas de las observaciones en cada tratamiento.</a:t>
            </a:r>
            <a:endParaRPr lang="es-CO"/>
          </a:p>
          <a:p>
            <a:endParaRPr lang="es-CO" dirty="0"/>
          </a:p>
        </p:txBody>
      </p:sp>
    </p:spTree>
    <p:extLst>
      <p:ext uri="{BB962C8B-B14F-4D97-AF65-F5344CB8AC3E}">
        <p14:creationId xmlns:p14="http://schemas.microsoft.com/office/powerpoint/2010/main" val="103088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ítulo 13"/>
              <p:cNvSpPr>
                <a:spLocks noGrp="1"/>
              </p:cNvSpPr>
              <p:nvPr>
                <p:ph type="title"/>
              </p:nvPr>
            </p:nvSpPr>
            <p:spPr/>
            <p:txBody>
              <a:bodyPr/>
              <a:lstStyle/>
              <a:p>
                <a:pPr algn="ctr"/>
                <a:r>
                  <a:rPr lang="es-CO" b="1" dirty="0"/>
                  <a:t>Veamos el caso del diseño </a:t>
                </a:r>
                <a14:m>
                  <m:oMath xmlns:m="http://schemas.openxmlformats.org/officeDocument/2006/math">
                    <m:sSup>
                      <m:sSupPr>
                        <m:ctrlPr>
                          <a:rPr lang="es-CO" b="1" i="1">
                            <a:latin typeface="Cambria Math" panose="02040503050406030204" pitchFamily="18" charset="0"/>
                          </a:rPr>
                        </m:ctrlPr>
                      </m:sSupPr>
                      <m:e>
                        <m:r>
                          <a:rPr lang="es-CO" b="1" i="0">
                            <a:latin typeface="Cambria Math" panose="02040503050406030204" pitchFamily="18" charset="0"/>
                          </a:rPr>
                          <m:t>𝟐</m:t>
                        </m:r>
                      </m:e>
                      <m:sup>
                        <m:r>
                          <a:rPr lang="es-CO" b="1" i="1" smtClean="0">
                            <a:latin typeface="Cambria Math" panose="02040503050406030204" pitchFamily="18" charset="0"/>
                          </a:rPr>
                          <m:t>𝟐</m:t>
                        </m:r>
                      </m:sup>
                    </m:sSup>
                  </m:oMath>
                </a14:m>
                <a:endParaRPr lang="es-CO" b="1" dirty="0"/>
              </a:p>
            </p:txBody>
          </p:sp>
        </mc:Choice>
        <mc:Fallback xmlns="">
          <p:sp>
            <p:nvSpPr>
              <p:cNvPr id="14" name="Título 13"/>
              <p:cNvSpPr>
                <a:spLocks noGrp="1" noRot="1" noChangeAspect="1" noMove="1" noResize="1" noEditPoints="1" noAdjustHandles="1" noChangeArrowheads="1" noChangeShapeType="1" noTextEdit="1"/>
              </p:cNvSpPr>
              <p:nvPr>
                <p:ph type="title"/>
              </p:nvPr>
            </p:nvSpPr>
            <p:spPr>
              <a:blipFill rotWithShape="0">
                <a:blip r:embed="rId2"/>
                <a:stretch>
                  <a:fillRect t="-7826"/>
                </a:stretch>
              </a:blipFill>
            </p:spPr>
            <p:txBody>
              <a:bodyPr/>
              <a:lstStyle/>
              <a:p>
                <a:r>
                  <a:rPr lang="es-CO">
                    <a:noFill/>
                  </a:rPr>
                  <a:t> </a:t>
                </a:r>
              </a:p>
            </p:txBody>
          </p:sp>
        </mc:Fallback>
      </mc:AlternateContent>
      <p:sp>
        <p:nvSpPr>
          <p:cNvPr id="3" name="Marcador de contenido 2"/>
          <p:cNvSpPr>
            <a:spLocks noGrp="1"/>
          </p:cNvSpPr>
          <p:nvPr>
            <p:ph idx="1"/>
          </p:nvPr>
        </p:nvSpPr>
        <p:spPr>
          <a:xfrm>
            <a:off x="1104293" y="1250444"/>
            <a:ext cx="8946541" cy="4290371"/>
          </a:xfrm>
        </p:spPr>
        <p:txBody>
          <a:bodyPr/>
          <a:lstStyle/>
          <a:p>
            <a:r>
              <a:rPr lang="es-CO" dirty="0"/>
              <a:t>Suponga que se tiene un diseño con dos factores, como cada uno tiene  dos niveles, se considera:</a:t>
            </a:r>
          </a:p>
          <a:p>
            <a:endParaRPr lang="es-CO" dirty="0"/>
          </a:p>
          <a:p>
            <a:endParaRPr lang="es-CO" dirty="0"/>
          </a:p>
          <a:p>
            <a:endParaRPr lang="es-CO" dirty="0"/>
          </a:p>
          <a:p>
            <a:r>
              <a:rPr lang="es-CO" dirty="0"/>
              <a:t>Cuyas combinaciones son:</a:t>
            </a:r>
          </a:p>
          <a:p>
            <a:endParaRPr lang="es-CO" dirty="0"/>
          </a:p>
          <a:p>
            <a:pPr marL="0" indent="0">
              <a:buNone/>
            </a:pPr>
            <a:endParaRPr lang="es-CO" dirty="0"/>
          </a:p>
        </p:txBody>
      </p:sp>
      <p:sp>
        <p:nvSpPr>
          <p:cNvPr id="12" name="CuadroTexto 11"/>
          <p:cNvSpPr txBox="1"/>
          <p:nvPr/>
        </p:nvSpPr>
        <p:spPr>
          <a:xfrm>
            <a:off x="940158" y="927279"/>
            <a:ext cx="9530366" cy="646331"/>
          </a:xfrm>
          <a:prstGeom prst="rect">
            <a:avLst/>
          </a:prstGeom>
          <a:noFill/>
        </p:spPr>
        <p:txBody>
          <a:bodyPr wrap="square" rtlCol="0">
            <a:spAutoFit/>
          </a:bodyPr>
          <a:lstStyle/>
          <a:p>
            <a:endParaRPr lang="es-CO" dirty="0"/>
          </a:p>
          <a:p>
            <a:pPr marL="285750" indent="-285750">
              <a:buFont typeface="Wingdings" panose="05000000000000000000" pitchFamily="2" charset="2"/>
              <a:buChar char="§"/>
            </a:pPr>
            <a:endParaRPr lang="es-CO" dirty="0"/>
          </a:p>
        </p:txBody>
      </p:sp>
      <mc:AlternateContent xmlns:mc="http://schemas.openxmlformats.org/markup-compatibility/2006" xmlns:a14="http://schemas.microsoft.com/office/drawing/2010/main">
        <mc:Choice Requires="a14">
          <p:graphicFrame>
            <p:nvGraphicFramePr>
              <p:cNvPr id="15" name="Tabla 14"/>
              <p:cNvGraphicFramePr>
                <a:graphicFrameLocks noGrp="1"/>
              </p:cNvGraphicFramePr>
              <p:nvPr>
                <p:extLst>
                  <p:ext uri="{D42A27DB-BD31-4B8C-83A1-F6EECF244321}">
                    <p14:modId xmlns:p14="http://schemas.microsoft.com/office/powerpoint/2010/main" val="4291731763"/>
                  </p:ext>
                </p:extLst>
              </p:nvPr>
            </p:nvGraphicFramePr>
            <p:xfrm>
              <a:off x="1435293" y="2215731"/>
              <a:ext cx="8128000" cy="914400"/>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14:m>
                            <m:oMath xmlns:m="http://schemas.openxmlformats.org/officeDocument/2006/math">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𝑎</m:t>
                                  </m:r>
                                </m:e>
                                <m:sub>
                                  <m:r>
                                    <a:rPr lang="es-CO" sz="2400" b="0" i="1" smtClean="0">
                                      <a:latin typeface="Cambria Math" panose="02040503050406030204" pitchFamily="18" charset="0"/>
                                    </a:rPr>
                                    <m:t>0</m:t>
                                  </m:r>
                                </m:sub>
                              </m:sSub>
                              <m:r>
                                <a:rPr lang="es-CO" sz="2400" b="0" i="1" smtClean="0">
                                  <a:latin typeface="Cambria Math" panose="02040503050406030204" pitchFamily="18" charset="0"/>
                                </a:rPr>
                                <m:t>=</m:t>
                              </m:r>
                            </m:oMath>
                          </a14:m>
                          <a:r>
                            <a:rPr lang="es-CO" sz="2400" dirty="0"/>
                            <a:t>nivel bajo de 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𝑎</m:t>
                                  </m:r>
                                </m:e>
                                <m:sub>
                                  <m:r>
                                    <a:rPr lang="es-CO" sz="2400" b="0" i="1" smtClean="0">
                                      <a:latin typeface="Cambria Math" panose="02040503050406030204" pitchFamily="18" charset="0"/>
                                    </a:rPr>
                                    <m:t>1</m:t>
                                  </m:r>
                                </m:sub>
                              </m:sSub>
                              <m:r>
                                <a:rPr lang="es-CO" sz="2400" b="0" i="1" smtClean="0">
                                  <a:latin typeface="Cambria Math" panose="02040503050406030204" pitchFamily="18" charset="0"/>
                                </a:rPr>
                                <m:t>=</m:t>
                              </m:r>
                            </m:oMath>
                          </a14:m>
                          <a:r>
                            <a:rPr lang="es-CO" sz="2400" dirty="0"/>
                            <a:t>nivel alto de A</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𝑏</m:t>
                                  </m:r>
                                </m:e>
                                <m:sub>
                                  <m:r>
                                    <a:rPr lang="es-CO" sz="2400" b="0" i="1" smtClean="0">
                                      <a:latin typeface="Cambria Math" panose="02040503050406030204" pitchFamily="18" charset="0"/>
                                    </a:rPr>
                                    <m:t>0</m:t>
                                  </m:r>
                                </m:sub>
                              </m:sSub>
                              <m:r>
                                <a:rPr lang="es-CO" sz="2400" b="0" i="1" smtClean="0">
                                  <a:latin typeface="Cambria Math" panose="02040503050406030204" pitchFamily="18" charset="0"/>
                                </a:rPr>
                                <m:t>=</m:t>
                              </m:r>
                            </m:oMath>
                          </a14:m>
                          <a:r>
                            <a:rPr lang="es-CO" sz="2400" dirty="0"/>
                            <a:t>nivel bajo de 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𝑏</m:t>
                                  </m:r>
                                </m:e>
                                <m:sub>
                                  <m:r>
                                    <a:rPr lang="es-CO" sz="2400" b="0" i="1" smtClean="0">
                                      <a:latin typeface="Cambria Math" panose="02040503050406030204" pitchFamily="18" charset="0"/>
                                    </a:rPr>
                                    <m:t>1</m:t>
                                  </m:r>
                                </m:sub>
                              </m:sSub>
                              <m:r>
                                <a:rPr lang="es-CO" sz="2400" b="0" i="1" smtClean="0">
                                  <a:latin typeface="Cambria Math" panose="02040503050406030204" pitchFamily="18" charset="0"/>
                                </a:rPr>
                                <m:t>=</m:t>
                              </m:r>
                            </m:oMath>
                          </a14:m>
                          <a:r>
                            <a:rPr lang="es-CO" sz="2400" dirty="0"/>
                            <a:t>nivel alto de B</a:t>
                          </a:r>
                        </a:p>
                      </a:txBody>
                      <a:tcPr/>
                    </a:tc>
                    <a:extLst>
                      <a:ext uri="{0D108BD9-81ED-4DB2-BD59-A6C34878D82A}">
                        <a16:rowId xmlns:a16="http://schemas.microsoft.com/office/drawing/2014/main" val="10001"/>
                      </a:ext>
                    </a:extLst>
                  </a:tr>
                </a:tbl>
              </a:graphicData>
            </a:graphic>
          </p:graphicFrame>
        </mc:Choice>
        <mc:Fallback xmlns="">
          <p:graphicFrame>
            <p:nvGraphicFramePr>
              <p:cNvPr id="15" name="Tabla 14"/>
              <p:cNvGraphicFramePr>
                <a:graphicFrameLocks noGrp="1"/>
              </p:cNvGraphicFramePr>
              <p:nvPr>
                <p:extLst>
                  <p:ext uri="{D42A27DB-BD31-4B8C-83A1-F6EECF244321}">
                    <p14:modId xmlns:p14="http://schemas.microsoft.com/office/powerpoint/2010/main" val="4291731763"/>
                  </p:ext>
                </p:extLst>
              </p:nvPr>
            </p:nvGraphicFramePr>
            <p:xfrm>
              <a:off x="1435293" y="2215731"/>
              <a:ext cx="8128000" cy="914400"/>
            </p:xfrm>
            <a:graphic>
              <a:graphicData uri="http://schemas.openxmlformats.org/drawingml/2006/table">
                <a:tbl>
                  <a:tblPr bandRow="1">
                    <a:tableStyleId>{5C22544A-7EE6-4342-B048-85BDC9FD1C3A}</a:tableStyleId>
                  </a:tblPr>
                  <a:tblGrid>
                    <a:gridCol w="4064000"/>
                    <a:gridCol w="4064000"/>
                  </a:tblGrid>
                  <a:tr h="457200">
                    <a:tc>
                      <a:txBody>
                        <a:bodyPr/>
                        <a:lstStyle/>
                        <a:p>
                          <a:endParaRPr lang="es-CO"/>
                        </a:p>
                      </a:txBody>
                      <a:tcPr>
                        <a:blipFill rotWithShape="0">
                          <a:blip r:embed="rId3"/>
                          <a:stretch>
                            <a:fillRect l="-150" t="-10526" r="-100300" b="-127632"/>
                          </a:stretch>
                        </a:blipFill>
                      </a:tcPr>
                    </a:tc>
                    <a:tc>
                      <a:txBody>
                        <a:bodyPr/>
                        <a:lstStyle/>
                        <a:p>
                          <a:endParaRPr lang="es-CO"/>
                        </a:p>
                      </a:txBody>
                      <a:tcPr>
                        <a:blipFill rotWithShape="0">
                          <a:blip r:embed="rId3"/>
                          <a:stretch>
                            <a:fillRect l="-100150" t="-10526" r="-300" b="-127632"/>
                          </a:stretch>
                        </a:blipFill>
                      </a:tcPr>
                    </a:tc>
                  </a:tr>
                  <a:tr h="457200">
                    <a:tc>
                      <a:txBody>
                        <a:bodyPr/>
                        <a:lstStyle/>
                        <a:p>
                          <a:endParaRPr lang="es-CO"/>
                        </a:p>
                      </a:txBody>
                      <a:tcPr>
                        <a:blipFill rotWithShape="0">
                          <a:blip r:embed="rId3"/>
                          <a:stretch>
                            <a:fillRect l="-150" t="-112000" r="-100300" b="-29333"/>
                          </a:stretch>
                        </a:blipFill>
                      </a:tcPr>
                    </a:tc>
                    <a:tc>
                      <a:txBody>
                        <a:bodyPr/>
                        <a:lstStyle/>
                        <a:p>
                          <a:endParaRPr lang="es-CO"/>
                        </a:p>
                      </a:txBody>
                      <a:tcPr>
                        <a:blipFill rotWithShape="0">
                          <a:blip r:embed="rId3"/>
                          <a:stretch>
                            <a:fillRect l="-100150" t="-112000" r="-300" b="-2933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6" name="Tabla 15"/>
              <p:cNvGraphicFramePr>
                <a:graphicFrameLocks noGrp="1"/>
              </p:cNvGraphicFramePr>
              <p:nvPr>
                <p:extLst>
                  <p:ext uri="{D42A27DB-BD31-4B8C-83A1-F6EECF244321}">
                    <p14:modId xmlns:p14="http://schemas.microsoft.com/office/powerpoint/2010/main" val="3964056717"/>
                  </p:ext>
                </p:extLst>
              </p:nvPr>
            </p:nvGraphicFramePr>
            <p:xfrm>
              <a:off x="1435293" y="3815550"/>
              <a:ext cx="8128000" cy="457200"/>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14:m>
                            <m:oMath xmlns:m="http://schemas.openxmlformats.org/officeDocument/2006/math">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𝑎</m:t>
                                  </m:r>
                                </m:e>
                                <m:sub>
                                  <m:r>
                                    <a:rPr lang="es-CO" sz="2400" b="0" i="1" smtClean="0">
                                      <a:latin typeface="Cambria Math" panose="02040503050406030204" pitchFamily="18" charset="0"/>
                                    </a:rPr>
                                    <m:t>0</m:t>
                                  </m:r>
                                </m:sub>
                              </m:sSub>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𝑏</m:t>
                                  </m:r>
                                </m:e>
                                <m:sub>
                                  <m:r>
                                    <a:rPr lang="es-CO" sz="2400" b="0" i="1" smtClean="0">
                                      <a:latin typeface="Cambria Math" panose="02040503050406030204" pitchFamily="18" charset="0"/>
                                    </a:rPr>
                                    <m:t>0</m:t>
                                  </m:r>
                                </m:sub>
                              </m:sSub>
                            </m:oMath>
                          </a14:m>
                          <a:r>
                            <a:rPr lang="es-CO" sz="2400" dirty="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𝑎</m:t>
                                    </m:r>
                                  </m:e>
                                  <m:sub>
                                    <m:r>
                                      <a:rPr lang="es-CO" sz="2400" b="0" i="1" smtClean="0">
                                        <a:latin typeface="Cambria Math" panose="02040503050406030204" pitchFamily="18" charset="0"/>
                                      </a:rPr>
                                      <m:t>1</m:t>
                                    </m:r>
                                  </m:sub>
                                </m:sSub>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𝑏</m:t>
                                    </m:r>
                                  </m:e>
                                  <m:sub>
                                    <m:r>
                                      <a:rPr lang="es-CO" sz="2400" b="0" i="1" smtClean="0">
                                        <a:latin typeface="Cambria Math" panose="02040503050406030204" pitchFamily="18" charset="0"/>
                                      </a:rPr>
                                      <m:t>0</m:t>
                                    </m:r>
                                  </m:sub>
                                </m:sSub>
                                <m:r>
                                  <a:rPr lang="es-CO" sz="2400" b="0" i="1" smtClean="0">
                                    <a:latin typeface="Cambria Math" panose="02040503050406030204" pitchFamily="18" charset="0"/>
                                  </a:rPr>
                                  <m:t>=</m:t>
                                </m:r>
                                <m:r>
                                  <a:rPr lang="es-CO" sz="2400" b="0" i="1" smtClean="0">
                                    <a:latin typeface="Cambria Math" panose="02040503050406030204" pitchFamily="18" charset="0"/>
                                  </a:rPr>
                                  <m:t>𝑎</m:t>
                                </m:r>
                              </m:oMath>
                            </m:oMathPara>
                          </a14:m>
                          <a:endParaRPr lang="es-CO"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𝑎</m:t>
                                    </m:r>
                                  </m:e>
                                  <m:sub>
                                    <m:r>
                                      <a:rPr lang="es-CO" sz="2400" b="0" i="1" smtClean="0">
                                        <a:latin typeface="Cambria Math" panose="02040503050406030204" pitchFamily="18" charset="0"/>
                                      </a:rPr>
                                      <m:t>0</m:t>
                                    </m:r>
                                  </m:sub>
                                </m:sSub>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𝑏</m:t>
                                    </m:r>
                                  </m:e>
                                  <m:sub>
                                    <m:r>
                                      <a:rPr lang="es-CO" sz="2400" b="0" i="1" smtClean="0">
                                        <a:latin typeface="Cambria Math" panose="02040503050406030204" pitchFamily="18" charset="0"/>
                                      </a:rPr>
                                      <m:t>1</m:t>
                                    </m:r>
                                  </m:sub>
                                </m:sSub>
                                <m:r>
                                  <a:rPr lang="es-CO" sz="2400" b="0" i="1" smtClean="0">
                                    <a:latin typeface="Cambria Math" panose="02040503050406030204" pitchFamily="18" charset="0"/>
                                  </a:rPr>
                                  <m:t>=</m:t>
                                </m:r>
                                <m:r>
                                  <a:rPr lang="es-CO" sz="2400" b="0" i="1" smtClean="0">
                                    <a:latin typeface="Cambria Math" panose="02040503050406030204" pitchFamily="18" charset="0"/>
                                  </a:rPr>
                                  <m:t>𝑏</m:t>
                                </m:r>
                              </m:oMath>
                            </m:oMathPara>
                          </a14:m>
                          <a:endParaRPr lang="es-CO"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𝑎</m:t>
                                    </m:r>
                                  </m:e>
                                  <m:sub>
                                    <m:r>
                                      <a:rPr lang="es-CO" sz="2400" b="0" i="1" smtClean="0">
                                        <a:latin typeface="Cambria Math" panose="02040503050406030204" pitchFamily="18" charset="0"/>
                                      </a:rPr>
                                      <m:t>1</m:t>
                                    </m:r>
                                  </m:sub>
                                </m:sSub>
                                <m:sSub>
                                  <m:sSubPr>
                                    <m:ctrlPr>
                                      <a:rPr lang="es-CO" sz="2400" i="1" smtClean="0">
                                        <a:latin typeface="Cambria Math" panose="02040503050406030204" pitchFamily="18" charset="0"/>
                                      </a:rPr>
                                    </m:ctrlPr>
                                  </m:sSubPr>
                                  <m:e>
                                    <m:r>
                                      <a:rPr lang="es-CO" sz="2400" b="0" i="1" smtClean="0">
                                        <a:latin typeface="Cambria Math" panose="02040503050406030204" pitchFamily="18" charset="0"/>
                                      </a:rPr>
                                      <m:t>𝑏</m:t>
                                    </m:r>
                                  </m:e>
                                  <m:sub>
                                    <m:r>
                                      <a:rPr lang="es-CO" sz="2400" b="0" i="1" smtClean="0">
                                        <a:latin typeface="Cambria Math" panose="02040503050406030204" pitchFamily="18" charset="0"/>
                                      </a:rPr>
                                      <m:t>1</m:t>
                                    </m:r>
                                  </m:sub>
                                </m:sSub>
                                <m:r>
                                  <a:rPr lang="es-CO" sz="2400" b="0" i="1" smtClean="0">
                                    <a:latin typeface="Cambria Math" panose="02040503050406030204" pitchFamily="18" charset="0"/>
                                  </a:rPr>
                                  <m:t>=</m:t>
                                </m:r>
                                <m:r>
                                  <a:rPr lang="es-CO" sz="2400" b="0" i="1" smtClean="0">
                                    <a:latin typeface="Cambria Math" panose="02040503050406030204" pitchFamily="18" charset="0"/>
                                  </a:rPr>
                                  <m:t>𝑎𝑏</m:t>
                                </m:r>
                              </m:oMath>
                            </m:oMathPara>
                          </a14:m>
                          <a:endParaRPr lang="es-CO" sz="2400" dirty="0"/>
                        </a:p>
                      </a:txBody>
                      <a:tcPr/>
                    </a:tc>
                    <a:extLst>
                      <a:ext uri="{0D108BD9-81ED-4DB2-BD59-A6C34878D82A}">
                        <a16:rowId xmlns:a16="http://schemas.microsoft.com/office/drawing/2014/main" val="10000"/>
                      </a:ext>
                    </a:extLst>
                  </a:tr>
                </a:tbl>
              </a:graphicData>
            </a:graphic>
          </p:graphicFrame>
        </mc:Choice>
        <mc:Fallback xmlns="">
          <p:graphicFrame>
            <p:nvGraphicFramePr>
              <p:cNvPr id="16" name="Tabla 15"/>
              <p:cNvGraphicFramePr>
                <a:graphicFrameLocks noGrp="1"/>
              </p:cNvGraphicFramePr>
              <p:nvPr>
                <p:extLst>
                  <p:ext uri="{D42A27DB-BD31-4B8C-83A1-F6EECF244321}">
                    <p14:modId xmlns:p14="http://schemas.microsoft.com/office/powerpoint/2010/main" val="3964056717"/>
                  </p:ext>
                </p:extLst>
              </p:nvPr>
            </p:nvGraphicFramePr>
            <p:xfrm>
              <a:off x="1435293" y="3815550"/>
              <a:ext cx="8128000" cy="457200"/>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457200">
                    <a:tc>
                      <a:txBody>
                        <a:bodyPr/>
                        <a:lstStyle/>
                        <a:p>
                          <a:endParaRPr lang="es-CO"/>
                        </a:p>
                      </a:txBody>
                      <a:tcPr>
                        <a:blipFill>
                          <a:blip r:embed="rId4"/>
                          <a:stretch>
                            <a:fillRect l="-299" t="-9211" r="-300000" b="-30263"/>
                          </a:stretch>
                        </a:blipFill>
                      </a:tcPr>
                    </a:tc>
                    <a:tc>
                      <a:txBody>
                        <a:bodyPr/>
                        <a:lstStyle/>
                        <a:p>
                          <a:endParaRPr lang="es-CO"/>
                        </a:p>
                      </a:txBody>
                      <a:tcPr>
                        <a:blipFill>
                          <a:blip r:embed="rId4"/>
                          <a:stretch>
                            <a:fillRect l="-100601" t="-9211" r="-200901" b="-30263"/>
                          </a:stretch>
                        </a:blipFill>
                      </a:tcPr>
                    </a:tc>
                    <a:tc>
                      <a:txBody>
                        <a:bodyPr/>
                        <a:lstStyle/>
                        <a:p>
                          <a:endParaRPr lang="es-CO"/>
                        </a:p>
                      </a:txBody>
                      <a:tcPr>
                        <a:blipFill>
                          <a:blip r:embed="rId4"/>
                          <a:stretch>
                            <a:fillRect l="-200000" t="-9211" r="-100299" b="-30263"/>
                          </a:stretch>
                        </a:blipFill>
                      </a:tcPr>
                    </a:tc>
                    <a:tc>
                      <a:txBody>
                        <a:bodyPr/>
                        <a:lstStyle/>
                        <a:p>
                          <a:endParaRPr lang="es-CO"/>
                        </a:p>
                      </a:txBody>
                      <a:tcPr>
                        <a:blipFill>
                          <a:blip r:embed="rId4"/>
                          <a:stretch>
                            <a:fillRect l="-300901" t="-9211" r="-601" b="-30263"/>
                          </a:stretch>
                        </a:blipFill>
                      </a:tcPr>
                    </a:tc>
                    <a:extLst>
                      <a:ext uri="{0D108BD9-81ED-4DB2-BD59-A6C34878D82A}">
                        <a16:rowId xmlns:a16="http://schemas.microsoft.com/office/drawing/2014/main" val="10000"/>
                      </a:ext>
                    </a:extLst>
                  </a:tr>
                </a:tbl>
              </a:graphicData>
            </a:graphic>
          </p:graphicFrame>
        </mc:Fallback>
      </mc:AlternateContent>
      <p:grpSp>
        <p:nvGrpSpPr>
          <p:cNvPr id="43" name="Grupo 42">
            <a:extLst>
              <a:ext uri="{FF2B5EF4-FFF2-40B4-BE49-F238E27FC236}">
                <a16:creationId xmlns:a16="http://schemas.microsoft.com/office/drawing/2014/main" id="{86C38940-C9A2-45B1-993E-4389923CCD00}"/>
              </a:ext>
            </a:extLst>
          </p:cNvPr>
          <p:cNvGrpSpPr/>
          <p:nvPr/>
        </p:nvGrpSpPr>
        <p:grpSpPr>
          <a:xfrm>
            <a:off x="1813776" y="4272750"/>
            <a:ext cx="3891565" cy="2472870"/>
            <a:chOff x="3381707" y="4284666"/>
            <a:chExt cx="3891565" cy="2472870"/>
          </a:xfrm>
        </p:grpSpPr>
        <p:sp>
          <p:nvSpPr>
            <p:cNvPr id="4" name="Rectángulo 3"/>
            <p:cNvSpPr/>
            <p:nvPr/>
          </p:nvSpPr>
          <p:spPr>
            <a:xfrm>
              <a:off x="4769473" y="4579962"/>
              <a:ext cx="1931831" cy="149394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a:p>
          </p:txBody>
        </p:sp>
        <p:sp>
          <p:nvSpPr>
            <p:cNvPr id="5" name="CuadroTexto 4"/>
            <p:cNvSpPr txBox="1"/>
            <p:nvPr/>
          </p:nvSpPr>
          <p:spPr>
            <a:xfrm>
              <a:off x="4439951" y="4284666"/>
              <a:ext cx="360608" cy="369332"/>
            </a:xfrm>
            <a:prstGeom prst="rect">
              <a:avLst/>
            </a:prstGeom>
            <a:noFill/>
          </p:spPr>
          <p:txBody>
            <a:bodyPr wrap="square" rtlCol="0">
              <a:spAutoFit/>
            </a:bodyPr>
            <a:lstStyle/>
            <a:p>
              <a:r>
                <a:rPr lang="es-CO" b="1" dirty="0"/>
                <a:t>b</a:t>
              </a:r>
            </a:p>
          </p:txBody>
        </p:sp>
        <p:sp>
          <p:nvSpPr>
            <p:cNvPr id="6" name="CuadroTexto 5"/>
            <p:cNvSpPr txBox="1"/>
            <p:nvPr/>
          </p:nvSpPr>
          <p:spPr>
            <a:xfrm>
              <a:off x="4304714" y="6147946"/>
              <a:ext cx="495845" cy="369332"/>
            </a:xfrm>
            <a:prstGeom prst="rect">
              <a:avLst/>
            </a:prstGeom>
            <a:noFill/>
          </p:spPr>
          <p:txBody>
            <a:bodyPr wrap="square" rtlCol="0">
              <a:spAutoFit/>
            </a:bodyPr>
            <a:lstStyle/>
            <a:p>
              <a:r>
                <a:rPr lang="es-CO" b="1" dirty="0"/>
                <a:t>(1)</a:t>
              </a:r>
            </a:p>
          </p:txBody>
        </p:sp>
        <p:sp>
          <p:nvSpPr>
            <p:cNvPr id="7" name="CuadroTexto 6"/>
            <p:cNvSpPr txBox="1"/>
            <p:nvPr/>
          </p:nvSpPr>
          <p:spPr>
            <a:xfrm>
              <a:off x="6732389" y="4284666"/>
              <a:ext cx="540883" cy="369332"/>
            </a:xfrm>
            <a:prstGeom prst="rect">
              <a:avLst/>
            </a:prstGeom>
            <a:noFill/>
          </p:spPr>
          <p:txBody>
            <a:bodyPr wrap="square" rtlCol="0">
              <a:spAutoFit/>
            </a:bodyPr>
            <a:lstStyle/>
            <a:p>
              <a:r>
                <a:rPr lang="es-CO" b="1" dirty="0"/>
                <a:t>ab</a:t>
              </a:r>
            </a:p>
          </p:txBody>
        </p:sp>
        <p:sp>
          <p:nvSpPr>
            <p:cNvPr id="8" name="CuadroTexto 7"/>
            <p:cNvSpPr txBox="1"/>
            <p:nvPr/>
          </p:nvSpPr>
          <p:spPr>
            <a:xfrm>
              <a:off x="6732390" y="6172760"/>
              <a:ext cx="360608" cy="369332"/>
            </a:xfrm>
            <a:prstGeom prst="rect">
              <a:avLst/>
            </a:prstGeom>
            <a:noFill/>
          </p:spPr>
          <p:txBody>
            <a:bodyPr wrap="square" rtlCol="0">
              <a:spAutoFit/>
            </a:bodyPr>
            <a:lstStyle/>
            <a:p>
              <a:r>
                <a:rPr lang="es-CO" b="1" dirty="0"/>
                <a:t>a</a:t>
              </a:r>
            </a:p>
          </p:txBody>
        </p:sp>
        <p:sp>
          <p:nvSpPr>
            <p:cNvPr id="9" name="CuadroTexto 8"/>
            <p:cNvSpPr txBox="1"/>
            <p:nvPr/>
          </p:nvSpPr>
          <p:spPr>
            <a:xfrm>
              <a:off x="5122545" y="6357426"/>
              <a:ext cx="1287858" cy="400110"/>
            </a:xfrm>
            <a:prstGeom prst="rect">
              <a:avLst/>
            </a:prstGeom>
            <a:noFill/>
          </p:spPr>
          <p:txBody>
            <a:bodyPr wrap="square" rtlCol="0">
              <a:spAutoFit/>
            </a:bodyPr>
            <a:lstStyle/>
            <a:p>
              <a:r>
                <a:rPr lang="es-CO" sz="2000" b="1" dirty="0"/>
                <a:t>Factor  A</a:t>
              </a:r>
            </a:p>
          </p:txBody>
        </p:sp>
        <p:sp>
          <p:nvSpPr>
            <p:cNvPr id="10" name="CuadroTexto 9"/>
            <p:cNvSpPr txBox="1"/>
            <p:nvPr/>
          </p:nvSpPr>
          <p:spPr>
            <a:xfrm>
              <a:off x="3381707" y="5135030"/>
              <a:ext cx="1238548" cy="400110"/>
            </a:xfrm>
            <a:prstGeom prst="rect">
              <a:avLst/>
            </a:prstGeom>
            <a:noFill/>
          </p:spPr>
          <p:txBody>
            <a:bodyPr wrap="square" rtlCol="0">
              <a:spAutoFit/>
            </a:bodyPr>
            <a:lstStyle/>
            <a:p>
              <a:r>
                <a:rPr lang="es-CO" sz="2000" b="1" dirty="0"/>
                <a:t>Factor B</a:t>
              </a:r>
            </a:p>
          </p:txBody>
        </p:sp>
        <p:sp>
          <p:nvSpPr>
            <p:cNvPr id="17" name="Elipse 16"/>
            <p:cNvSpPr/>
            <p:nvPr/>
          </p:nvSpPr>
          <p:spPr>
            <a:xfrm>
              <a:off x="4679321" y="4521212"/>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Elipse 17"/>
            <p:cNvSpPr/>
            <p:nvPr/>
          </p:nvSpPr>
          <p:spPr>
            <a:xfrm>
              <a:off x="4703953" y="5983937"/>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p:cNvSpPr/>
            <p:nvPr/>
          </p:nvSpPr>
          <p:spPr>
            <a:xfrm>
              <a:off x="6552085" y="5983937"/>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p:cNvSpPr/>
            <p:nvPr/>
          </p:nvSpPr>
          <p:spPr>
            <a:xfrm>
              <a:off x="6560170" y="4550347"/>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42" name="Grupo 41">
            <a:extLst>
              <a:ext uri="{FF2B5EF4-FFF2-40B4-BE49-F238E27FC236}">
                <a16:creationId xmlns:a16="http://schemas.microsoft.com/office/drawing/2014/main" id="{F87725ED-6447-452A-8A5B-5F88B57E48A1}"/>
              </a:ext>
            </a:extLst>
          </p:cNvPr>
          <p:cNvGrpSpPr/>
          <p:nvPr/>
        </p:nvGrpSpPr>
        <p:grpSpPr>
          <a:xfrm>
            <a:off x="6852910" y="4509296"/>
            <a:ext cx="2000241" cy="1892169"/>
            <a:chOff x="8934677" y="4318508"/>
            <a:chExt cx="2000241" cy="1892169"/>
          </a:xfrm>
        </p:grpSpPr>
        <p:sp>
          <p:nvSpPr>
            <p:cNvPr id="11" name="Cubo 10">
              <a:extLst>
                <a:ext uri="{FF2B5EF4-FFF2-40B4-BE49-F238E27FC236}">
                  <a16:creationId xmlns:a16="http://schemas.microsoft.com/office/drawing/2014/main" id="{EF382F63-8EFA-4614-BAA6-92D9758C0EE5}"/>
                </a:ext>
              </a:extLst>
            </p:cNvPr>
            <p:cNvSpPr/>
            <p:nvPr/>
          </p:nvSpPr>
          <p:spPr>
            <a:xfrm>
              <a:off x="9024829" y="4391038"/>
              <a:ext cx="1846937" cy="1756908"/>
            </a:xfrm>
            <a:prstGeom prst="cub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a:extLst>
                <a:ext uri="{FF2B5EF4-FFF2-40B4-BE49-F238E27FC236}">
                  <a16:creationId xmlns:a16="http://schemas.microsoft.com/office/drawing/2014/main" id="{A4113E90-CBD2-446B-80EA-A86B0E88BF38}"/>
                </a:ext>
              </a:extLst>
            </p:cNvPr>
            <p:cNvSpPr/>
            <p:nvPr/>
          </p:nvSpPr>
          <p:spPr>
            <a:xfrm>
              <a:off x="8934677" y="4762080"/>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06990E4D-E705-468F-B34B-D50004EEE8C1}"/>
                </a:ext>
              </a:extLst>
            </p:cNvPr>
            <p:cNvSpPr/>
            <p:nvPr/>
          </p:nvSpPr>
          <p:spPr>
            <a:xfrm>
              <a:off x="10735567" y="4328307"/>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52E11668-28C3-4C3D-89A3-8611C6E05D73}"/>
                </a:ext>
              </a:extLst>
            </p:cNvPr>
            <p:cNvSpPr/>
            <p:nvPr/>
          </p:nvSpPr>
          <p:spPr>
            <a:xfrm>
              <a:off x="8961677" y="6065975"/>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3E279031-2D19-4BB6-B52F-07B819A6F5EF}"/>
                </a:ext>
              </a:extLst>
            </p:cNvPr>
            <p:cNvSpPr/>
            <p:nvPr/>
          </p:nvSpPr>
          <p:spPr>
            <a:xfrm>
              <a:off x="10366484" y="6034610"/>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Elipse 25">
              <a:extLst>
                <a:ext uri="{FF2B5EF4-FFF2-40B4-BE49-F238E27FC236}">
                  <a16:creationId xmlns:a16="http://schemas.microsoft.com/office/drawing/2014/main" id="{2C022921-78C0-4C02-B236-C07D9520A52B}"/>
                </a:ext>
              </a:extLst>
            </p:cNvPr>
            <p:cNvSpPr/>
            <p:nvPr/>
          </p:nvSpPr>
          <p:spPr>
            <a:xfrm>
              <a:off x="10754614" y="5575359"/>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Conector recto 26">
              <a:extLst>
                <a:ext uri="{FF2B5EF4-FFF2-40B4-BE49-F238E27FC236}">
                  <a16:creationId xmlns:a16="http://schemas.microsoft.com/office/drawing/2014/main" id="{2034481E-DBD4-458E-97C3-2865C0D3C858}"/>
                </a:ext>
              </a:extLst>
            </p:cNvPr>
            <p:cNvCxnSpPr>
              <a:cxnSpLocks/>
            </p:cNvCxnSpPr>
            <p:nvPr/>
          </p:nvCxnSpPr>
          <p:spPr>
            <a:xfrm>
              <a:off x="9474899" y="4407067"/>
              <a:ext cx="63086" cy="13255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CE61355E-BD9E-41FB-9682-F5384B2EF1FF}"/>
                </a:ext>
              </a:extLst>
            </p:cNvPr>
            <p:cNvCxnSpPr>
              <a:cxnSpLocks/>
              <a:stCxn id="24" idx="6"/>
            </p:cNvCxnSpPr>
            <p:nvPr/>
          </p:nvCxnSpPr>
          <p:spPr>
            <a:xfrm flipV="1">
              <a:off x="9141981" y="5708832"/>
              <a:ext cx="421312" cy="4294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613C38F1-24A1-496F-A50C-131B44673BCC}"/>
                </a:ext>
              </a:extLst>
            </p:cNvPr>
            <p:cNvCxnSpPr>
              <a:cxnSpLocks/>
              <a:endCxn id="26" idx="3"/>
            </p:cNvCxnSpPr>
            <p:nvPr/>
          </p:nvCxnSpPr>
          <p:spPr>
            <a:xfrm>
              <a:off x="9574732" y="5694977"/>
              <a:ext cx="1206287" cy="38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53B926B4-BC52-4315-8E49-D06159DEDE28}"/>
                </a:ext>
              </a:extLst>
            </p:cNvPr>
            <p:cNvSpPr/>
            <p:nvPr/>
          </p:nvSpPr>
          <p:spPr>
            <a:xfrm>
              <a:off x="9493207" y="5639106"/>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Elipse 40">
              <a:extLst>
                <a:ext uri="{FF2B5EF4-FFF2-40B4-BE49-F238E27FC236}">
                  <a16:creationId xmlns:a16="http://schemas.microsoft.com/office/drawing/2014/main" id="{8D74E439-F88A-4AFE-B923-CE3775EBA2B2}"/>
                </a:ext>
              </a:extLst>
            </p:cNvPr>
            <p:cNvSpPr/>
            <p:nvPr/>
          </p:nvSpPr>
          <p:spPr>
            <a:xfrm>
              <a:off x="9376471" y="4318508"/>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197288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a:t>Efectos simples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831209914"/>
              </p:ext>
            </p:extLst>
          </p:nvPr>
        </p:nvGraphicFramePr>
        <p:xfrm>
          <a:off x="1103313" y="2052638"/>
          <a:ext cx="8947150" cy="1478280"/>
        </p:xfrm>
        <a:graphic>
          <a:graphicData uri="http://schemas.openxmlformats.org/drawingml/2006/table">
            <a:tbl>
              <a:tblPr bandRow="1">
                <a:tableStyleId>{5C22544A-7EE6-4342-B048-85BDC9FD1C3A}</a:tableStyleId>
              </a:tblPr>
              <a:tblGrid>
                <a:gridCol w="4473575">
                  <a:extLst>
                    <a:ext uri="{9D8B030D-6E8A-4147-A177-3AD203B41FA5}">
                      <a16:colId xmlns:a16="http://schemas.microsoft.com/office/drawing/2014/main" val="20000"/>
                    </a:ext>
                  </a:extLst>
                </a:gridCol>
                <a:gridCol w="4473575">
                  <a:extLst>
                    <a:ext uri="{9D8B030D-6E8A-4147-A177-3AD203B41FA5}">
                      <a16:colId xmlns:a16="http://schemas.microsoft.com/office/drawing/2014/main" val="20001"/>
                    </a:ext>
                  </a:extLst>
                </a:gridCol>
              </a:tblGrid>
              <a:tr h="370840">
                <a:tc>
                  <a:txBody>
                    <a:bodyPr/>
                    <a:lstStyle/>
                    <a:p>
                      <a:pPr algn="ctr"/>
                      <a:r>
                        <a:rPr lang="es-CO" b="1" dirty="0"/>
                        <a:t>(a-(1))</a:t>
                      </a:r>
                    </a:p>
                  </a:txBody>
                  <a:tcPr anchor="ctr">
                    <a:solidFill>
                      <a:schemeClr val="accent1">
                        <a:lumMod val="40000"/>
                        <a:lumOff val="60000"/>
                      </a:schemeClr>
                    </a:solidFill>
                  </a:tcPr>
                </a:tc>
                <a:tc rowSpan="2">
                  <a:txBody>
                    <a:bodyPr/>
                    <a:lstStyle/>
                    <a:p>
                      <a:pPr algn="ctr"/>
                      <a:r>
                        <a:rPr lang="es-CO" b="1" dirty="0"/>
                        <a:t>Factor A</a:t>
                      </a:r>
                    </a:p>
                  </a:txBody>
                  <a:tcPr anchor="ct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pPr algn="ctr"/>
                      <a:r>
                        <a:rPr lang="es-CO" b="1" dirty="0"/>
                        <a:t>(ab-b)</a:t>
                      </a:r>
                    </a:p>
                  </a:txBody>
                  <a:tcPr anchor="ctr">
                    <a:solidFill>
                      <a:schemeClr val="accent1">
                        <a:lumMod val="20000"/>
                        <a:lumOff val="80000"/>
                      </a:schemeClr>
                    </a:solidFill>
                  </a:tcPr>
                </a:tc>
                <a:tc vMerge="1">
                  <a:txBody>
                    <a:bodyPr/>
                    <a:lstStyle/>
                    <a:p>
                      <a:pPr algn="ctr"/>
                      <a:endParaRPr lang="es-CO" b="1" dirty="0"/>
                    </a:p>
                  </a:txBody>
                  <a:tcPr anchor="ctr"/>
                </a:tc>
                <a:extLst>
                  <a:ext uri="{0D108BD9-81ED-4DB2-BD59-A6C34878D82A}">
                    <a16:rowId xmlns:a16="http://schemas.microsoft.com/office/drawing/2014/main" val="10001"/>
                  </a:ext>
                </a:extLst>
              </a:tr>
              <a:tr h="348127">
                <a:tc>
                  <a:txBody>
                    <a:bodyPr/>
                    <a:lstStyle/>
                    <a:p>
                      <a:pPr algn="ctr"/>
                      <a:r>
                        <a:rPr lang="es-CO" b="1" dirty="0"/>
                        <a:t>(b-(1))</a:t>
                      </a:r>
                    </a:p>
                  </a:txBody>
                  <a:tcPr anchor="ctr">
                    <a:solidFill>
                      <a:schemeClr val="accent1">
                        <a:lumMod val="40000"/>
                        <a:lumOff val="60000"/>
                      </a:schemeClr>
                    </a:solidFill>
                  </a:tcPr>
                </a:tc>
                <a:tc rowSpan="2">
                  <a:txBody>
                    <a:bodyPr/>
                    <a:lstStyle/>
                    <a:p>
                      <a:pPr algn="ctr"/>
                      <a:r>
                        <a:rPr lang="es-CO" b="1" dirty="0"/>
                        <a:t>Factor B</a:t>
                      </a:r>
                    </a:p>
                  </a:txBody>
                  <a:tcPr anchor="ctr">
                    <a:solidFill>
                      <a:schemeClr val="accent1">
                        <a:lumMod val="40000"/>
                        <a:lumOff val="60000"/>
                      </a:schemeClr>
                    </a:solidFill>
                  </a:tcPr>
                </a:tc>
                <a:extLst>
                  <a:ext uri="{0D108BD9-81ED-4DB2-BD59-A6C34878D82A}">
                    <a16:rowId xmlns:a16="http://schemas.microsoft.com/office/drawing/2014/main" val="10002"/>
                  </a:ext>
                </a:extLst>
              </a:tr>
              <a:tr h="370840">
                <a:tc>
                  <a:txBody>
                    <a:bodyPr/>
                    <a:lstStyle/>
                    <a:p>
                      <a:pPr algn="ctr"/>
                      <a:r>
                        <a:rPr lang="es-CO" b="1" dirty="0"/>
                        <a:t>(ab-a)</a:t>
                      </a:r>
                    </a:p>
                  </a:txBody>
                  <a:tcPr anchor="ctr">
                    <a:solidFill>
                      <a:schemeClr val="accent1">
                        <a:lumMod val="20000"/>
                        <a:lumOff val="80000"/>
                      </a:schemeClr>
                    </a:solidFill>
                  </a:tcPr>
                </a:tc>
                <a:tc vMerge="1">
                  <a:txBody>
                    <a:bodyPr/>
                    <a:lstStyle/>
                    <a:p>
                      <a:endParaRPr lang="es-CO" dirty="0"/>
                    </a:p>
                  </a:txBody>
                  <a:tcPr anchor="ctr"/>
                </a:tc>
                <a:extLst>
                  <a:ext uri="{0D108BD9-81ED-4DB2-BD59-A6C34878D82A}">
                    <a16:rowId xmlns:a16="http://schemas.microsoft.com/office/drawing/2014/main" val="10003"/>
                  </a:ext>
                </a:extLst>
              </a:tr>
            </a:tbl>
          </a:graphicData>
        </a:graphic>
      </p:graphicFrame>
      <p:sp>
        <p:nvSpPr>
          <p:cNvPr id="6" name="Marcador de contenido 2"/>
          <p:cNvSpPr txBox="1">
            <a:spLocks/>
          </p:cNvSpPr>
          <p:nvPr/>
        </p:nvSpPr>
        <p:spPr>
          <a:xfrm>
            <a:off x="875201" y="2567629"/>
            <a:ext cx="8946541" cy="42903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s-CO" dirty="0"/>
          </a:p>
        </p:txBody>
      </p:sp>
      <p:sp>
        <p:nvSpPr>
          <p:cNvPr id="7" name="Rectángulo 6"/>
          <p:cNvSpPr/>
          <p:nvPr/>
        </p:nvSpPr>
        <p:spPr>
          <a:xfrm>
            <a:off x="4769473" y="4614034"/>
            <a:ext cx="1931831" cy="149394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b="1"/>
          </a:p>
        </p:txBody>
      </p:sp>
      <p:sp>
        <p:nvSpPr>
          <p:cNvPr id="8" name="CuadroTexto 7"/>
          <p:cNvSpPr txBox="1"/>
          <p:nvPr/>
        </p:nvSpPr>
        <p:spPr>
          <a:xfrm>
            <a:off x="4439951" y="4284666"/>
            <a:ext cx="360608" cy="369332"/>
          </a:xfrm>
          <a:prstGeom prst="rect">
            <a:avLst/>
          </a:prstGeom>
          <a:noFill/>
        </p:spPr>
        <p:txBody>
          <a:bodyPr wrap="square" rtlCol="0">
            <a:spAutoFit/>
          </a:bodyPr>
          <a:lstStyle/>
          <a:p>
            <a:r>
              <a:rPr lang="es-CO" b="1" dirty="0"/>
              <a:t>b</a:t>
            </a:r>
          </a:p>
        </p:txBody>
      </p:sp>
      <p:sp>
        <p:nvSpPr>
          <p:cNvPr id="9" name="CuadroTexto 8"/>
          <p:cNvSpPr txBox="1"/>
          <p:nvPr/>
        </p:nvSpPr>
        <p:spPr>
          <a:xfrm>
            <a:off x="4439950" y="6147946"/>
            <a:ext cx="568148" cy="369332"/>
          </a:xfrm>
          <a:prstGeom prst="rect">
            <a:avLst/>
          </a:prstGeom>
          <a:noFill/>
        </p:spPr>
        <p:txBody>
          <a:bodyPr wrap="square" rtlCol="0">
            <a:spAutoFit/>
          </a:bodyPr>
          <a:lstStyle/>
          <a:p>
            <a:r>
              <a:rPr lang="es-CO" b="1" dirty="0"/>
              <a:t>(1)</a:t>
            </a:r>
          </a:p>
        </p:txBody>
      </p:sp>
      <p:sp>
        <p:nvSpPr>
          <p:cNvPr id="10" name="CuadroTexto 9"/>
          <p:cNvSpPr txBox="1"/>
          <p:nvPr/>
        </p:nvSpPr>
        <p:spPr>
          <a:xfrm>
            <a:off x="6732389" y="4284666"/>
            <a:ext cx="540883" cy="369332"/>
          </a:xfrm>
          <a:prstGeom prst="rect">
            <a:avLst/>
          </a:prstGeom>
          <a:noFill/>
        </p:spPr>
        <p:txBody>
          <a:bodyPr wrap="square" rtlCol="0">
            <a:spAutoFit/>
          </a:bodyPr>
          <a:lstStyle/>
          <a:p>
            <a:r>
              <a:rPr lang="es-CO" b="1" dirty="0"/>
              <a:t>ab</a:t>
            </a:r>
          </a:p>
        </p:txBody>
      </p:sp>
      <p:sp>
        <p:nvSpPr>
          <p:cNvPr id="11" name="CuadroTexto 10"/>
          <p:cNvSpPr txBox="1"/>
          <p:nvPr/>
        </p:nvSpPr>
        <p:spPr>
          <a:xfrm>
            <a:off x="6732390" y="6172760"/>
            <a:ext cx="360608" cy="369332"/>
          </a:xfrm>
          <a:prstGeom prst="rect">
            <a:avLst/>
          </a:prstGeom>
          <a:noFill/>
        </p:spPr>
        <p:txBody>
          <a:bodyPr wrap="square" rtlCol="0">
            <a:spAutoFit/>
          </a:bodyPr>
          <a:lstStyle/>
          <a:p>
            <a:r>
              <a:rPr lang="es-CO" b="1" dirty="0"/>
              <a:t>a</a:t>
            </a:r>
          </a:p>
        </p:txBody>
      </p:sp>
      <p:sp>
        <p:nvSpPr>
          <p:cNvPr id="12" name="CuadroTexto 11"/>
          <p:cNvSpPr txBox="1"/>
          <p:nvPr/>
        </p:nvSpPr>
        <p:spPr>
          <a:xfrm>
            <a:off x="5122545" y="6357426"/>
            <a:ext cx="1287858" cy="400110"/>
          </a:xfrm>
          <a:prstGeom prst="rect">
            <a:avLst/>
          </a:prstGeom>
          <a:noFill/>
        </p:spPr>
        <p:txBody>
          <a:bodyPr wrap="square" rtlCol="0">
            <a:spAutoFit/>
          </a:bodyPr>
          <a:lstStyle/>
          <a:p>
            <a:r>
              <a:rPr lang="es-CO" sz="2000" b="1" dirty="0"/>
              <a:t>Factor  A</a:t>
            </a:r>
          </a:p>
        </p:txBody>
      </p:sp>
      <p:sp>
        <p:nvSpPr>
          <p:cNvPr id="13" name="CuadroTexto 12"/>
          <p:cNvSpPr txBox="1"/>
          <p:nvPr/>
        </p:nvSpPr>
        <p:spPr>
          <a:xfrm>
            <a:off x="3381707" y="5135030"/>
            <a:ext cx="1238548" cy="400110"/>
          </a:xfrm>
          <a:prstGeom prst="rect">
            <a:avLst/>
          </a:prstGeom>
          <a:noFill/>
        </p:spPr>
        <p:txBody>
          <a:bodyPr wrap="square" rtlCol="0">
            <a:spAutoFit/>
          </a:bodyPr>
          <a:lstStyle/>
          <a:p>
            <a:r>
              <a:rPr lang="es-CO" sz="2000" b="1" dirty="0"/>
              <a:t>Factor B</a:t>
            </a:r>
          </a:p>
        </p:txBody>
      </p:sp>
      <p:sp>
        <p:nvSpPr>
          <p:cNvPr id="14" name="Elipse 13"/>
          <p:cNvSpPr/>
          <p:nvPr/>
        </p:nvSpPr>
        <p:spPr>
          <a:xfrm>
            <a:off x="4679321" y="4521212"/>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p:cNvSpPr/>
          <p:nvPr/>
        </p:nvSpPr>
        <p:spPr>
          <a:xfrm>
            <a:off x="4703953" y="5983937"/>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p:cNvSpPr/>
          <p:nvPr/>
        </p:nvSpPr>
        <p:spPr>
          <a:xfrm>
            <a:off x="6552085" y="5983937"/>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p:cNvSpPr/>
          <p:nvPr/>
        </p:nvSpPr>
        <p:spPr>
          <a:xfrm>
            <a:off x="6560170" y="4550347"/>
            <a:ext cx="180304" cy="144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54648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a:t>Efectos principales</a:t>
            </a:r>
          </a:p>
        </p:txBody>
      </p:sp>
      <mc:AlternateContent xmlns:mc="http://schemas.openxmlformats.org/markup-compatibility/2006" xmlns:a14="http://schemas.microsoft.com/office/drawing/2010/main">
        <mc:Choice Requires="a14">
          <p:graphicFrame>
            <p:nvGraphicFramePr>
              <p:cNvPr id="5" name="Marcador de contenido 4"/>
              <p:cNvGraphicFramePr>
                <a:graphicFrameLocks noGrp="1"/>
              </p:cNvGraphicFramePr>
              <p:nvPr>
                <p:ph idx="1"/>
                <p:extLst>
                  <p:ext uri="{D42A27DB-BD31-4B8C-83A1-F6EECF244321}">
                    <p14:modId xmlns:p14="http://schemas.microsoft.com/office/powerpoint/2010/main" val="660230652"/>
                  </p:ext>
                </p:extLst>
              </p:nvPr>
            </p:nvGraphicFramePr>
            <p:xfrm>
              <a:off x="1103312" y="2052638"/>
              <a:ext cx="8947522" cy="3693829"/>
            </p:xfrm>
            <a:graphic>
              <a:graphicData uri="http://schemas.openxmlformats.org/drawingml/2006/table">
                <a:tbl>
                  <a:tblPr firstRow="1" bandRow="1">
                    <a:tableStyleId>{5C22544A-7EE6-4342-B048-85BDC9FD1C3A}</a:tableStyleId>
                  </a:tblPr>
                  <a:tblGrid>
                    <a:gridCol w="762660">
                      <a:extLst>
                        <a:ext uri="{9D8B030D-6E8A-4147-A177-3AD203B41FA5}">
                          <a16:colId xmlns:a16="http://schemas.microsoft.com/office/drawing/2014/main" val="20000"/>
                        </a:ext>
                      </a:extLst>
                    </a:gridCol>
                    <a:gridCol w="4092431">
                      <a:extLst>
                        <a:ext uri="{9D8B030D-6E8A-4147-A177-3AD203B41FA5}">
                          <a16:colId xmlns:a16="http://schemas.microsoft.com/office/drawing/2014/main" val="1476911216"/>
                        </a:ext>
                      </a:extLst>
                    </a:gridCol>
                    <a:gridCol w="4092431">
                      <a:extLst>
                        <a:ext uri="{9D8B030D-6E8A-4147-A177-3AD203B41FA5}">
                          <a16:colId xmlns:a16="http://schemas.microsoft.com/office/drawing/2014/main" val="20001"/>
                        </a:ext>
                      </a:extLst>
                    </a:gridCol>
                  </a:tblGrid>
                  <a:tr h="547396">
                    <a:tc>
                      <a:txBody>
                        <a:bodyPr/>
                        <a:lstStyle/>
                        <a:p>
                          <a:endParaRPr lang="es-CO" dirty="0"/>
                        </a:p>
                      </a:txBody>
                      <a:tcPr/>
                    </a:tc>
                    <a:tc>
                      <a:txBody>
                        <a:bodyPr/>
                        <a:lstStyle/>
                        <a:p>
                          <a:pPr algn="ctr"/>
                          <a:r>
                            <a:rPr lang="es-CO" sz="2000" b="1" dirty="0"/>
                            <a:t>Contrastes</a:t>
                          </a:r>
                        </a:p>
                      </a:txBody>
                      <a:tcPr/>
                    </a:tc>
                    <a:tc>
                      <a:txBody>
                        <a:bodyPr/>
                        <a:lstStyle/>
                        <a:p>
                          <a:pPr algn="ctr"/>
                          <a:r>
                            <a:rPr lang="es-CO" sz="2000" b="1" dirty="0"/>
                            <a:t>Efectos</a:t>
                          </a:r>
                        </a:p>
                      </a:txBody>
                      <a:tcPr/>
                    </a:tc>
                    <a:extLst>
                      <a:ext uri="{0D108BD9-81ED-4DB2-BD59-A6C34878D82A}">
                        <a16:rowId xmlns:a16="http://schemas.microsoft.com/office/drawing/2014/main" val="10000"/>
                      </a:ext>
                    </a:extLst>
                  </a:tr>
                  <a:tr h="763623">
                    <a:tc>
                      <a:txBody>
                        <a:bodyPr/>
                        <a:lstStyle/>
                        <a:p>
                          <a:pPr algn="ctr"/>
                          <a:r>
                            <a:rPr lang="es-CO" sz="2000" b="1" dirty="0"/>
                            <a:t>A</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𝑤</m:t>
                                    </m:r>
                                  </m:e>
                                  <m:sub>
                                    <m:r>
                                      <a:rPr lang="es-CO" sz="2000" b="0" i="1" smtClean="0">
                                        <a:latin typeface="Cambria Math" panose="02040503050406030204" pitchFamily="18" charset="0"/>
                                      </a:rPr>
                                      <m:t>𝐴</m:t>
                                    </m:r>
                                  </m:sub>
                                </m:sSub>
                                <m:r>
                                  <a:rPr lang="es-CO" sz="2000" b="0" i="1" smtClean="0">
                                    <a:latin typeface="Cambria Math" panose="02040503050406030204" pitchFamily="18" charset="0"/>
                                  </a:rPr>
                                  <m:t>=[</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𝑎𝑏</m:t>
                                    </m:r>
                                    <m:r>
                                      <a:rPr lang="es-CO" sz="2000" b="0" i="1" smtClean="0">
                                        <a:latin typeface="Cambria Math" panose="02040503050406030204" pitchFamily="18" charset="0"/>
                                      </a:rPr>
                                      <m:t>−</m:t>
                                    </m:r>
                                    <m:r>
                                      <a:rPr lang="es-CO" sz="2000" b="0" i="1" smtClean="0">
                                        <a:latin typeface="Cambria Math" panose="02040503050406030204" pitchFamily="18" charset="0"/>
                                      </a:rPr>
                                      <m:t>𝑏</m:t>
                                    </m:r>
                                  </m:e>
                                </m:d>
                                <m:r>
                                  <a:rPr lang="es-CO" sz="2000" b="0" i="1" smtClean="0">
                                    <a:latin typeface="Cambria Math" panose="02040503050406030204" pitchFamily="18" charset="0"/>
                                  </a:rPr>
                                  <m:t>+(</m:t>
                                </m:r>
                                <m:r>
                                  <a:rPr lang="es-CO" sz="2000" b="0" i="1" smtClean="0">
                                    <a:latin typeface="Cambria Math" panose="02040503050406030204" pitchFamily="18" charset="0"/>
                                  </a:rPr>
                                  <m:t>𝑎</m:t>
                                </m:r>
                                <m:r>
                                  <a:rPr lang="es-CO" sz="2000" b="0" i="1" smtClean="0">
                                    <a:latin typeface="Cambria Math" panose="02040503050406030204" pitchFamily="18" charset="0"/>
                                  </a:rPr>
                                  <m:t>−(1))]</m:t>
                                </m:r>
                              </m:oMath>
                            </m:oMathPara>
                          </a14:m>
                          <a:endParaRPr lang="es-CO" sz="2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i="1" smtClean="0">
                                        <a:latin typeface="Cambria Math" panose="02040503050406030204" pitchFamily="18" charset="0"/>
                                        <a:ea typeface="Cambria Math" panose="02040503050406030204" pitchFamily="18" charset="0"/>
                                      </a:rPr>
                                      <m:t>𝛼</m:t>
                                    </m:r>
                                  </m:e>
                                  <m:sub>
                                    <m:r>
                                      <a:rPr lang="es-CO" b="0" i="1" smtClean="0">
                                        <a:latin typeface="Cambria Math" panose="02040503050406030204" pitchFamily="18" charset="0"/>
                                        <a:ea typeface="Cambria Math" panose="02040503050406030204" pitchFamily="18" charset="0"/>
                                      </a:rPr>
                                      <m:t>𝐴</m:t>
                                    </m:r>
                                  </m:sub>
                                </m:sSub>
                                <m:r>
                                  <a:rPr lang="es-CO" b="0" i="1" smtClean="0">
                                    <a:latin typeface="Cambria Math" panose="02040503050406030204" pitchFamily="18" charset="0"/>
                                  </a:rPr>
                                  <m:t>=</m:t>
                                </m:r>
                                <m:f>
                                  <m:fPr>
                                    <m:ctrlPr>
                                      <a:rPr lang="es-CO" i="1" smtClean="0">
                                        <a:latin typeface="Cambria Math" panose="02040503050406030204" pitchFamily="18" charset="0"/>
                                      </a:rPr>
                                    </m:ctrlPr>
                                  </m:fPr>
                                  <m:num>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𝑎𝑏</m:t>
                                        </m:r>
                                        <m:r>
                                          <a:rPr lang="es-CO" b="0" i="1" smtClean="0">
                                            <a:latin typeface="Cambria Math" panose="02040503050406030204" pitchFamily="18" charset="0"/>
                                          </a:rPr>
                                          <m:t>−</m:t>
                                        </m:r>
                                        <m:r>
                                          <a:rPr lang="es-CO" b="0" i="1" smtClean="0">
                                            <a:latin typeface="Cambria Math" panose="02040503050406030204" pitchFamily="18" charset="0"/>
                                          </a:rPr>
                                          <m:t>𝑏</m:t>
                                        </m:r>
                                      </m:e>
                                    </m:d>
                                    <m:r>
                                      <a:rPr lang="es-CO" b="0" i="1" smtClean="0">
                                        <a:latin typeface="Cambria Math" panose="02040503050406030204" pitchFamily="18" charset="0"/>
                                      </a:rPr>
                                      <m:t>+(</m:t>
                                    </m:r>
                                    <m:r>
                                      <a:rPr lang="es-CO" b="0" i="1" smtClean="0">
                                        <a:latin typeface="Cambria Math" panose="02040503050406030204" pitchFamily="18" charset="0"/>
                                      </a:rPr>
                                      <m:t>𝑎</m:t>
                                    </m:r>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1</m:t>
                                        </m:r>
                                      </m:e>
                                    </m:d>
                                    <m:r>
                                      <a:rPr lang="es-CO" b="0" i="1" smtClean="0">
                                        <a:latin typeface="Cambria Math" panose="02040503050406030204" pitchFamily="18" charset="0"/>
                                      </a:rPr>
                                      <m:t>)]</m:t>
                                    </m:r>
                                  </m:num>
                                  <m:den>
                                    <m:r>
                                      <a:rPr lang="es-CO" b="0" i="1" smtClean="0">
                                        <a:latin typeface="Cambria Math" panose="02040503050406030204" pitchFamily="18" charset="0"/>
                                      </a:rPr>
                                      <m:t>2</m:t>
                                    </m:r>
                                    <m:r>
                                      <a:rPr lang="es-CO" b="0" i="1" smtClean="0">
                                        <a:latin typeface="Cambria Math" panose="02040503050406030204" pitchFamily="18" charset="0"/>
                                      </a:rPr>
                                      <m:t>𝑟</m:t>
                                    </m:r>
                                  </m:den>
                                </m:f>
                              </m:oMath>
                            </m:oMathPara>
                          </a14:m>
                          <a:endParaRPr lang="es-CO" dirty="0"/>
                        </a:p>
                      </a:txBody>
                      <a:tcPr/>
                    </a:tc>
                    <a:extLst>
                      <a:ext uri="{0D108BD9-81ED-4DB2-BD59-A6C34878D82A}">
                        <a16:rowId xmlns:a16="http://schemas.microsoft.com/office/drawing/2014/main" val="10001"/>
                      </a:ext>
                    </a:extLst>
                  </a:tr>
                  <a:tr h="763623">
                    <a:tc>
                      <a:txBody>
                        <a:bodyPr/>
                        <a:lstStyle/>
                        <a:p>
                          <a:pPr algn="ctr"/>
                          <a:r>
                            <a:rPr lang="es-CO" sz="2000" b="1" dirty="0"/>
                            <a:t>B</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𝑤</m:t>
                                    </m:r>
                                  </m:e>
                                  <m:sub>
                                    <m:r>
                                      <a:rPr lang="es-CO" sz="2000" b="0" i="1" smtClean="0">
                                        <a:latin typeface="Cambria Math" panose="02040503050406030204" pitchFamily="18" charset="0"/>
                                      </a:rPr>
                                      <m:t>𝐵</m:t>
                                    </m:r>
                                  </m:sub>
                                </m:sSub>
                                <m:r>
                                  <a:rPr lang="es-CO" sz="2000" b="0" i="1" smtClean="0">
                                    <a:latin typeface="Cambria Math" panose="02040503050406030204" pitchFamily="18" charset="0"/>
                                  </a:rPr>
                                  <m:t>=[</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𝑎𝑏</m:t>
                                    </m:r>
                                    <m:r>
                                      <a:rPr lang="es-CO" sz="2000" b="0" i="1" smtClean="0">
                                        <a:latin typeface="Cambria Math" panose="02040503050406030204" pitchFamily="18" charset="0"/>
                                      </a:rPr>
                                      <m:t>−</m:t>
                                    </m:r>
                                    <m:r>
                                      <a:rPr lang="es-CO" sz="2000" b="0" i="1" smtClean="0">
                                        <a:latin typeface="Cambria Math" panose="02040503050406030204" pitchFamily="18" charset="0"/>
                                      </a:rPr>
                                      <m:t>𝑎</m:t>
                                    </m:r>
                                  </m:e>
                                </m:d>
                                <m:r>
                                  <a:rPr lang="es-CO" sz="2000" b="0" i="1" smtClean="0">
                                    <a:latin typeface="Cambria Math" panose="02040503050406030204" pitchFamily="18" charset="0"/>
                                  </a:rPr>
                                  <m:t>+(</m:t>
                                </m:r>
                                <m:r>
                                  <a:rPr lang="es-CO" sz="2000" b="0" i="1" smtClean="0">
                                    <a:latin typeface="Cambria Math" panose="02040503050406030204" pitchFamily="18" charset="0"/>
                                  </a:rPr>
                                  <m:t>𝑏</m:t>
                                </m:r>
                                <m:r>
                                  <a:rPr lang="es-CO" sz="2000" b="0" i="1" smtClean="0">
                                    <a:latin typeface="Cambria Math" panose="02040503050406030204" pitchFamily="18" charset="0"/>
                                  </a:rPr>
                                  <m:t>−(1))]</m:t>
                                </m:r>
                              </m:oMath>
                            </m:oMathPara>
                          </a14:m>
                          <a:endParaRPr lang="es-CO" sz="2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i="1" smtClean="0">
                                        <a:latin typeface="Cambria Math" panose="02040503050406030204" pitchFamily="18" charset="0"/>
                                        <a:ea typeface="Cambria Math" panose="02040503050406030204" pitchFamily="18" charset="0"/>
                                      </a:rPr>
                                      <m:t>𝛼</m:t>
                                    </m:r>
                                  </m:e>
                                  <m:sub>
                                    <m:r>
                                      <a:rPr lang="es-CO" b="0" i="1" smtClean="0">
                                        <a:latin typeface="Cambria Math" panose="02040503050406030204" pitchFamily="18" charset="0"/>
                                      </a:rPr>
                                      <m:t>𝐵</m:t>
                                    </m:r>
                                  </m:sub>
                                </m:sSub>
                                <m:r>
                                  <a:rPr lang="es-CO" b="0" i="1" smtClean="0">
                                    <a:latin typeface="Cambria Math" panose="02040503050406030204" pitchFamily="18" charset="0"/>
                                  </a:rPr>
                                  <m:t>=</m:t>
                                </m:r>
                                <m:f>
                                  <m:fPr>
                                    <m:ctrlPr>
                                      <a:rPr lang="es-CO" i="1" smtClean="0">
                                        <a:latin typeface="Cambria Math" panose="02040503050406030204" pitchFamily="18" charset="0"/>
                                      </a:rPr>
                                    </m:ctrlPr>
                                  </m:fPr>
                                  <m:num>
                                    <m:r>
                                      <a:rPr lang="es-CO" b="0" i="1" smtClean="0">
                                        <a:latin typeface="Cambria Math" panose="02040503050406030204" pitchFamily="18" charset="0"/>
                                      </a:rPr>
                                      <m:t>[</m:t>
                                    </m:r>
                                    <m:d>
                                      <m:dPr>
                                        <m:ctrlPr>
                                          <a:rPr lang="es-CO" b="0" i="1" smtClean="0">
                                            <a:latin typeface="Cambria Math" panose="02040503050406030204" pitchFamily="18" charset="0"/>
                                          </a:rPr>
                                        </m:ctrlPr>
                                      </m:dPr>
                                      <m:e>
                                        <m:r>
                                          <a:rPr lang="es-CO" b="0" i="1" smtClean="0">
                                            <a:latin typeface="Cambria Math" panose="02040503050406030204" pitchFamily="18" charset="0"/>
                                          </a:rPr>
                                          <m:t>𝑎𝑏</m:t>
                                        </m:r>
                                        <m:r>
                                          <a:rPr lang="es-CO" b="0" i="1" smtClean="0">
                                            <a:latin typeface="Cambria Math" panose="02040503050406030204" pitchFamily="18" charset="0"/>
                                          </a:rPr>
                                          <m:t>−</m:t>
                                        </m:r>
                                        <m:r>
                                          <a:rPr lang="es-CO" b="0" i="1" smtClean="0">
                                            <a:latin typeface="Cambria Math" panose="02040503050406030204" pitchFamily="18" charset="0"/>
                                          </a:rPr>
                                          <m:t>𝑎</m:t>
                                        </m:r>
                                      </m:e>
                                    </m:d>
                                    <m:r>
                                      <a:rPr lang="es-CO" b="0" i="1" smtClean="0">
                                        <a:latin typeface="Cambria Math" panose="02040503050406030204" pitchFamily="18" charset="0"/>
                                      </a:rPr>
                                      <m:t>+(</m:t>
                                    </m:r>
                                    <m:r>
                                      <a:rPr lang="es-CO" b="0" i="1" smtClean="0">
                                        <a:latin typeface="Cambria Math" panose="02040503050406030204" pitchFamily="18" charset="0"/>
                                      </a:rPr>
                                      <m:t>𝑏</m:t>
                                    </m:r>
                                    <m:r>
                                      <a:rPr lang="es-CO" b="0" i="1" smtClean="0">
                                        <a:latin typeface="Cambria Math" panose="02040503050406030204" pitchFamily="18" charset="0"/>
                                      </a:rPr>
                                      <m:t>−(1))]</m:t>
                                    </m:r>
                                  </m:num>
                                  <m:den>
                                    <m:r>
                                      <a:rPr lang="es-CO" b="0" i="1" smtClean="0">
                                        <a:latin typeface="Cambria Math" panose="02040503050406030204" pitchFamily="18" charset="0"/>
                                      </a:rPr>
                                      <m:t>2</m:t>
                                    </m:r>
                                    <m:r>
                                      <a:rPr lang="es-CO" b="0" i="1" smtClean="0">
                                        <a:latin typeface="Cambria Math" panose="02040503050406030204" pitchFamily="18" charset="0"/>
                                      </a:rPr>
                                      <m:t>𝑟</m:t>
                                    </m:r>
                                  </m:den>
                                </m:f>
                              </m:oMath>
                            </m:oMathPara>
                          </a14:m>
                          <a:endParaRPr lang="es-CO" dirty="0"/>
                        </a:p>
                      </a:txBody>
                      <a:tcPr/>
                    </a:tc>
                    <a:extLst>
                      <a:ext uri="{0D108BD9-81ED-4DB2-BD59-A6C34878D82A}">
                        <a16:rowId xmlns:a16="http://schemas.microsoft.com/office/drawing/2014/main" val="10002"/>
                      </a:ext>
                    </a:extLst>
                  </a:tr>
                  <a:tr h="612145">
                    <a:tc>
                      <a:txBody>
                        <a:bodyPr/>
                        <a:lstStyle/>
                        <a:p>
                          <a:pPr algn="ctr"/>
                          <a:endParaRPr lang="es-CO" sz="2000" b="1" dirty="0"/>
                        </a:p>
                        <a:p>
                          <a:pPr algn="ctr"/>
                          <a:endParaRPr lang="es-CO" sz="2000" b="1" dirty="0"/>
                        </a:p>
                        <a:p>
                          <a:pPr algn="ctr"/>
                          <a:r>
                            <a:rPr lang="es-CO" sz="2000" b="1" dirty="0"/>
                            <a:t>AB</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𝑤</m:t>
                                    </m:r>
                                  </m:e>
                                  <m:sub>
                                    <m:r>
                                      <a:rPr lang="es-CO" sz="2000" b="0" i="1" smtClean="0">
                                        <a:latin typeface="Cambria Math" panose="02040503050406030204" pitchFamily="18" charset="0"/>
                                      </a:rPr>
                                      <m:t>𝐴𝐵</m:t>
                                    </m:r>
                                  </m:sub>
                                </m:sSub>
                                <m:r>
                                  <a:rPr lang="es-CO" sz="2000" b="0" i="1" smtClean="0">
                                    <a:latin typeface="Cambria Math" panose="02040503050406030204" pitchFamily="18" charset="0"/>
                                  </a:rPr>
                                  <m:t>=</m:t>
                                </m:r>
                                <m:d>
                                  <m:dPr>
                                    <m:begChr m:val="["/>
                                    <m:endChr m:val="]"/>
                                    <m:ctrlPr>
                                      <a:rPr lang="es-CO" sz="2000" b="0" i="1" smtClean="0">
                                        <a:latin typeface="Cambria Math" panose="02040503050406030204" pitchFamily="18" charset="0"/>
                                      </a:rPr>
                                    </m:ctrlPr>
                                  </m:dPr>
                                  <m:e>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𝑎𝑏</m:t>
                                        </m:r>
                                        <m:r>
                                          <a:rPr lang="es-CO" sz="2000" b="0" i="1" smtClean="0">
                                            <a:latin typeface="Cambria Math" panose="02040503050406030204" pitchFamily="18" charset="0"/>
                                          </a:rPr>
                                          <m:t>−</m:t>
                                        </m:r>
                                        <m:r>
                                          <a:rPr lang="es-CO" sz="2000" b="0" i="1" smtClean="0">
                                            <a:latin typeface="Cambria Math" panose="02040503050406030204" pitchFamily="18" charset="0"/>
                                          </a:rPr>
                                          <m:t>𝑎</m:t>
                                        </m:r>
                                      </m:e>
                                    </m:d>
                                    <m:r>
                                      <a:rPr lang="es-CO" sz="2000" b="0" i="1" smtClean="0">
                                        <a:latin typeface="Cambria Math" panose="02040503050406030204" pitchFamily="18" charset="0"/>
                                      </a:rPr>
                                      <m:t>−</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𝑏</m:t>
                                        </m:r>
                                        <m:r>
                                          <a:rPr lang="es-CO" sz="2000" b="0" i="1" smtClean="0">
                                            <a:latin typeface="Cambria Math" panose="02040503050406030204" pitchFamily="18" charset="0"/>
                                          </a:rPr>
                                          <m:t>−(1)</m:t>
                                        </m:r>
                                      </m:e>
                                    </m:d>
                                  </m:e>
                                </m:d>
                              </m:oMath>
                            </m:oMathPara>
                          </a14:m>
                          <a:endParaRPr lang="es-CO" sz="2000" b="0" dirty="0"/>
                        </a:p>
                        <a:p>
                          <a:pPr algn="ctr"/>
                          <a:endParaRPr lang="es-CO" sz="2000" dirty="0"/>
                        </a:p>
                        <a:p>
                          <a:pPr algn="ctr"/>
                          <a:endParaRPr lang="es-CO" sz="2000" dirty="0"/>
                        </a:p>
                        <a:p>
                          <a:pPr algn="ctr"/>
                          <a14:m>
                            <m:oMathPara xmlns:m="http://schemas.openxmlformats.org/officeDocument/2006/math">
                              <m:oMathParaPr>
                                <m:jc m:val="centerGroup"/>
                              </m:oMathParaPr>
                              <m:oMath xmlns:m="http://schemas.openxmlformats.org/officeDocument/2006/math">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𝑤</m:t>
                                    </m:r>
                                  </m:e>
                                  <m:sub>
                                    <m:r>
                                      <a:rPr lang="es-CO" sz="2000" b="0" i="1" smtClean="0">
                                        <a:latin typeface="Cambria Math" panose="02040503050406030204" pitchFamily="18" charset="0"/>
                                      </a:rPr>
                                      <m:t>𝐴𝐵</m:t>
                                    </m:r>
                                  </m:sub>
                                </m:sSub>
                                <m:r>
                                  <a:rPr lang="es-CO" sz="2000" b="0" i="1" smtClean="0">
                                    <a:latin typeface="Cambria Math" panose="02040503050406030204" pitchFamily="18" charset="0"/>
                                  </a:rPr>
                                  <m:t>=[</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𝑎𝑏</m:t>
                                    </m:r>
                                    <m:r>
                                      <a:rPr lang="es-CO" sz="2000" b="0" i="1" smtClean="0">
                                        <a:latin typeface="Cambria Math" panose="02040503050406030204" pitchFamily="18" charset="0"/>
                                      </a:rPr>
                                      <m:t>−</m:t>
                                    </m:r>
                                    <m:r>
                                      <a:rPr lang="es-CO" sz="2000" b="0" i="1" smtClean="0">
                                        <a:latin typeface="Cambria Math" panose="02040503050406030204" pitchFamily="18" charset="0"/>
                                      </a:rPr>
                                      <m:t>𝑏</m:t>
                                    </m:r>
                                  </m:e>
                                </m:d>
                                <m:r>
                                  <a:rPr lang="es-CO" sz="2000" b="0" i="1" smtClean="0">
                                    <a:latin typeface="Cambria Math" panose="02040503050406030204" pitchFamily="18" charset="0"/>
                                  </a:rPr>
                                  <m:t>−(</m:t>
                                </m:r>
                                <m:r>
                                  <a:rPr lang="es-CO" sz="2000" b="0" i="1" smtClean="0">
                                    <a:latin typeface="Cambria Math" panose="02040503050406030204" pitchFamily="18" charset="0"/>
                                  </a:rPr>
                                  <m:t>𝑎</m:t>
                                </m:r>
                                <m:r>
                                  <a:rPr lang="es-CO" sz="2000" b="0" i="1" smtClean="0">
                                    <a:latin typeface="Cambria Math" panose="02040503050406030204" pitchFamily="18" charset="0"/>
                                  </a:rPr>
                                  <m:t>−(1))]</m:t>
                                </m:r>
                              </m:oMath>
                            </m:oMathPara>
                          </a14:m>
                          <a:endParaRPr lang="es-CO" sz="2000" dirty="0"/>
                        </a:p>
                      </a:txBody>
                      <a:tcPr/>
                    </a:tc>
                    <a:tc>
                      <a:txBody>
                        <a:bodyPr/>
                        <a:lstStyle/>
                        <a:p>
                          <a:pPr algn="ctr"/>
                          <a14:m>
                            <m:oMath xmlns:m="http://schemas.openxmlformats.org/officeDocument/2006/math">
                              <m:sSub>
                                <m:sSubPr>
                                  <m:ctrlPr>
                                    <a:rPr lang="es-CO" sz="2800" b="0" i="1" smtClean="0">
                                      <a:latin typeface="Cambria Math" panose="02040503050406030204" pitchFamily="18" charset="0"/>
                                    </a:rPr>
                                  </m:ctrlPr>
                                </m:sSubPr>
                                <m:e>
                                  <m:r>
                                    <a:rPr lang="es-CO" sz="2800" b="0" i="1" smtClean="0">
                                      <a:latin typeface="Cambria Math" panose="02040503050406030204" pitchFamily="18" charset="0"/>
                                      <a:ea typeface="Cambria Math" panose="02040503050406030204" pitchFamily="18" charset="0"/>
                                    </a:rPr>
                                    <m:t>𝛼</m:t>
                                  </m:r>
                                </m:e>
                                <m:sub>
                                  <m:r>
                                    <a:rPr lang="es-CO" sz="2800" b="0" i="1" smtClean="0">
                                      <a:latin typeface="Cambria Math" panose="02040503050406030204" pitchFamily="18" charset="0"/>
                                      <a:ea typeface="Cambria Math" panose="02040503050406030204" pitchFamily="18" charset="0"/>
                                    </a:rPr>
                                    <m:t>𝐴</m:t>
                                  </m:r>
                                  <m:r>
                                    <a:rPr lang="es-CO" sz="2800" b="0" i="1" smtClean="0">
                                      <a:latin typeface="Cambria Math" panose="02040503050406030204" pitchFamily="18" charset="0"/>
                                    </a:rPr>
                                    <m:t>𝐵</m:t>
                                  </m:r>
                                </m:sub>
                              </m:sSub>
                              <m:r>
                                <a:rPr lang="es-CO" sz="2800" b="0" i="1" smtClean="0">
                                  <a:latin typeface="Cambria Math" panose="02040503050406030204" pitchFamily="18" charset="0"/>
                                </a:rPr>
                                <m:t>=</m:t>
                              </m:r>
                              <m:f>
                                <m:fPr>
                                  <m:ctrlPr>
                                    <a:rPr lang="es-CO" sz="2800" b="0" i="1" smtClean="0">
                                      <a:latin typeface="Cambria Math" panose="02040503050406030204" pitchFamily="18" charset="0"/>
                                    </a:rPr>
                                  </m:ctrlPr>
                                </m:fPr>
                                <m:num>
                                  <m:r>
                                    <a:rPr lang="es-CO" sz="2800" b="0" i="1" smtClean="0">
                                      <a:latin typeface="Cambria Math" panose="02040503050406030204" pitchFamily="18" charset="0"/>
                                    </a:rPr>
                                    <m:t>[</m:t>
                                  </m:r>
                                  <m:d>
                                    <m:dPr>
                                      <m:ctrlPr>
                                        <a:rPr lang="es-CO" sz="2800" b="0" i="1" smtClean="0">
                                          <a:latin typeface="Cambria Math" panose="02040503050406030204" pitchFamily="18" charset="0"/>
                                        </a:rPr>
                                      </m:ctrlPr>
                                    </m:dPr>
                                    <m:e>
                                      <m:r>
                                        <a:rPr lang="es-CO" sz="2800" b="0" i="1" smtClean="0">
                                          <a:latin typeface="Cambria Math" panose="02040503050406030204" pitchFamily="18" charset="0"/>
                                        </a:rPr>
                                        <m:t>𝑎𝑏</m:t>
                                      </m:r>
                                      <m:r>
                                        <a:rPr lang="es-CO" sz="2800" b="0" i="1" smtClean="0">
                                          <a:latin typeface="Cambria Math" panose="02040503050406030204" pitchFamily="18" charset="0"/>
                                        </a:rPr>
                                        <m:t>−</m:t>
                                      </m:r>
                                      <m:r>
                                        <a:rPr lang="es-CO" sz="2800" b="0" i="1" smtClean="0">
                                          <a:latin typeface="Cambria Math" panose="02040503050406030204" pitchFamily="18" charset="0"/>
                                        </a:rPr>
                                        <m:t>𝑎</m:t>
                                      </m:r>
                                    </m:e>
                                  </m:d>
                                  <m:r>
                                    <a:rPr lang="es-CO" sz="2800" b="0" i="1" smtClean="0">
                                      <a:latin typeface="Cambria Math" panose="02040503050406030204" pitchFamily="18" charset="0"/>
                                    </a:rPr>
                                    <m:t>−(</m:t>
                                  </m:r>
                                  <m:r>
                                    <a:rPr lang="es-CO" sz="2800" b="0" i="1" smtClean="0">
                                      <a:latin typeface="Cambria Math" panose="02040503050406030204" pitchFamily="18" charset="0"/>
                                    </a:rPr>
                                    <m:t>𝑏</m:t>
                                  </m:r>
                                  <m:r>
                                    <a:rPr lang="es-CO" sz="2800" b="0" i="1" smtClean="0">
                                      <a:latin typeface="Cambria Math" panose="02040503050406030204" pitchFamily="18" charset="0"/>
                                    </a:rPr>
                                    <m:t>−(1))]</m:t>
                                  </m:r>
                                </m:num>
                                <m:den>
                                  <m:r>
                                    <a:rPr lang="es-CO" sz="2800" b="0" i="1" smtClean="0">
                                      <a:latin typeface="Cambria Math" panose="02040503050406030204" pitchFamily="18" charset="0"/>
                                    </a:rPr>
                                    <m:t>2</m:t>
                                  </m:r>
                                  <m:r>
                                    <a:rPr lang="es-CO" sz="2800" b="0" i="1" smtClean="0">
                                      <a:latin typeface="Cambria Math" panose="02040503050406030204" pitchFamily="18" charset="0"/>
                                    </a:rPr>
                                    <m:t>𝑟</m:t>
                                  </m:r>
                                </m:den>
                              </m:f>
                            </m:oMath>
                          </a14:m>
                          <a:r>
                            <a:rPr lang="es-CO" sz="2000" dirty="0"/>
                            <a:t> </a:t>
                          </a:r>
                          <a:r>
                            <a:rPr lang="es-CO" sz="2000" baseline="0" dirty="0"/>
                            <a:t>   </a:t>
                          </a:r>
                        </a:p>
                        <a:p>
                          <a:pPr algn="ctr"/>
                          <a:r>
                            <a:rPr lang="es-CO" sz="2000" baseline="0" dirty="0"/>
                            <a:t>    </a:t>
                          </a:r>
                        </a:p>
                        <a:p>
                          <a:pPr algn="ct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CO" sz="2000" i="1" smtClean="0">
                                        <a:latin typeface="Cambria Math" panose="02040503050406030204" pitchFamily="18" charset="0"/>
                                        <a:ea typeface="Cambria Math" panose="02040503050406030204" pitchFamily="18" charset="0"/>
                                      </a:rPr>
                                      <m:t>𝛼</m:t>
                                    </m:r>
                                  </m:e>
                                  <m:sub>
                                    <m:r>
                                      <a:rPr lang="es-CO" sz="2000" b="0" i="1" smtClean="0">
                                        <a:latin typeface="Cambria Math" panose="02040503050406030204" pitchFamily="18" charset="0"/>
                                        <a:ea typeface="Cambria Math" panose="02040503050406030204" pitchFamily="18" charset="0"/>
                                      </a:rPr>
                                      <m:t>𝐴</m:t>
                                    </m:r>
                                    <m:r>
                                      <a:rPr lang="es-CO" sz="2000" b="0" i="1" smtClean="0">
                                        <a:latin typeface="Cambria Math" panose="02040503050406030204" pitchFamily="18" charset="0"/>
                                      </a:rPr>
                                      <m:t>𝐵</m:t>
                                    </m:r>
                                  </m:sub>
                                </m:sSub>
                                <m:r>
                                  <a:rPr lang="es-CO" sz="2000" b="0" i="1" smtClean="0">
                                    <a:latin typeface="Cambria Math" panose="02040503050406030204" pitchFamily="18" charset="0"/>
                                  </a:rPr>
                                  <m:t>=</m:t>
                                </m:r>
                                <m:f>
                                  <m:fPr>
                                    <m:ctrlPr>
                                      <a:rPr lang="es-CO" sz="2000" i="1" smtClean="0">
                                        <a:latin typeface="Cambria Math" panose="02040503050406030204" pitchFamily="18" charset="0"/>
                                      </a:rPr>
                                    </m:ctrlPr>
                                  </m:fPr>
                                  <m:num>
                                    <m:r>
                                      <a:rPr lang="es-CO" sz="2000" b="0" i="1" smtClean="0">
                                        <a:latin typeface="Cambria Math" panose="02040503050406030204" pitchFamily="18" charset="0"/>
                                      </a:rPr>
                                      <m:t>[</m:t>
                                    </m:r>
                                    <m:d>
                                      <m:dPr>
                                        <m:ctrlPr>
                                          <a:rPr lang="es-CO" sz="2000" b="0" i="1" smtClean="0">
                                            <a:latin typeface="Cambria Math" panose="02040503050406030204" pitchFamily="18" charset="0"/>
                                          </a:rPr>
                                        </m:ctrlPr>
                                      </m:dPr>
                                      <m:e>
                                        <m:r>
                                          <a:rPr lang="es-CO" sz="2000" b="0" i="1" smtClean="0">
                                            <a:latin typeface="Cambria Math" panose="02040503050406030204" pitchFamily="18" charset="0"/>
                                          </a:rPr>
                                          <m:t>𝑎𝑏</m:t>
                                        </m:r>
                                        <m:r>
                                          <a:rPr lang="es-CO" sz="2000" b="0" i="1" smtClean="0">
                                            <a:latin typeface="Cambria Math" panose="02040503050406030204" pitchFamily="18" charset="0"/>
                                          </a:rPr>
                                          <m:t>−</m:t>
                                        </m:r>
                                        <m:r>
                                          <a:rPr lang="es-CO" sz="2000" b="0" i="1" smtClean="0">
                                            <a:latin typeface="Cambria Math" panose="02040503050406030204" pitchFamily="18" charset="0"/>
                                          </a:rPr>
                                          <m:t>𝑏</m:t>
                                        </m:r>
                                      </m:e>
                                    </m:d>
                                    <m:r>
                                      <a:rPr lang="es-CO" sz="2000" b="0" i="1" smtClean="0">
                                        <a:latin typeface="Cambria Math" panose="02040503050406030204" pitchFamily="18" charset="0"/>
                                      </a:rPr>
                                      <m:t>−(</m:t>
                                    </m:r>
                                    <m:r>
                                      <a:rPr lang="es-CO" sz="2000" b="0" i="1" smtClean="0">
                                        <a:latin typeface="Cambria Math" panose="02040503050406030204" pitchFamily="18" charset="0"/>
                                      </a:rPr>
                                      <m:t>𝑎</m:t>
                                    </m:r>
                                    <m:r>
                                      <a:rPr lang="es-CO" sz="2000" b="0" i="1" smtClean="0">
                                        <a:latin typeface="Cambria Math" panose="02040503050406030204" pitchFamily="18" charset="0"/>
                                      </a:rPr>
                                      <m:t>−(1))]</m:t>
                                    </m:r>
                                  </m:num>
                                  <m:den>
                                    <m:r>
                                      <a:rPr lang="es-CO" sz="2000" b="0" i="1" smtClean="0">
                                        <a:latin typeface="Cambria Math" panose="02040503050406030204" pitchFamily="18" charset="0"/>
                                      </a:rPr>
                                      <m:t>2</m:t>
                                    </m:r>
                                    <m:r>
                                      <a:rPr lang="es-CO" sz="2000" b="0" i="1" smtClean="0">
                                        <a:latin typeface="Cambria Math" panose="02040503050406030204" pitchFamily="18" charset="0"/>
                                      </a:rPr>
                                      <m:t>𝑟</m:t>
                                    </m:r>
                                  </m:den>
                                </m:f>
                              </m:oMath>
                            </m:oMathPara>
                          </a14:m>
                          <a:endParaRPr lang="es-CO"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Marcador de contenido 4"/>
              <p:cNvGraphicFramePr>
                <a:graphicFrameLocks noGrp="1"/>
              </p:cNvGraphicFramePr>
              <p:nvPr>
                <p:ph idx="1"/>
                <p:extLst>
                  <p:ext uri="{D42A27DB-BD31-4B8C-83A1-F6EECF244321}">
                    <p14:modId xmlns:p14="http://schemas.microsoft.com/office/powerpoint/2010/main" val="660230652"/>
                  </p:ext>
                </p:extLst>
              </p:nvPr>
            </p:nvGraphicFramePr>
            <p:xfrm>
              <a:off x="1103312" y="2052638"/>
              <a:ext cx="8947522" cy="3693829"/>
            </p:xfrm>
            <a:graphic>
              <a:graphicData uri="http://schemas.openxmlformats.org/drawingml/2006/table">
                <a:tbl>
                  <a:tblPr firstRow="1" bandRow="1">
                    <a:tableStyleId>{5C22544A-7EE6-4342-B048-85BDC9FD1C3A}</a:tableStyleId>
                  </a:tblPr>
                  <a:tblGrid>
                    <a:gridCol w="762660">
                      <a:extLst>
                        <a:ext uri="{9D8B030D-6E8A-4147-A177-3AD203B41FA5}">
                          <a16:colId xmlns:a16="http://schemas.microsoft.com/office/drawing/2014/main" val="20000"/>
                        </a:ext>
                      </a:extLst>
                    </a:gridCol>
                    <a:gridCol w="4092431">
                      <a:extLst>
                        <a:ext uri="{9D8B030D-6E8A-4147-A177-3AD203B41FA5}">
                          <a16:colId xmlns:a16="http://schemas.microsoft.com/office/drawing/2014/main" val="1476911216"/>
                        </a:ext>
                      </a:extLst>
                    </a:gridCol>
                    <a:gridCol w="4092431">
                      <a:extLst>
                        <a:ext uri="{9D8B030D-6E8A-4147-A177-3AD203B41FA5}">
                          <a16:colId xmlns:a16="http://schemas.microsoft.com/office/drawing/2014/main" val="20001"/>
                        </a:ext>
                      </a:extLst>
                    </a:gridCol>
                  </a:tblGrid>
                  <a:tr h="547396">
                    <a:tc>
                      <a:txBody>
                        <a:bodyPr/>
                        <a:lstStyle/>
                        <a:p>
                          <a:endParaRPr lang="es-CO" dirty="0"/>
                        </a:p>
                      </a:txBody>
                      <a:tcPr/>
                    </a:tc>
                    <a:tc>
                      <a:txBody>
                        <a:bodyPr/>
                        <a:lstStyle/>
                        <a:p>
                          <a:pPr algn="ctr"/>
                          <a:r>
                            <a:rPr lang="es-CO" sz="2000" b="1" dirty="0"/>
                            <a:t>Contrastes</a:t>
                          </a:r>
                        </a:p>
                      </a:txBody>
                      <a:tcPr/>
                    </a:tc>
                    <a:tc>
                      <a:txBody>
                        <a:bodyPr/>
                        <a:lstStyle/>
                        <a:p>
                          <a:pPr algn="ctr"/>
                          <a:r>
                            <a:rPr lang="es-CO" sz="2000" b="1" dirty="0"/>
                            <a:t>Efectos</a:t>
                          </a:r>
                        </a:p>
                      </a:txBody>
                      <a:tcPr/>
                    </a:tc>
                    <a:extLst>
                      <a:ext uri="{0D108BD9-81ED-4DB2-BD59-A6C34878D82A}">
                        <a16:rowId xmlns:a16="http://schemas.microsoft.com/office/drawing/2014/main" val="10000"/>
                      </a:ext>
                    </a:extLst>
                  </a:tr>
                  <a:tr h="763623">
                    <a:tc>
                      <a:txBody>
                        <a:bodyPr/>
                        <a:lstStyle/>
                        <a:p>
                          <a:pPr algn="ctr"/>
                          <a:r>
                            <a:rPr lang="es-CO" sz="2000" b="1" dirty="0"/>
                            <a:t>A</a:t>
                          </a:r>
                        </a:p>
                      </a:txBody>
                      <a:tcPr/>
                    </a:tc>
                    <a:tc>
                      <a:txBody>
                        <a:bodyPr/>
                        <a:lstStyle/>
                        <a:p>
                          <a:endParaRPr lang="es-CO"/>
                        </a:p>
                      </a:txBody>
                      <a:tcPr>
                        <a:blipFill>
                          <a:blip r:embed="rId2"/>
                          <a:stretch>
                            <a:fillRect l="-18750" t="-76000" r="-100595" b="-315200"/>
                          </a:stretch>
                        </a:blipFill>
                      </a:tcPr>
                    </a:tc>
                    <a:tc>
                      <a:txBody>
                        <a:bodyPr/>
                        <a:lstStyle/>
                        <a:p>
                          <a:endParaRPr lang="es-CO"/>
                        </a:p>
                      </a:txBody>
                      <a:tcPr>
                        <a:blipFill>
                          <a:blip r:embed="rId2"/>
                          <a:stretch>
                            <a:fillRect l="-118750" t="-76000" r="-595" b="-315200"/>
                          </a:stretch>
                        </a:blipFill>
                      </a:tcPr>
                    </a:tc>
                    <a:extLst>
                      <a:ext uri="{0D108BD9-81ED-4DB2-BD59-A6C34878D82A}">
                        <a16:rowId xmlns:a16="http://schemas.microsoft.com/office/drawing/2014/main" val="10001"/>
                      </a:ext>
                    </a:extLst>
                  </a:tr>
                  <a:tr h="763623">
                    <a:tc>
                      <a:txBody>
                        <a:bodyPr/>
                        <a:lstStyle/>
                        <a:p>
                          <a:pPr algn="ctr"/>
                          <a:r>
                            <a:rPr lang="es-CO" sz="2000" b="1" dirty="0"/>
                            <a:t>B</a:t>
                          </a:r>
                        </a:p>
                      </a:txBody>
                      <a:tcPr/>
                    </a:tc>
                    <a:tc>
                      <a:txBody>
                        <a:bodyPr/>
                        <a:lstStyle/>
                        <a:p>
                          <a:endParaRPr lang="es-CO"/>
                        </a:p>
                      </a:txBody>
                      <a:tcPr>
                        <a:blipFill>
                          <a:blip r:embed="rId2"/>
                          <a:stretch>
                            <a:fillRect l="-18750" t="-174603" r="-100595" b="-212698"/>
                          </a:stretch>
                        </a:blipFill>
                      </a:tcPr>
                    </a:tc>
                    <a:tc>
                      <a:txBody>
                        <a:bodyPr/>
                        <a:lstStyle/>
                        <a:p>
                          <a:endParaRPr lang="es-CO"/>
                        </a:p>
                      </a:txBody>
                      <a:tcPr>
                        <a:blipFill>
                          <a:blip r:embed="rId2"/>
                          <a:stretch>
                            <a:fillRect l="-118750" t="-174603" r="-595" b="-212698"/>
                          </a:stretch>
                        </a:blipFill>
                      </a:tcPr>
                    </a:tc>
                    <a:extLst>
                      <a:ext uri="{0D108BD9-81ED-4DB2-BD59-A6C34878D82A}">
                        <a16:rowId xmlns:a16="http://schemas.microsoft.com/office/drawing/2014/main" val="10002"/>
                      </a:ext>
                    </a:extLst>
                  </a:tr>
                  <a:tr h="1619187">
                    <a:tc>
                      <a:txBody>
                        <a:bodyPr/>
                        <a:lstStyle/>
                        <a:p>
                          <a:pPr algn="ctr"/>
                          <a:endParaRPr lang="es-CO" sz="2000" b="1" dirty="0"/>
                        </a:p>
                        <a:p>
                          <a:pPr algn="ctr"/>
                          <a:endParaRPr lang="es-CO" sz="2000" b="1" dirty="0"/>
                        </a:p>
                        <a:p>
                          <a:pPr algn="ctr"/>
                          <a:r>
                            <a:rPr lang="es-CO" sz="2000" b="1" dirty="0"/>
                            <a:t>AB</a:t>
                          </a:r>
                        </a:p>
                      </a:txBody>
                      <a:tcPr/>
                    </a:tc>
                    <a:tc>
                      <a:txBody>
                        <a:bodyPr/>
                        <a:lstStyle/>
                        <a:p>
                          <a:endParaRPr lang="es-CO"/>
                        </a:p>
                      </a:txBody>
                      <a:tcPr>
                        <a:blipFill>
                          <a:blip r:embed="rId2"/>
                          <a:stretch>
                            <a:fillRect l="-18750" t="-130075" r="-100595" b="-752"/>
                          </a:stretch>
                        </a:blipFill>
                      </a:tcPr>
                    </a:tc>
                    <a:tc>
                      <a:txBody>
                        <a:bodyPr/>
                        <a:lstStyle/>
                        <a:p>
                          <a:endParaRPr lang="es-CO"/>
                        </a:p>
                      </a:txBody>
                      <a:tcPr>
                        <a:blipFill>
                          <a:blip r:embed="rId2"/>
                          <a:stretch>
                            <a:fillRect l="-118750" t="-130075" r="-595" b="-752"/>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202605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3855" y="1447799"/>
            <a:ext cx="3108626" cy="1444752"/>
          </a:xfrm>
        </p:spPr>
        <p:txBody>
          <a:bodyPr vert="horz" lIns="91440" tIns="45720" rIns="91440" bIns="45720" rtlCol="0" anchor="b">
            <a:normAutofit/>
          </a:bodyPr>
          <a:lstStyle/>
          <a:p>
            <a:pPr>
              <a:lnSpc>
                <a:spcPct val="90000"/>
              </a:lnSpc>
            </a:pPr>
            <a:r>
              <a:rPr lang="en-US" sz="2500"/>
              <a:t>Otra forma de recordar los efectos principales</a:t>
            </a:r>
          </a:p>
        </p:txBody>
      </p:sp>
      <p:sp>
        <p:nvSpPr>
          <p:cNvPr id="10"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uadroTexto 4"/>
          <p:cNvSpPr txBox="1"/>
          <p:nvPr/>
        </p:nvSpPr>
        <p:spPr>
          <a:xfrm>
            <a:off x="643855" y="4325257"/>
            <a:ext cx="3108057" cy="169454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2000" dirty="0">
                <a:latin typeface="+mj-lt"/>
                <a:ea typeface="+mj-ea"/>
                <a:cs typeface="+mj-cs"/>
              </a:rPr>
              <a:t>El </a:t>
            </a:r>
            <a:r>
              <a:rPr lang="en-US" sz="2000" dirty="0" err="1">
                <a:latin typeface="+mj-lt"/>
                <a:ea typeface="+mj-ea"/>
                <a:cs typeface="+mj-cs"/>
              </a:rPr>
              <a:t>efecto</a:t>
            </a:r>
            <a:r>
              <a:rPr lang="en-US" sz="2000" dirty="0">
                <a:latin typeface="+mj-lt"/>
                <a:ea typeface="+mj-ea"/>
                <a:cs typeface="+mj-cs"/>
              </a:rPr>
              <a:t> principal: </a:t>
            </a:r>
            <a:r>
              <a:rPr lang="en-US" sz="2000" dirty="0" err="1">
                <a:latin typeface="+mj-lt"/>
                <a:ea typeface="+mj-ea"/>
                <a:cs typeface="+mj-cs"/>
              </a:rPr>
              <a:t>suma</a:t>
            </a:r>
            <a:r>
              <a:rPr lang="en-US" sz="2000" dirty="0">
                <a:latin typeface="+mj-lt"/>
                <a:ea typeface="+mj-ea"/>
                <a:cs typeface="+mj-cs"/>
              </a:rPr>
              <a:t> de las </a:t>
            </a:r>
            <a:r>
              <a:rPr lang="en-US" sz="2000" dirty="0" err="1">
                <a:latin typeface="+mj-lt"/>
                <a:ea typeface="+mj-ea"/>
                <a:cs typeface="+mj-cs"/>
              </a:rPr>
              <a:t>repuestas</a:t>
            </a:r>
            <a:r>
              <a:rPr lang="en-US" sz="2000" dirty="0">
                <a:latin typeface="+mj-lt"/>
                <a:ea typeface="+mj-ea"/>
                <a:cs typeface="+mj-cs"/>
              </a:rPr>
              <a:t> con los  </a:t>
            </a:r>
            <a:r>
              <a:rPr lang="en-US" sz="2000" dirty="0" err="1">
                <a:latin typeface="+mj-lt"/>
                <a:ea typeface="+mj-ea"/>
                <a:cs typeface="+mj-cs"/>
              </a:rPr>
              <a:t>respectivos</a:t>
            </a:r>
            <a:r>
              <a:rPr lang="en-US" sz="2000" dirty="0">
                <a:latin typeface="+mj-lt"/>
                <a:ea typeface="+mj-ea"/>
                <a:cs typeface="+mj-cs"/>
              </a:rPr>
              <a:t> </a:t>
            </a:r>
            <a:r>
              <a:rPr lang="en-US" sz="2000" dirty="0" err="1">
                <a:latin typeface="+mj-lt"/>
                <a:ea typeface="+mj-ea"/>
                <a:cs typeface="+mj-cs"/>
              </a:rPr>
              <a:t>signos</a:t>
            </a:r>
            <a:r>
              <a:rPr lang="en-US" sz="2000" dirty="0">
                <a:latin typeface="+mj-lt"/>
                <a:ea typeface="+mj-ea"/>
                <a:cs typeface="+mj-cs"/>
              </a:rPr>
              <a:t> </a:t>
            </a:r>
            <a:r>
              <a:rPr lang="en-US" sz="2000" dirty="0" err="1">
                <a:latin typeface="+mj-lt"/>
                <a:ea typeface="+mj-ea"/>
                <a:cs typeface="+mj-cs"/>
              </a:rPr>
              <a:t>dividido</a:t>
            </a:r>
            <a:r>
              <a:rPr lang="en-US" sz="2000" dirty="0">
                <a:latin typeface="+mj-lt"/>
                <a:ea typeface="+mj-ea"/>
                <a:cs typeface="+mj-cs"/>
              </a:rPr>
              <a:t> por 2r </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933496451"/>
              </p:ext>
            </p:extLst>
          </p:nvPr>
        </p:nvGraphicFramePr>
        <p:xfrm>
          <a:off x="5446714" y="1780793"/>
          <a:ext cx="5699322" cy="3906012"/>
        </p:xfrm>
        <a:graphic>
          <a:graphicData uri="http://schemas.openxmlformats.org/drawingml/2006/table">
            <a:tbl>
              <a:tblPr firstRow="1" bandRow="1">
                <a:tableStyleId>{5C22544A-7EE6-4342-B048-85BDC9FD1C3A}</a:tableStyleId>
              </a:tblPr>
              <a:tblGrid>
                <a:gridCol w="2633345">
                  <a:extLst>
                    <a:ext uri="{9D8B030D-6E8A-4147-A177-3AD203B41FA5}">
                      <a16:colId xmlns:a16="http://schemas.microsoft.com/office/drawing/2014/main" val="20000"/>
                    </a:ext>
                  </a:extLst>
                </a:gridCol>
                <a:gridCol w="705921">
                  <a:extLst>
                    <a:ext uri="{9D8B030D-6E8A-4147-A177-3AD203B41FA5}">
                      <a16:colId xmlns:a16="http://schemas.microsoft.com/office/drawing/2014/main" val="20001"/>
                    </a:ext>
                  </a:extLst>
                </a:gridCol>
                <a:gridCol w="705921">
                  <a:extLst>
                    <a:ext uri="{9D8B030D-6E8A-4147-A177-3AD203B41FA5}">
                      <a16:colId xmlns:a16="http://schemas.microsoft.com/office/drawing/2014/main" val="20002"/>
                    </a:ext>
                  </a:extLst>
                </a:gridCol>
                <a:gridCol w="705921">
                  <a:extLst>
                    <a:ext uri="{9D8B030D-6E8A-4147-A177-3AD203B41FA5}">
                      <a16:colId xmlns:a16="http://schemas.microsoft.com/office/drawing/2014/main" val="20003"/>
                    </a:ext>
                  </a:extLst>
                </a:gridCol>
                <a:gridCol w="948214">
                  <a:extLst>
                    <a:ext uri="{9D8B030D-6E8A-4147-A177-3AD203B41FA5}">
                      <a16:colId xmlns:a16="http://schemas.microsoft.com/office/drawing/2014/main" val="20004"/>
                    </a:ext>
                  </a:extLst>
                </a:gridCol>
              </a:tblGrid>
              <a:tr h="595122">
                <a:tc>
                  <a:txBody>
                    <a:bodyPr/>
                    <a:lstStyle/>
                    <a:p>
                      <a:pPr algn="ctr"/>
                      <a:endParaRPr lang="es-CO" sz="2800" b="1" dirty="0"/>
                    </a:p>
                  </a:txBody>
                  <a:tcPr marL="125730" marR="125730" marT="62865" marB="62865"/>
                </a:tc>
                <a:tc gridSpan="4">
                  <a:txBody>
                    <a:bodyPr/>
                    <a:lstStyle/>
                    <a:p>
                      <a:pPr algn="ctr"/>
                      <a:r>
                        <a:rPr lang="es-CO" sz="2800" b="1" dirty="0"/>
                        <a:t>Efectos</a:t>
                      </a:r>
                    </a:p>
                  </a:txBody>
                  <a:tcPr marL="125730" marR="125730" marT="62865" marB="62865"/>
                </a:tc>
                <a:tc hMerge="1">
                  <a:txBody>
                    <a:bodyPr/>
                    <a:lstStyle/>
                    <a:p>
                      <a:pPr algn="ctr"/>
                      <a:endParaRPr lang="es-CO" sz="2000" b="1" dirty="0"/>
                    </a:p>
                  </a:txBody>
                  <a:tcPr/>
                </a:tc>
                <a:tc hMerge="1">
                  <a:txBody>
                    <a:bodyPr/>
                    <a:lstStyle/>
                    <a:p>
                      <a:pPr algn="ctr"/>
                      <a:endParaRPr lang="es-CO" sz="2000" b="1" dirty="0"/>
                    </a:p>
                  </a:txBody>
                  <a:tcPr/>
                </a:tc>
                <a:tc hMerge="1">
                  <a:txBody>
                    <a:bodyPr/>
                    <a:lstStyle/>
                    <a:p>
                      <a:pPr algn="ctr"/>
                      <a:endParaRPr lang="es-CO" sz="2000" b="1" dirty="0"/>
                    </a:p>
                  </a:txBody>
                  <a:tcPr/>
                </a:tc>
                <a:extLst>
                  <a:ext uri="{0D108BD9-81ED-4DB2-BD59-A6C34878D82A}">
                    <a16:rowId xmlns:a16="http://schemas.microsoft.com/office/drawing/2014/main" val="10000"/>
                  </a:ext>
                </a:extLst>
              </a:tr>
              <a:tr h="595122">
                <a:tc>
                  <a:txBody>
                    <a:bodyPr/>
                    <a:lstStyle/>
                    <a:p>
                      <a:pPr algn="ctr"/>
                      <a:r>
                        <a:rPr lang="es-CO" sz="2800" b="1" dirty="0"/>
                        <a:t>Tratamientos</a:t>
                      </a:r>
                    </a:p>
                  </a:txBody>
                  <a:tcPr marL="125730" marR="125730" marT="62865" marB="62865"/>
                </a:tc>
                <a:tc>
                  <a:txBody>
                    <a:bodyPr/>
                    <a:lstStyle/>
                    <a:p>
                      <a:pPr algn="ctr"/>
                      <a:r>
                        <a:rPr lang="es-CO" sz="2800" b="1" dirty="0"/>
                        <a:t>µ</a:t>
                      </a:r>
                    </a:p>
                  </a:txBody>
                  <a:tcPr marL="125730" marR="125730" marT="62865" marB="62865">
                    <a:solidFill>
                      <a:schemeClr val="accent1"/>
                    </a:solidFill>
                  </a:tcPr>
                </a:tc>
                <a:tc>
                  <a:txBody>
                    <a:bodyPr/>
                    <a:lstStyle/>
                    <a:p>
                      <a:pPr algn="ctr"/>
                      <a:r>
                        <a:rPr lang="es-CO" sz="2800" b="1" dirty="0"/>
                        <a:t>A</a:t>
                      </a:r>
                    </a:p>
                  </a:txBody>
                  <a:tcPr marL="125730" marR="125730" marT="62865" marB="62865">
                    <a:solidFill>
                      <a:schemeClr val="accent1"/>
                    </a:solidFill>
                  </a:tcPr>
                </a:tc>
                <a:tc>
                  <a:txBody>
                    <a:bodyPr/>
                    <a:lstStyle/>
                    <a:p>
                      <a:pPr algn="ctr"/>
                      <a:r>
                        <a:rPr lang="es-CO" sz="2800" b="1" dirty="0"/>
                        <a:t>B</a:t>
                      </a:r>
                    </a:p>
                  </a:txBody>
                  <a:tcPr marL="125730" marR="125730" marT="62865" marB="62865">
                    <a:solidFill>
                      <a:schemeClr val="accent1"/>
                    </a:solidFill>
                  </a:tcPr>
                </a:tc>
                <a:tc>
                  <a:txBody>
                    <a:bodyPr/>
                    <a:lstStyle/>
                    <a:p>
                      <a:pPr algn="ctr"/>
                      <a:r>
                        <a:rPr lang="es-CO" sz="2800" b="1"/>
                        <a:t>AB</a:t>
                      </a:r>
                    </a:p>
                  </a:txBody>
                  <a:tcPr marL="125730" marR="125730" marT="62865" marB="62865">
                    <a:solidFill>
                      <a:schemeClr val="accent1"/>
                    </a:solidFill>
                  </a:tcPr>
                </a:tc>
                <a:extLst>
                  <a:ext uri="{0D108BD9-81ED-4DB2-BD59-A6C34878D82A}">
                    <a16:rowId xmlns:a16="http://schemas.microsoft.com/office/drawing/2014/main" val="10001"/>
                  </a:ext>
                </a:extLst>
              </a:tr>
              <a:tr h="678942">
                <a:tc>
                  <a:txBody>
                    <a:bodyPr/>
                    <a:lstStyle/>
                    <a:p>
                      <a:pPr algn="ctr"/>
                      <a:r>
                        <a:rPr lang="es-CO" sz="2800" b="1"/>
                        <a:t>(1)</a:t>
                      </a:r>
                    </a:p>
                  </a:txBody>
                  <a:tcPr marL="125730" marR="125730" marT="62865" marB="62865"/>
                </a:tc>
                <a:tc>
                  <a:txBody>
                    <a:bodyPr/>
                    <a:lstStyle/>
                    <a:p>
                      <a:pPr algn="ctr"/>
                      <a:r>
                        <a:rPr lang="es-CO" sz="3300" b="1"/>
                        <a:t>+</a:t>
                      </a:r>
                    </a:p>
                  </a:txBody>
                  <a:tcPr marL="125730" marR="125730" marT="62865" marB="62865"/>
                </a:tc>
                <a:tc>
                  <a:txBody>
                    <a:bodyPr/>
                    <a:lstStyle/>
                    <a:p>
                      <a:pPr algn="ctr"/>
                      <a:r>
                        <a:rPr lang="es-CO" sz="3300" b="1"/>
                        <a:t>-</a:t>
                      </a:r>
                    </a:p>
                  </a:txBody>
                  <a:tcPr marL="125730" marR="125730" marT="62865" marB="62865"/>
                </a:tc>
                <a:tc>
                  <a:txBody>
                    <a:bodyPr/>
                    <a:lstStyle/>
                    <a:p>
                      <a:pPr algn="ctr"/>
                      <a:r>
                        <a:rPr lang="es-CO" sz="3300" b="1" dirty="0"/>
                        <a:t>-</a:t>
                      </a:r>
                    </a:p>
                  </a:txBody>
                  <a:tcPr marL="125730" marR="125730" marT="62865" marB="62865"/>
                </a:tc>
                <a:tc>
                  <a:txBody>
                    <a:bodyPr/>
                    <a:lstStyle/>
                    <a:p>
                      <a:pPr algn="ctr"/>
                      <a:r>
                        <a:rPr lang="es-CO" sz="3300" b="1"/>
                        <a:t>+</a:t>
                      </a:r>
                    </a:p>
                  </a:txBody>
                  <a:tcPr marL="125730" marR="125730" marT="62865" marB="62865"/>
                </a:tc>
                <a:extLst>
                  <a:ext uri="{0D108BD9-81ED-4DB2-BD59-A6C34878D82A}">
                    <a16:rowId xmlns:a16="http://schemas.microsoft.com/office/drawing/2014/main" val="10002"/>
                  </a:ext>
                </a:extLst>
              </a:tr>
              <a:tr h="678942">
                <a:tc>
                  <a:txBody>
                    <a:bodyPr/>
                    <a:lstStyle/>
                    <a:p>
                      <a:pPr algn="ctr"/>
                      <a:r>
                        <a:rPr lang="es-CO" sz="2800" b="1"/>
                        <a:t>a </a:t>
                      </a:r>
                    </a:p>
                  </a:txBody>
                  <a:tcPr marL="125730" marR="125730" marT="62865" marB="62865"/>
                </a:tc>
                <a:tc>
                  <a:txBody>
                    <a:bodyPr/>
                    <a:lstStyle/>
                    <a:p>
                      <a:pPr algn="ctr"/>
                      <a:r>
                        <a:rPr lang="es-CO" sz="3300" b="1"/>
                        <a:t>+</a:t>
                      </a:r>
                    </a:p>
                  </a:txBody>
                  <a:tcPr marL="125730" marR="125730" marT="62865" marB="62865"/>
                </a:tc>
                <a:tc>
                  <a:txBody>
                    <a:bodyPr/>
                    <a:lstStyle/>
                    <a:p>
                      <a:pPr algn="ctr"/>
                      <a:r>
                        <a:rPr lang="es-CO" sz="3300" b="1"/>
                        <a:t>+</a:t>
                      </a:r>
                    </a:p>
                  </a:txBody>
                  <a:tcPr marL="125730" marR="125730" marT="62865" marB="62865"/>
                </a:tc>
                <a:tc>
                  <a:txBody>
                    <a:bodyPr/>
                    <a:lstStyle/>
                    <a:p>
                      <a:pPr algn="ctr"/>
                      <a:r>
                        <a:rPr lang="es-CO" sz="3300" b="1" dirty="0"/>
                        <a:t>-</a:t>
                      </a:r>
                    </a:p>
                  </a:txBody>
                  <a:tcPr marL="125730" marR="125730" marT="62865" marB="62865"/>
                </a:tc>
                <a:tc>
                  <a:txBody>
                    <a:bodyPr/>
                    <a:lstStyle/>
                    <a:p>
                      <a:pPr algn="ctr"/>
                      <a:r>
                        <a:rPr lang="es-CO" sz="3300" b="1" dirty="0"/>
                        <a:t>-</a:t>
                      </a:r>
                    </a:p>
                  </a:txBody>
                  <a:tcPr marL="125730" marR="125730" marT="62865" marB="62865"/>
                </a:tc>
                <a:extLst>
                  <a:ext uri="{0D108BD9-81ED-4DB2-BD59-A6C34878D82A}">
                    <a16:rowId xmlns:a16="http://schemas.microsoft.com/office/drawing/2014/main" val="10003"/>
                  </a:ext>
                </a:extLst>
              </a:tr>
              <a:tr h="678942">
                <a:tc>
                  <a:txBody>
                    <a:bodyPr/>
                    <a:lstStyle/>
                    <a:p>
                      <a:pPr algn="ctr"/>
                      <a:r>
                        <a:rPr lang="es-CO" sz="2800" b="1"/>
                        <a:t>b </a:t>
                      </a:r>
                    </a:p>
                  </a:txBody>
                  <a:tcPr marL="125730" marR="125730" marT="62865" marB="62865"/>
                </a:tc>
                <a:tc>
                  <a:txBody>
                    <a:bodyPr/>
                    <a:lstStyle/>
                    <a:p>
                      <a:pPr algn="ctr"/>
                      <a:r>
                        <a:rPr lang="es-CO" sz="3300" b="1"/>
                        <a:t>+</a:t>
                      </a:r>
                    </a:p>
                  </a:txBody>
                  <a:tcPr marL="125730" marR="125730" marT="62865" marB="62865"/>
                </a:tc>
                <a:tc>
                  <a:txBody>
                    <a:bodyPr/>
                    <a:lstStyle/>
                    <a:p>
                      <a:pPr algn="ctr"/>
                      <a:r>
                        <a:rPr lang="es-CO" sz="3300" b="1"/>
                        <a:t>-</a:t>
                      </a:r>
                    </a:p>
                  </a:txBody>
                  <a:tcPr marL="125730" marR="125730" marT="62865" marB="62865"/>
                </a:tc>
                <a:tc>
                  <a:txBody>
                    <a:bodyPr/>
                    <a:lstStyle/>
                    <a:p>
                      <a:pPr algn="ctr"/>
                      <a:r>
                        <a:rPr lang="es-CO" sz="3300" b="1" dirty="0"/>
                        <a:t>+</a:t>
                      </a:r>
                    </a:p>
                  </a:txBody>
                  <a:tcPr marL="125730" marR="125730" marT="62865" marB="62865"/>
                </a:tc>
                <a:tc>
                  <a:txBody>
                    <a:bodyPr/>
                    <a:lstStyle/>
                    <a:p>
                      <a:pPr algn="ctr"/>
                      <a:r>
                        <a:rPr lang="es-CO" sz="3300" b="1" dirty="0"/>
                        <a:t>-</a:t>
                      </a:r>
                    </a:p>
                  </a:txBody>
                  <a:tcPr marL="125730" marR="125730" marT="62865" marB="62865"/>
                </a:tc>
                <a:extLst>
                  <a:ext uri="{0D108BD9-81ED-4DB2-BD59-A6C34878D82A}">
                    <a16:rowId xmlns:a16="http://schemas.microsoft.com/office/drawing/2014/main" val="10004"/>
                  </a:ext>
                </a:extLst>
              </a:tr>
              <a:tr h="678942">
                <a:tc>
                  <a:txBody>
                    <a:bodyPr/>
                    <a:lstStyle/>
                    <a:p>
                      <a:pPr algn="ctr"/>
                      <a:r>
                        <a:rPr lang="es-CO" sz="2800" b="1"/>
                        <a:t>ab</a:t>
                      </a:r>
                    </a:p>
                  </a:txBody>
                  <a:tcPr marL="125730" marR="125730" marT="62865" marB="62865"/>
                </a:tc>
                <a:tc>
                  <a:txBody>
                    <a:bodyPr/>
                    <a:lstStyle/>
                    <a:p>
                      <a:pPr algn="ctr"/>
                      <a:r>
                        <a:rPr lang="es-CO" sz="3300" b="1"/>
                        <a:t>+</a:t>
                      </a:r>
                    </a:p>
                  </a:txBody>
                  <a:tcPr marL="125730" marR="125730" marT="62865" marB="62865"/>
                </a:tc>
                <a:tc>
                  <a:txBody>
                    <a:bodyPr/>
                    <a:lstStyle/>
                    <a:p>
                      <a:pPr algn="ctr"/>
                      <a:r>
                        <a:rPr lang="es-CO" sz="3300" b="1"/>
                        <a:t>+</a:t>
                      </a:r>
                    </a:p>
                  </a:txBody>
                  <a:tcPr marL="125730" marR="125730" marT="62865" marB="62865"/>
                </a:tc>
                <a:tc>
                  <a:txBody>
                    <a:bodyPr/>
                    <a:lstStyle/>
                    <a:p>
                      <a:pPr algn="ctr"/>
                      <a:r>
                        <a:rPr lang="es-CO" sz="3300" b="1"/>
                        <a:t>+</a:t>
                      </a:r>
                    </a:p>
                  </a:txBody>
                  <a:tcPr marL="125730" marR="125730" marT="62865" marB="62865"/>
                </a:tc>
                <a:tc>
                  <a:txBody>
                    <a:bodyPr/>
                    <a:lstStyle/>
                    <a:p>
                      <a:pPr algn="ctr"/>
                      <a:r>
                        <a:rPr lang="es-CO" sz="3300" b="1" dirty="0"/>
                        <a:t>+</a:t>
                      </a:r>
                    </a:p>
                  </a:txBody>
                  <a:tcPr marL="125730" marR="125730" marT="62865" marB="6286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7947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3855" y="1447799"/>
            <a:ext cx="3108626" cy="1444752"/>
          </a:xfrm>
        </p:spPr>
        <p:txBody>
          <a:bodyPr vert="horz" lIns="91440" tIns="45720" rIns="91440" bIns="45720" rtlCol="0" anchor="b">
            <a:normAutofit/>
          </a:bodyPr>
          <a:lstStyle/>
          <a:p>
            <a:pPr>
              <a:lnSpc>
                <a:spcPct val="90000"/>
              </a:lnSpc>
            </a:pPr>
            <a:r>
              <a:rPr lang="en-US" sz="2500"/>
              <a:t>Otra forma de recordar los efectos principales</a:t>
            </a:r>
          </a:p>
        </p:txBody>
      </p:sp>
      <p:sp>
        <p:nvSpPr>
          <p:cNvPr id="10"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5" name="CuadroTexto 4"/>
              <p:cNvSpPr txBox="1"/>
              <p:nvPr/>
            </p:nvSpPr>
            <p:spPr>
              <a:xfrm>
                <a:off x="643855" y="4325257"/>
                <a:ext cx="3108057" cy="1694543"/>
              </a:xfrm>
              <a:prstGeom prst="rect">
                <a:avLst/>
              </a:prstGeom>
            </p:spPr>
            <p:txBody>
              <a:bodyPr vert="horz" lIns="91440" tIns="45720" rIns="91440" bIns="45720" rtlCol="0">
                <a:normAutofit/>
              </a:bodyPr>
              <a:lstStyle/>
              <a:p>
                <a:pPr algn="ctr">
                  <a:spcBef>
                    <a:spcPts val="1000"/>
                  </a:spcBef>
                  <a:buClr>
                    <a:schemeClr val="accent1"/>
                  </a:buClr>
                  <a:buSzPct val="80000"/>
                  <a:buFont typeface="Wingdings 3" charset="2"/>
                  <a:buChar char=""/>
                </a:pPr>
                <a:r>
                  <a:rPr lang="en-US" sz="2000" dirty="0">
                    <a:latin typeface="+mj-lt"/>
                    <a:ea typeface="+mj-ea"/>
                    <a:cs typeface="+mj-cs"/>
                  </a:rPr>
                  <a:t>El </a:t>
                </a:r>
                <a:r>
                  <a:rPr lang="en-US" sz="2000" dirty="0" err="1">
                    <a:latin typeface="+mj-lt"/>
                    <a:ea typeface="+mj-ea"/>
                    <a:cs typeface="+mj-cs"/>
                  </a:rPr>
                  <a:t>efecto</a:t>
                </a:r>
                <a:r>
                  <a:rPr lang="en-US" sz="2000" dirty="0">
                    <a:latin typeface="+mj-lt"/>
                    <a:ea typeface="+mj-ea"/>
                    <a:cs typeface="+mj-cs"/>
                  </a:rPr>
                  <a:t> principal: </a:t>
                </a:r>
                <a:r>
                  <a:rPr lang="en-US" sz="2000" dirty="0" err="1">
                    <a:latin typeface="+mj-lt"/>
                    <a:ea typeface="+mj-ea"/>
                    <a:cs typeface="+mj-cs"/>
                  </a:rPr>
                  <a:t>suma</a:t>
                </a:r>
                <a:r>
                  <a:rPr lang="en-US" sz="2000" dirty="0">
                    <a:latin typeface="+mj-lt"/>
                    <a:ea typeface="+mj-ea"/>
                    <a:cs typeface="+mj-cs"/>
                  </a:rPr>
                  <a:t> de las </a:t>
                </a:r>
                <a:r>
                  <a:rPr lang="en-US" sz="2000" dirty="0" err="1">
                    <a:latin typeface="+mj-lt"/>
                    <a:ea typeface="+mj-ea"/>
                    <a:cs typeface="+mj-cs"/>
                  </a:rPr>
                  <a:t>repuestas</a:t>
                </a:r>
                <a:r>
                  <a:rPr lang="en-US" sz="2000" dirty="0">
                    <a:latin typeface="+mj-lt"/>
                    <a:ea typeface="+mj-ea"/>
                    <a:cs typeface="+mj-cs"/>
                  </a:rPr>
                  <a:t> con los  </a:t>
                </a:r>
                <a:r>
                  <a:rPr lang="en-US" sz="2000" dirty="0" err="1">
                    <a:latin typeface="+mj-lt"/>
                    <a:ea typeface="+mj-ea"/>
                    <a:cs typeface="+mj-cs"/>
                  </a:rPr>
                  <a:t>respectivos</a:t>
                </a:r>
                <a:r>
                  <a:rPr lang="en-US" sz="2000" dirty="0">
                    <a:latin typeface="+mj-lt"/>
                    <a:ea typeface="+mj-ea"/>
                    <a:cs typeface="+mj-cs"/>
                  </a:rPr>
                  <a:t> </a:t>
                </a:r>
                <a:r>
                  <a:rPr lang="en-US" sz="2000" dirty="0" err="1">
                    <a:latin typeface="+mj-lt"/>
                    <a:ea typeface="+mj-ea"/>
                    <a:cs typeface="+mj-cs"/>
                  </a:rPr>
                  <a:t>signos</a:t>
                </a:r>
                <a:r>
                  <a:rPr lang="en-US" sz="2000" dirty="0">
                    <a:latin typeface="+mj-lt"/>
                    <a:ea typeface="+mj-ea"/>
                    <a:cs typeface="+mj-cs"/>
                  </a:rPr>
                  <a:t> </a:t>
                </a:r>
                <a:r>
                  <a:rPr lang="en-US" sz="2000" dirty="0" err="1">
                    <a:latin typeface="+mj-lt"/>
                    <a:ea typeface="+mj-ea"/>
                    <a:cs typeface="+mj-cs"/>
                  </a:rPr>
                  <a:t>dividido</a:t>
                </a:r>
                <a:r>
                  <a:rPr lang="en-US" sz="2000" dirty="0">
                    <a:latin typeface="+mj-lt"/>
                    <a:ea typeface="+mj-ea"/>
                    <a:cs typeface="+mj-cs"/>
                  </a:rPr>
                  <a:t> </a:t>
                </a:r>
                <a:r>
                  <a:rPr lang="en-US" sz="2000" dirty="0" err="1">
                    <a:latin typeface="+mj-lt"/>
                    <a:ea typeface="+mj-ea"/>
                    <a:cs typeface="+mj-cs"/>
                  </a:rPr>
                  <a:t>por</a:t>
                </a:r>
                <a:r>
                  <a:rPr lang="en-US" sz="2000" dirty="0">
                    <a:latin typeface="+mj-lt"/>
                    <a:ea typeface="+mj-ea"/>
                    <a:cs typeface="+mj-cs"/>
                  </a:rPr>
                  <a:t> </a:t>
                </a:r>
                <a14:m>
                  <m:oMath xmlns:m="http://schemas.openxmlformats.org/officeDocument/2006/math">
                    <m:sSup>
                      <m:sSupPr>
                        <m:ctrlPr>
                          <a:rPr kumimoji="0" lang="es-CO" sz="2000" b="1"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ctrlPr>
                      </m:sSupPr>
                      <m:e>
                        <m:r>
                          <a:rPr kumimoji="0" lang="es-CO" sz="2000" b="1" i="1" u="none" strike="noStrike" kern="1200" cap="none" spc="0" normalizeH="0" baseline="0" noProof="0">
                            <a:ln>
                              <a:noFill/>
                            </a:ln>
                            <a:solidFill>
                              <a:schemeClr val="tx1"/>
                            </a:solidFill>
                            <a:effectLst/>
                            <a:uLnTx/>
                            <a:uFillTx/>
                            <a:latin typeface="Cambria Math" panose="02040503050406030204" pitchFamily="18" charset="0"/>
                            <a:ea typeface="+mj-ea"/>
                            <a:cs typeface="+mj-cs"/>
                          </a:rPr>
                          <m:t>𝟐</m:t>
                        </m:r>
                      </m:e>
                      <m:sup>
                        <m:r>
                          <a:rPr kumimoji="0" lang="es-CO" sz="2000" b="1" i="1" u="none" strike="noStrike" kern="1200" cap="none" spc="0" normalizeH="0" baseline="0" noProof="0">
                            <a:ln>
                              <a:noFill/>
                            </a:ln>
                            <a:solidFill>
                              <a:schemeClr val="tx1"/>
                            </a:solidFill>
                            <a:effectLst/>
                            <a:uLnTx/>
                            <a:uFillTx/>
                            <a:latin typeface="Cambria Math" panose="02040503050406030204" pitchFamily="18" charset="0"/>
                            <a:ea typeface="+mj-ea"/>
                            <a:cs typeface="+mj-cs"/>
                          </a:rPr>
                          <m:t>𝒌</m:t>
                        </m:r>
                        <m:r>
                          <a:rPr kumimoji="0" lang="es-CO" sz="2000" b="1"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m:t>
                        </m:r>
                        <m:r>
                          <a:rPr kumimoji="0" lang="es-CO" sz="2000" b="1" i="1" u="none" strike="noStrike" kern="1200" cap="none" spc="0" normalizeH="0" baseline="0" noProof="0" smtClean="0">
                            <a:ln>
                              <a:noFill/>
                            </a:ln>
                            <a:solidFill>
                              <a:schemeClr val="tx1"/>
                            </a:solidFill>
                            <a:effectLst/>
                            <a:uLnTx/>
                            <a:uFillTx/>
                            <a:latin typeface="Cambria Math" panose="02040503050406030204" pitchFamily="18" charset="0"/>
                            <a:ea typeface="+mj-ea"/>
                            <a:cs typeface="+mj-cs"/>
                          </a:rPr>
                          <m:t>𝟏</m:t>
                        </m:r>
                      </m:sup>
                    </m:sSup>
                  </m:oMath>
                </a14:m>
                <a:r>
                  <a:rPr kumimoji="0" lang="es-CO" sz="2000" b="1" i="0" u="none" strike="noStrike" kern="1200" cap="none" spc="0" normalizeH="0" baseline="0" noProof="0" dirty="0">
                    <a:ln>
                      <a:noFill/>
                    </a:ln>
                    <a:solidFill>
                      <a:schemeClr val="tx1"/>
                    </a:solidFill>
                    <a:effectLst/>
                    <a:uLnTx/>
                    <a:uFillTx/>
                    <a:latin typeface="Century Gothic" panose="020B0502020202020204"/>
                    <a:ea typeface="+mj-ea"/>
                    <a:cs typeface="+mj-cs"/>
                  </a:rPr>
                  <a:t>r </a:t>
                </a:r>
                <a:endParaRPr lang="en-US" sz="2000" dirty="0">
                  <a:latin typeface="+mj-lt"/>
                  <a:ea typeface="+mj-ea"/>
                  <a:cs typeface="+mj-cs"/>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643855" y="4325257"/>
                <a:ext cx="3108057" cy="1694543"/>
              </a:xfrm>
              <a:prstGeom prst="rect">
                <a:avLst/>
              </a:prstGeom>
              <a:blipFill>
                <a:blip r:embed="rId3"/>
                <a:stretch>
                  <a:fillRect t="-2158" b="-2518"/>
                </a:stretch>
              </a:blipFill>
            </p:spPr>
            <p:txBody>
              <a:bodyPr/>
              <a:lstStyle/>
              <a:p>
                <a:r>
                  <a:rPr lang="es-CO">
                    <a:noFill/>
                  </a:rPr>
                  <a:t> </a:t>
                </a:r>
              </a:p>
            </p:txBody>
          </p:sp>
        </mc:Fallback>
      </mc:AlternateContent>
      <p:graphicFrame>
        <p:nvGraphicFramePr>
          <p:cNvPr id="4" name="Marcador de contenido 3"/>
          <p:cNvGraphicFramePr>
            <a:graphicFrameLocks noGrp="1"/>
          </p:cNvGraphicFramePr>
          <p:nvPr>
            <p:ph idx="1"/>
            <p:extLst>
              <p:ext uri="{D42A27DB-BD31-4B8C-83A1-F6EECF244321}">
                <p14:modId xmlns:p14="http://schemas.microsoft.com/office/powerpoint/2010/main" val="2694173848"/>
              </p:ext>
            </p:extLst>
          </p:nvPr>
        </p:nvGraphicFramePr>
        <p:xfrm>
          <a:off x="4639056" y="417800"/>
          <a:ext cx="7195133" cy="6440200"/>
        </p:xfrm>
        <a:graphic>
          <a:graphicData uri="http://schemas.openxmlformats.org/drawingml/2006/table">
            <a:tbl>
              <a:tblPr firstRow="1" bandRow="1">
                <a:tableStyleId>{5C22544A-7EE6-4342-B048-85BDC9FD1C3A}</a:tableStyleId>
              </a:tblPr>
              <a:tblGrid>
                <a:gridCol w="1996094">
                  <a:extLst>
                    <a:ext uri="{9D8B030D-6E8A-4147-A177-3AD203B41FA5}">
                      <a16:colId xmlns:a16="http://schemas.microsoft.com/office/drawing/2014/main" val="20000"/>
                    </a:ext>
                  </a:extLst>
                </a:gridCol>
                <a:gridCol w="535093">
                  <a:extLst>
                    <a:ext uri="{9D8B030D-6E8A-4147-A177-3AD203B41FA5}">
                      <a16:colId xmlns:a16="http://schemas.microsoft.com/office/drawing/2014/main" val="20001"/>
                    </a:ext>
                  </a:extLst>
                </a:gridCol>
                <a:gridCol w="535093">
                  <a:extLst>
                    <a:ext uri="{9D8B030D-6E8A-4147-A177-3AD203B41FA5}">
                      <a16:colId xmlns:a16="http://schemas.microsoft.com/office/drawing/2014/main" val="20002"/>
                    </a:ext>
                  </a:extLst>
                </a:gridCol>
                <a:gridCol w="535093">
                  <a:extLst>
                    <a:ext uri="{9D8B030D-6E8A-4147-A177-3AD203B41FA5}">
                      <a16:colId xmlns:a16="http://schemas.microsoft.com/office/drawing/2014/main" val="20003"/>
                    </a:ext>
                  </a:extLst>
                </a:gridCol>
                <a:gridCol w="572267">
                  <a:extLst>
                    <a:ext uri="{9D8B030D-6E8A-4147-A177-3AD203B41FA5}">
                      <a16:colId xmlns:a16="http://schemas.microsoft.com/office/drawing/2014/main" val="20004"/>
                    </a:ext>
                  </a:extLst>
                </a:gridCol>
                <a:gridCol w="728869">
                  <a:extLst>
                    <a:ext uri="{9D8B030D-6E8A-4147-A177-3AD203B41FA5}">
                      <a16:colId xmlns:a16="http://schemas.microsoft.com/office/drawing/2014/main" val="216496276"/>
                    </a:ext>
                  </a:extLst>
                </a:gridCol>
                <a:gridCol w="715618">
                  <a:extLst>
                    <a:ext uri="{9D8B030D-6E8A-4147-A177-3AD203B41FA5}">
                      <a16:colId xmlns:a16="http://schemas.microsoft.com/office/drawing/2014/main" val="2333441312"/>
                    </a:ext>
                  </a:extLst>
                </a:gridCol>
                <a:gridCol w="742121">
                  <a:extLst>
                    <a:ext uri="{9D8B030D-6E8A-4147-A177-3AD203B41FA5}">
                      <a16:colId xmlns:a16="http://schemas.microsoft.com/office/drawing/2014/main" val="3253883960"/>
                    </a:ext>
                  </a:extLst>
                </a:gridCol>
                <a:gridCol w="834885">
                  <a:extLst>
                    <a:ext uri="{9D8B030D-6E8A-4147-A177-3AD203B41FA5}">
                      <a16:colId xmlns:a16="http://schemas.microsoft.com/office/drawing/2014/main" val="3367037404"/>
                    </a:ext>
                  </a:extLst>
                </a:gridCol>
              </a:tblGrid>
              <a:tr h="546575">
                <a:tc>
                  <a:txBody>
                    <a:bodyPr/>
                    <a:lstStyle/>
                    <a:p>
                      <a:pPr algn="ctr"/>
                      <a:endParaRPr lang="es-CO" sz="2800" b="1" dirty="0"/>
                    </a:p>
                  </a:txBody>
                  <a:tcPr marL="125730" marR="125730" marT="62865" marB="62865"/>
                </a:tc>
                <a:tc gridSpan="8">
                  <a:txBody>
                    <a:bodyPr/>
                    <a:lstStyle/>
                    <a:p>
                      <a:pPr algn="ctr"/>
                      <a:r>
                        <a:rPr lang="es-CO" sz="2800" b="1" dirty="0"/>
                        <a:t>Efectos</a:t>
                      </a:r>
                    </a:p>
                  </a:txBody>
                  <a:tcPr marL="125730" marR="125730" marT="62865" marB="62865"/>
                </a:tc>
                <a:tc hMerge="1">
                  <a:txBody>
                    <a:bodyPr/>
                    <a:lstStyle/>
                    <a:p>
                      <a:pPr algn="ctr"/>
                      <a:endParaRPr lang="es-CO" sz="2000" b="1" dirty="0"/>
                    </a:p>
                  </a:txBody>
                  <a:tcPr/>
                </a:tc>
                <a:tc hMerge="1">
                  <a:txBody>
                    <a:bodyPr/>
                    <a:lstStyle/>
                    <a:p>
                      <a:pPr algn="ctr"/>
                      <a:endParaRPr lang="es-CO" sz="2000" b="1" dirty="0"/>
                    </a:p>
                  </a:txBody>
                  <a:tcPr/>
                </a:tc>
                <a:tc hMerge="1">
                  <a:txBody>
                    <a:bodyPr/>
                    <a:lstStyle/>
                    <a:p>
                      <a:pPr algn="ctr"/>
                      <a:endParaRPr lang="es-CO" sz="2000" b="1" dirty="0"/>
                    </a:p>
                  </a:txBody>
                  <a:tcPr/>
                </a:tc>
                <a:tc hMerge="1">
                  <a:txBody>
                    <a:bodyPr/>
                    <a:lstStyle/>
                    <a:p>
                      <a:pPr algn="ctr"/>
                      <a:endParaRPr lang="es-CO" sz="2800" b="1" dirty="0"/>
                    </a:p>
                  </a:txBody>
                  <a:tcPr marL="125730" marR="125730" marT="62865" marB="62865"/>
                </a:tc>
                <a:tc hMerge="1">
                  <a:txBody>
                    <a:bodyPr/>
                    <a:lstStyle/>
                    <a:p>
                      <a:pPr algn="ctr"/>
                      <a:endParaRPr lang="es-CO" sz="2800" b="1" dirty="0"/>
                    </a:p>
                  </a:txBody>
                  <a:tcPr marL="125730" marR="125730" marT="62865" marB="62865"/>
                </a:tc>
                <a:tc hMerge="1">
                  <a:txBody>
                    <a:bodyPr/>
                    <a:lstStyle/>
                    <a:p>
                      <a:pPr algn="ctr"/>
                      <a:endParaRPr lang="es-CO" sz="2800" b="1" dirty="0"/>
                    </a:p>
                  </a:txBody>
                  <a:tcPr marL="125730" marR="125730" marT="62865" marB="62865"/>
                </a:tc>
                <a:tc hMerge="1">
                  <a:txBody>
                    <a:bodyPr/>
                    <a:lstStyle/>
                    <a:p>
                      <a:pPr algn="ctr"/>
                      <a:endParaRPr lang="es-CO" sz="2800" b="1" dirty="0"/>
                    </a:p>
                  </a:txBody>
                  <a:tcPr marL="125730" marR="125730" marT="62865" marB="62865"/>
                </a:tc>
                <a:extLst>
                  <a:ext uri="{0D108BD9-81ED-4DB2-BD59-A6C34878D82A}">
                    <a16:rowId xmlns:a16="http://schemas.microsoft.com/office/drawing/2014/main" val="10000"/>
                  </a:ext>
                </a:extLst>
              </a:tr>
              <a:tr h="899294">
                <a:tc>
                  <a:txBody>
                    <a:bodyPr/>
                    <a:lstStyle/>
                    <a:p>
                      <a:pPr algn="ctr"/>
                      <a:r>
                        <a:rPr lang="es-CO" sz="1800" b="1" dirty="0"/>
                        <a:t>Tratamientos</a:t>
                      </a:r>
                    </a:p>
                  </a:txBody>
                  <a:tcPr marL="125730" marR="125730" marT="62865" marB="62865"/>
                </a:tc>
                <a:tc>
                  <a:txBody>
                    <a:bodyPr/>
                    <a:lstStyle/>
                    <a:p>
                      <a:pPr algn="ctr"/>
                      <a:r>
                        <a:rPr lang="es-CO" sz="1800" b="1" dirty="0"/>
                        <a:t>µ</a:t>
                      </a:r>
                    </a:p>
                  </a:txBody>
                  <a:tcPr marL="125730" marR="125730" marT="62865" marB="62865">
                    <a:solidFill>
                      <a:schemeClr val="accent1"/>
                    </a:solidFill>
                  </a:tcPr>
                </a:tc>
                <a:tc>
                  <a:txBody>
                    <a:bodyPr/>
                    <a:lstStyle/>
                    <a:p>
                      <a:pPr algn="ctr"/>
                      <a:r>
                        <a:rPr lang="es-CO" sz="1800" b="1" dirty="0"/>
                        <a:t>A</a:t>
                      </a:r>
                    </a:p>
                  </a:txBody>
                  <a:tcPr marL="125730" marR="125730" marT="62865" marB="62865">
                    <a:solidFill>
                      <a:schemeClr val="accent1"/>
                    </a:solidFill>
                  </a:tcPr>
                </a:tc>
                <a:tc>
                  <a:txBody>
                    <a:bodyPr/>
                    <a:lstStyle/>
                    <a:p>
                      <a:pPr algn="ctr"/>
                      <a:r>
                        <a:rPr lang="es-CO" sz="1800" b="1" dirty="0"/>
                        <a:t>B</a:t>
                      </a:r>
                    </a:p>
                  </a:txBody>
                  <a:tcPr marL="125730" marR="125730" marT="62865" marB="62865">
                    <a:solidFill>
                      <a:schemeClr val="accent1"/>
                    </a:solidFill>
                  </a:tcPr>
                </a:tc>
                <a:tc>
                  <a:txBody>
                    <a:bodyPr/>
                    <a:lstStyle/>
                    <a:p>
                      <a:pPr algn="ctr"/>
                      <a:r>
                        <a:rPr lang="es-CO" sz="1800" b="1" dirty="0"/>
                        <a:t>C</a:t>
                      </a:r>
                    </a:p>
                  </a:txBody>
                  <a:tcPr marL="125730" marR="125730" marT="62865" marB="62865">
                    <a:solidFill>
                      <a:schemeClr val="accent1"/>
                    </a:solidFill>
                  </a:tcPr>
                </a:tc>
                <a:tc>
                  <a:txBody>
                    <a:bodyPr/>
                    <a:lstStyle/>
                    <a:p>
                      <a:pPr algn="ctr"/>
                      <a:r>
                        <a:rPr lang="es-CO" sz="1800" b="1" dirty="0"/>
                        <a:t>AB</a:t>
                      </a:r>
                    </a:p>
                  </a:txBody>
                  <a:tcPr marL="125730" marR="125730" marT="62865" marB="62865">
                    <a:solidFill>
                      <a:schemeClr val="accent1"/>
                    </a:solidFill>
                  </a:tcPr>
                </a:tc>
                <a:tc>
                  <a:txBody>
                    <a:bodyPr/>
                    <a:lstStyle/>
                    <a:p>
                      <a:pPr algn="ctr"/>
                      <a:r>
                        <a:rPr lang="es-CO" sz="1800" b="1" dirty="0"/>
                        <a:t>AC</a:t>
                      </a:r>
                    </a:p>
                  </a:txBody>
                  <a:tcPr marL="125730" marR="125730" marT="62865" marB="62865">
                    <a:solidFill>
                      <a:schemeClr val="accent1"/>
                    </a:solidFill>
                  </a:tcPr>
                </a:tc>
                <a:tc>
                  <a:txBody>
                    <a:bodyPr/>
                    <a:lstStyle/>
                    <a:p>
                      <a:pPr algn="ctr"/>
                      <a:r>
                        <a:rPr lang="es-CO" sz="1800" b="1" dirty="0"/>
                        <a:t>BC</a:t>
                      </a:r>
                    </a:p>
                  </a:txBody>
                  <a:tcPr marL="125730" marR="125730" marT="62865" marB="62865">
                    <a:solidFill>
                      <a:schemeClr val="accent1"/>
                    </a:solidFill>
                  </a:tcPr>
                </a:tc>
                <a:tc>
                  <a:txBody>
                    <a:bodyPr/>
                    <a:lstStyle/>
                    <a:p>
                      <a:pPr algn="ctr"/>
                      <a:r>
                        <a:rPr lang="es-CO" sz="1800" b="1" dirty="0"/>
                        <a:t>ABC</a:t>
                      </a:r>
                    </a:p>
                  </a:txBody>
                  <a:tcPr marL="125730" marR="125730" marT="62865" marB="62865">
                    <a:solidFill>
                      <a:schemeClr val="accent1"/>
                    </a:solidFill>
                  </a:tcPr>
                </a:tc>
                <a:extLst>
                  <a:ext uri="{0D108BD9-81ED-4DB2-BD59-A6C34878D82A}">
                    <a16:rowId xmlns:a16="http://schemas.microsoft.com/office/drawing/2014/main" val="10001"/>
                  </a:ext>
                </a:extLst>
              </a:tr>
              <a:tr h="623557">
                <a:tc>
                  <a:txBody>
                    <a:bodyPr/>
                    <a:lstStyle/>
                    <a:p>
                      <a:pPr algn="ctr"/>
                      <a:r>
                        <a:rPr lang="es-CO" sz="1800" b="1" dirty="0"/>
                        <a:t>(1)</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extLst>
                  <a:ext uri="{0D108BD9-81ED-4DB2-BD59-A6C34878D82A}">
                    <a16:rowId xmlns:a16="http://schemas.microsoft.com/office/drawing/2014/main" val="10002"/>
                  </a:ext>
                </a:extLst>
              </a:tr>
              <a:tr h="623557">
                <a:tc>
                  <a:txBody>
                    <a:bodyPr/>
                    <a:lstStyle/>
                    <a:p>
                      <a:pPr algn="ctr"/>
                      <a:r>
                        <a:rPr lang="es-CO" sz="1800" b="1"/>
                        <a:t>a </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extLst>
                  <a:ext uri="{0D108BD9-81ED-4DB2-BD59-A6C34878D82A}">
                    <a16:rowId xmlns:a16="http://schemas.microsoft.com/office/drawing/2014/main" val="10003"/>
                  </a:ext>
                </a:extLst>
              </a:tr>
              <a:tr h="623557">
                <a:tc>
                  <a:txBody>
                    <a:bodyPr/>
                    <a:lstStyle/>
                    <a:p>
                      <a:pPr algn="ctr"/>
                      <a:r>
                        <a:rPr lang="es-CO" sz="1800" b="1" dirty="0"/>
                        <a:t>b </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extLst>
                  <a:ext uri="{0D108BD9-81ED-4DB2-BD59-A6C34878D82A}">
                    <a16:rowId xmlns:a16="http://schemas.microsoft.com/office/drawing/2014/main" val="10004"/>
                  </a:ext>
                </a:extLst>
              </a:tr>
              <a:tr h="623557">
                <a:tc>
                  <a:txBody>
                    <a:bodyPr/>
                    <a:lstStyle/>
                    <a:p>
                      <a:pPr algn="ctr"/>
                      <a:r>
                        <a:rPr lang="es-CO" sz="1800" b="1" dirty="0"/>
                        <a:t>ab</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extLst>
                  <a:ext uri="{0D108BD9-81ED-4DB2-BD59-A6C34878D82A}">
                    <a16:rowId xmlns:a16="http://schemas.microsoft.com/office/drawing/2014/main" val="10005"/>
                  </a:ext>
                </a:extLst>
              </a:tr>
              <a:tr h="623557">
                <a:tc>
                  <a:txBody>
                    <a:bodyPr/>
                    <a:lstStyle/>
                    <a:p>
                      <a:pPr algn="ctr"/>
                      <a:r>
                        <a:rPr lang="es-CO" sz="1800" b="1" dirty="0"/>
                        <a:t>c</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extLst>
                  <a:ext uri="{0D108BD9-81ED-4DB2-BD59-A6C34878D82A}">
                    <a16:rowId xmlns:a16="http://schemas.microsoft.com/office/drawing/2014/main" val="1607790070"/>
                  </a:ext>
                </a:extLst>
              </a:tr>
              <a:tr h="623557">
                <a:tc>
                  <a:txBody>
                    <a:bodyPr/>
                    <a:lstStyle/>
                    <a:p>
                      <a:pPr algn="ctr"/>
                      <a:r>
                        <a:rPr lang="es-CO" sz="1800" b="1" dirty="0"/>
                        <a:t>ac</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extLst>
                  <a:ext uri="{0D108BD9-81ED-4DB2-BD59-A6C34878D82A}">
                    <a16:rowId xmlns:a16="http://schemas.microsoft.com/office/drawing/2014/main" val="2451701263"/>
                  </a:ext>
                </a:extLst>
              </a:tr>
              <a:tr h="623557">
                <a:tc>
                  <a:txBody>
                    <a:bodyPr/>
                    <a:lstStyle/>
                    <a:p>
                      <a:pPr algn="ctr"/>
                      <a:r>
                        <a:rPr lang="es-CO" sz="1800" b="1" dirty="0" err="1"/>
                        <a:t>bc</a:t>
                      </a:r>
                      <a:endParaRPr lang="es-CO" sz="1800" b="1" dirty="0"/>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extLst>
                  <a:ext uri="{0D108BD9-81ED-4DB2-BD59-A6C34878D82A}">
                    <a16:rowId xmlns:a16="http://schemas.microsoft.com/office/drawing/2014/main" val="381471147"/>
                  </a:ext>
                </a:extLst>
              </a:tr>
              <a:tr h="623557">
                <a:tc>
                  <a:txBody>
                    <a:bodyPr/>
                    <a:lstStyle/>
                    <a:p>
                      <a:pPr algn="ctr"/>
                      <a:r>
                        <a:rPr lang="es-CO" sz="1800" b="1" dirty="0" err="1"/>
                        <a:t>abc</a:t>
                      </a:r>
                      <a:endParaRPr lang="es-CO" sz="1800" b="1" dirty="0"/>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tc>
                  <a:txBody>
                    <a:bodyPr/>
                    <a:lstStyle/>
                    <a:p>
                      <a:pPr algn="ctr"/>
                      <a:r>
                        <a:rPr lang="es-CO" sz="2400" b="1" dirty="0"/>
                        <a:t>+</a:t>
                      </a:r>
                    </a:p>
                  </a:txBody>
                  <a:tcPr marL="125730" marR="125730" marT="62865" marB="62865"/>
                </a:tc>
                <a:extLst>
                  <a:ext uri="{0D108BD9-81ED-4DB2-BD59-A6C34878D82A}">
                    <a16:rowId xmlns:a16="http://schemas.microsoft.com/office/drawing/2014/main" val="258003539"/>
                  </a:ext>
                </a:extLst>
              </a:tr>
            </a:tbl>
          </a:graphicData>
        </a:graphic>
      </p:graphicFrame>
    </p:spTree>
    <p:extLst>
      <p:ext uri="{BB962C8B-B14F-4D97-AF65-F5344CB8AC3E}">
        <p14:creationId xmlns:p14="http://schemas.microsoft.com/office/powerpoint/2010/main" val="218825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DF795-2376-4F72-8D47-C399B765FE2F}"/>
              </a:ext>
            </a:extLst>
          </p:cNvPr>
          <p:cNvSpPr>
            <a:spLocks noGrp="1"/>
          </p:cNvSpPr>
          <p:nvPr>
            <p:ph type="title"/>
          </p:nvPr>
        </p:nvSpPr>
        <p:spPr/>
        <p:txBody>
          <a:bodyPr/>
          <a:lstStyle/>
          <a:p>
            <a:pPr algn="ctr"/>
            <a:r>
              <a:rPr lang="es-CO"/>
              <a:t>Modelo</a:t>
            </a:r>
            <a:endParaRPr lang="es-CO"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817DC4B-65CE-495F-8556-7E39EDBC39F6}"/>
                  </a:ext>
                </a:extLst>
              </p:cNvPr>
              <p:cNvSpPr>
                <a:spLocks noGrp="1"/>
              </p:cNvSpPr>
              <p:nvPr>
                <p:ph idx="1"/>
              </p:nvPr>
            </p:nvSpPr>
            <p:spPr>
              <a:xfrm>
                <a:off x="1103312" y="1505244"/>
                <a:ext cx="9985601" cy="5084242"/>
              </a:xfrm>
            </p:spPr>
            <p:txBody>
              <a:bodyPr>
                <a:normAutofit/>
              </a:bodyPr>
              <a:lstStyle/>
              <a:p>
                <a:pPr marL="0" lvl="0" indent="0" algn="ctr" defTabSz="914400">
                  <a:lnSpc>
                    <a:spcPct val="90000"/>
                  </a:lnSpc>
                  <a:buClrTx/>
                  <a:buNone/>
                </a:pPr>
                <a14:m>
                  <m:oMath xmlns:m="http://schemas.openxmlformats.org/officeDocument/2006/math">
                    <m:sSub>
                      <m:sSubPr>
                        <m:ctrlPr>
                          <a:rPr lang="es-CO" sz="28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s-CO" sz="2800" b="1" i="1">
                            <a:ln w="0"/>
                            <a:effectLst>
                              <a:outerShdw blurRad="38100" dist="19050" dir="2700000" algn="tl" rotWithShape="0">
                                <a:schemeClr val="dk1">
                                  <a:alpha val="40000"/>
                                </a:schemeClr>
                              </a:outerShdw>
                            </a:effectLst>
                            <a:latin typeface="Cambria Math" panose="02040503050406030204" pitchFamily="18" charset="0"/>
                          </a:rPr>
                          <m:t>𝒀</m:t>
                        </m:r>
                      </m:e>
                      <m:sub>
                        <m:r>
                          <a:rPr lang="es-CO" sz="2800" b="1" i="1">
                            <a:ln w="0"/>
                            <a:effectLst>
                              <a:outerShdw blurRad="38100" dist="19050" dir="2700000" algn="tl" rotWithShape="0">
                                <a:schemeClr val="dk1">
                                  <a:alpha val="40000"/>
                                </a:schemeClr>
                              </a:outerShdw>
                            </a:effectLst>
                            <a:latin typeface="Cambria Math" panose="02040503050406030204" pitchFamily="18" charset="0"/>
                          </a:rPr>
                          <m:t>𝒊𝒋𝒌</m:t>
                        </m:r>
                      </m:sub>
                    </m:sSub>
                    <m:r>
                      <a:rPr lang="es-CO" sz="2800" b="1" i="1">
                        <a:ln w="0"/>
                        <a:effectLst>
                          <a:outerShdw blurRad="38100" dist="19050" dir="2700000" algn="tl" rotWithShape="0">
                            <a:schemeClr val="dk1">
                              <a:alpha val="40000"/>
                            </a:schemeClr>
                          </a:outerShdw>
                        </a:effectLst>
                        <a:latin typeface="Cambria Math" panose="02040503050406030204" pitchFamily="18" charset="0"/>
                      </a:rPr>
                      <m:t>=</m:t>
                    </m:r>
                    <m:r>
                      <a:rPr lang="es-CO"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𝝁</m:t>
                    </m:r>
                    <m:r>
                      <a:rPr lang="es-CO" sz="2800" b="1" i="1">
                        <a:ln w="0"/>
                        <a:effectLst>
                          <a:outerShdw blurRad="38100" dist="19050" dir="2700000" algn="tl" rotWithShape="0">
                            <a:schemeClr val="dk1">
                              <a:alpha val="40000"/>
                            </a:schemeClr>
                          </a:outerShdw>
                        </a:effectLst>
                        <a:latin typeface="Cambria Math" panose="02040503050406030204" pitchFamily="18" charset="0"/>
                      </a:rPr>
                      <m:t>+</m:t>
                    </m:r>
                    <m:sSub>
                      <m:sSubPr>
                        <m:ctrlPr>
                          <a:rPr lang="es-CO" sz="2800" b="1" i="1">
                            <a:ln w="0"/>
                            <a:effectLst>
                              <a:outerShdw blurRad="38100" dist="19050" dir="2700000" algn="tl" rotWithShape="0">
                                <a:schemeClr val="dk1">
                                  <a:alpha val="40000"/>
                                </a:schemeClr>
                              </a:outerShdw>
                            </a:effectLst>
                            <a:latin typeface="Cambria Math" panose="02040503050406030204" pitchFamily="18" charset="0"/>
                          </a:rPr>
                        </m:ctrlPr>
                      </m:sSubPr>
                      <m:e>
                        <m:r>
                          <a:rPr lang="es-CO"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𝝉</m:t>
                        </m:r>
                      </m:e>
                      <m:sub>
                        <m:r>
                          <a:rPr lang="es-CO" sz="2800" b="1" i="1">
                            <a:ln w="0"/>
                            <a:effectLst>
                              <a:outerShdw blurRad="38100" dist="19050" dir="2700000" algn="tl" rotWithShape="0">
                                <a:schemeClr val="dk1">
                                  <a:alpha val="40000"/>
                                </a:schemeClr>
                              </a:outerShdw>
                            </a:effectLst>
                            <a:latin typeface="Cambria Math" panose="02040503050406030204" pitchFamily="18" charset="0"/>
                          </a:rPr>
                          <m:t>𝒊</m:t>
                        </m:r>
                      </m:sub>
                    </m:sSub>
                    <m:r>
                      <a:rPr lang="es-CO" sz="2800" b="1" i="1">
                        <a:ln w="0"/>
                        <a:latin typeface="Cambria Math" panose="02040503050406030204" pitchFamily="18" charset="0"/>
                      </a:rPr>
                      <m:t>+</m:t>
                    </m:r>
                    <m:sSub>
                      <m:sSubPr>
                        <m:ctrlPr>
                          <a:rPr lang="es-CO" sz="2800" b="1" i="1">
                            <a:ln w="0"/>
                            <a:effectLst>
                              <a:outerShdw blurRad="38100" dist="19050" dir="2700000" algn="tl" rotWithShape="0">
                                <a:schemeClr val="dk1">
                                  <a:alpha val="40000"/>
                                </a:schemeClr>
                              </a:outerShdw>
                            </a:effectLst>
                            <a:latin typeface="Cambria Math" panose="02040503050406030204" pitchFamily="18" charset="0"/>
                          </a:rPr>
                        </m:ctrlPr>
                      </m:sSubPr>
                      <m:e>
                        <m:r>
                          <a:rPr lang="es-CO"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𝜷</m:t>
                        </m:r>
                      </m:e>
                      <m:sub>
                        <m:r>
                          <a:rPr lang="es-CO"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𝒋</m:t>
                        </m:r>
                      </m:sub>
                    </m:sSub>
                    <m:r>
                      <a:rPr lang="es-CO" sz="2800" b="1" i="1">
                        <a:ln w="0"/>
                        <a:latin typeface="Cambria Math" panose="02040503050406030204" pitchFamily="18" charset="0"/>
                      </a:rPr>
                      <m:t>+</m:t>
                    </m:r>
                    <m:sSub>
                      <m:sSubPr>
                        <m:ctrlPr>
                          <a:rPr lang="es-CO" sz="2800" b="1" i="1">
                            <a:ln w="0"/>
                            <a:effectLst>
                              <a:outerShdw blurRad="38100" dist="19050" dir="2700000" algn="tl" rotWithShape="0">
                                <a:schemeClr val="dk1">
                                  <a:alpha val="40000"/>
                                </a:schemeClr>
                              </a:outerShdw>
                            </a:effectLst>
                            <a:latin typeface="Cambria Math" panose="02040503050406030204" pitchFamily="18" charset="0"/>
                          </a:rPr>
                        </m:ctrlPr>
                      </m:sSubPr>
                      <m:e>
                        <m:r>
                          <a:rPr lang="es-CO" sz="2800" b="1" i="1">
                            <a:ln w="0"/>
                            <a:effectLst>
                              <a:outerShdw blurRad="38100" dist="19050" dir="2700000" algn="tl" rotWithShape="0">
                                <a:schemeClr val="dk1">
                                  <a:alpha val="40000"/>
                                </a:schemeClr>
                              </a:outerShdw>
                            </a:effectLst>
                            <a:latin typeface="Cambria Math" panose="02040503050406030204" pitchFamily="18" charset="0"/>
                          </a:rPr>
                          <m:t>(</m:t>
                        </m:r>
                        <m:r>
                          <a:rPr lang="es-CO"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𝝉𝜷</m:t>
                        </m:r>
                        <m:r>
                          <a:rPr lang="es-CO"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e>
                      <m:sub>
                        <m:r>
                          <a:rPr lang="es-CO" sz="2800" b="1" i="1">
                            <a:ln w="0"/>
                            <a:effectLst>
                              <a:outerShdw blurRad="38100" dist="19050" dir="2700000" algn="tl" rotWithShape="0">
                                <a:schemeClr val="dk1">
                                  <a:alpha val="40000"/>
                                </a:schemeClr>
                              </a:outerShdw>
                            </a:effectLst>
                            <a:latin typeface="Cambria Math" panose="02040503050406030204" pitchFamily="18" charset="0"/>
                          </a:rPr>
                          <m:t>𝒊𝒋</m:t>
                        </m:r>
                      </m:sub>
                    </m:sSub>
                    <m:r>
                      <a:rPr lang="es-CO" sz="2800" b="1" i="1">
                        <a:ln w="0"/>
                        <a:effectLst>
                          <a:outerShdw blurRad="38100" dist="19050" dir="2700000" algn="tl" rotWithShape="0">
                            <a:schemeClr val="dk1">
                              <a:alpha val="40000"/>
                            </a:schemeClr>
                          </a:outerShdw>
                        </a:effectLst>
                        <a:latin typeface="Cambria Math" panose="02040503050406030204" pitchFamily="18" charset="0"/>
                      </a:rPr>
                      <m:t>+</m:t>
                    </m:r>
                    <m:sSub>
                      <m:sSubPr>
                        <m:ctrlPr>
                          <a:rPr lang="es-CO" sz="2800" b="1" i="1">
                            <a:ln w="0"/>
                            <a:effectLst>
                              <a:outerShdw blurRad="38100" dist="19050" dir="2700000" algn="tl" rotWithShape="0">
                                <a:schemeClr val="dk1">
                                  <a:alpha val="40000"/>
                                </a:schemeClr>
                              </a:outerShdw>
                            </a:effectLst>
                            <a:latin typeface="Cambria Math" panose="02040503050406030204" pitchFamily="18" charset="0"/>
                          </a:rPr>
                        </m:ctrlPr>
                      </m:sSubPr>
                      <m:e>
                        <m:r>
                          <a:rPr lang="es-CO" sz="28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𝜺</m:t>
                        </m:r>
                      </m:e>
                      <m:sub>
                        <m:r>
                          <a:rPr lang="es-CO" sz="2800" b="1" i="1">
                            <a:ln w="0"/>
                            <a:effectLst>
                              <a:outerShdw blurRad="38100" dist="19050" dir="2700000" algn="tl" rotWithShape="0">
                                <a:schemeClr val="dk1">
                                  <a:alpha val="40000"/>
                                </a:schemeClr>
                              </a:outerShdw>
                            </a:effectLst>
                            <a:latin typeface="Cambria Math" panose="02040503050406030204" pitchFamily="18" charset="0"/>
                          </a:rPr>
                          <m:t>𝒊𝒋𝒌</m:t>
                        </m:r>
                      </m:sub>
                    </m:sSub>
                  </m:oMath>
                </a14:m>
                <a:r>
                  <a:rPr lang="es-CO" sz="2400" b="1" dirty="0">
                    <a:ln w="0"/>
                    <a:effectLst>
                      <a:outerShdw blurRad="38100" dist="19050" dir="2700000" algn="tl" rotWithShape="0">
                        <a:schemeClr val="dk1">
                          <a:alpha val="40000"/>
                        </a:schemeClr>
                      </a:outerShdw>
                    </a:effectLst>
                  </a:rPr>
                  <a:t>  </a:t>
                </a:r>
              </a:p>
              <a:p>
                <a:pPr marL="0" lvl="0" indent="0" algn="ctr" defTabSz="914400">
                  <a:lnSpc>
                    <a:spcPct val="90000"/>
                  </a:lnSpc>
                  <a:buClrTx/>
                  <a:buNone/>
                </a:pPr>
                <a:r>
                  <a:rPr lang="es-CO" sz="2400" b="1" dirty="0">
                    <a:ln w="0"/>
                    <a:effectLst>
                      <a:outerShdw blurRad="38100" dist="19050" dir="2700000" algn="tl" rotWithShape="0">
                        <a:schemeClr val="dk1">
                          <a:alpha val="40000"/>
                        </a:schemeClr>
                      </a:outerShdw>
                    </a:effectLst>
                  </a:rPr>
                  <a:t>con </a:t>
                </a:r>
                <a14:m>
                  <m:oMath xmlns:m="http://schemas.openxmlformats.org/officeDocument/2006/math">
                    <m:r>
                      <a:rPr lang="es-CO" sz="2400" b="1" i="1">
                        <a:ln w="0"/>
                        <a:effectLst>
                          <a:outerShdw blurRad="38100" dist="19050" dir="2700000" algn="tl" rotWithShape="0">
                            <a:schemeClr val="dk1">
                              <a:alpha val="40000"/>
                            </a:schemeClr>
                          </a:outerShdw>
                        </a:effectLst>
                        <a:latin typeface="Cambria Math" panose="02040503050406030204" pitchFamily="18" charset="0"/>
                      </a:rPr>
                      <m:t>𝒊</m:t>
                    </m:r>
                    <m:r>
                      <a:rPr lang="es-CO" sz="2400" b="1" i="1">
                        <a:ln w="0"/>
                        <a:effectLst>
                          <a:outerShdw blurRad="38100" dist="19050" dir="2700000" algn="tl" rotWithShape="0">
                            <a:schemeClr val="dk1">
                              <a:alpha val="40000"/>
                            </a:schemeClr>
                          </a:outerShdw>
                        </a:effectLst>
                        <a:latin typeface="Cambria Math" panose="02040503050406030204" pitchFamily="18" charset="0"/>
                      </a:rPr>
                      <m:t>=</m:t>
                    </m:r>
                    <m:r>
                      <a:rPr lang="es-CO" sz="2400" b="1" i="1">
                        <a:ln w="0"/>
                        <a:effectLst>
                          <a:outerShdw blurRad="38100" dist="19050" dir="2700000" algn="tl" rotWithShape="0">
                            <a:schemeClr val="dk1">
                              <a:alpha val="40000"/>
                            </a:schemeClr>
                          </a:outerShdw>
                        </a:effectLst>
                        <a:latin typeface="Cambria Math" panose="02040503050406030204" pitchFamily="18" charset="0"/>
                      </a:rPr>
                      <m:t>𝟏</m:t>
                    </m:r>
                    <m:r>
                      <a:rPr lang="es-CO" sz="2400" b="1" i="1">
                        <a:ln w="0"/>
                        <a:effectLst>
                          <a:outerShdw blurRad="38100" dist="19050" dir="2700000" algn="tl" rotWithShape="0">
                            <a:schemeClr val="dk1">
                              <a:alpha val="40000"/>
                            </a:schemeClr>
                          </a:outerShdw>
                        </a:effectLst>
                        <a:latin typeface="Cambria Math" panose="02040503050406030204" pitchFamily="18" charset="0"/>
                      </a:rPr>
                      <m:t>,</m:t>
                    </m:r>
                    <m:r>
                      <a:rPr lang="es-CO" sz="2400" b="1" i="1">
                        <a:ln w="0"/>
                        <a:effectLst>
                          <a:outerShdw blurRad="38100" dist="19050" dir="2700000" algn="tl" rotWithShape="0">
                            <a:schemeClr val="dk1">
                              <a:alpha val="40000"/>
                            </a:schemeClr>
                          </a:outerShdw>
                        </a:effectLst>
                        <a:latin typeface="Cambria Math" panose="02040503050406030204" pitchFamily="18" charset="0"/>
                      </a:rPr>
                      <m:t>𝟐</m:t>
                    </m:r>
                  </m:oMath>
                </a14:m>
                <a:r>
                  <a:rPr lang="es-CO" sz="2400" b="1" dirty="0">
                    <a:ln w="0"/>
                    <a:effectLst>
                      <a:outerShdw blurRad="38100" dist="19050" dir="2700000" algn="tl" rotWithShape="0">
                        <a:schemeClr val="dk1">
                          <a:alpha val="40000"/>
                        </a:schemeClr>
                      </a:outerShdw>
                    </a:effectLst>
                  </a:rPr>
                  <a:t>      </a:t>
                </a:r>
                <a14:m>
                  <m:oMath xmlns:m="http://schemas.openxmlformats.org/officeDocument/2006/math">
                    <m:r>
                      <a:rPr lang="es-CO" sz="2400" b="1" i="1" dirty="0">
                        <a:ln w="0"/>
                        <a:effectLst>
                          <a:outerShdw blurRad="38100" dist="19050" dir="2700000" algn="tl" rotWithShape="0">
                            <a:schemeClr val="dk1">
                              <a:alpha val="40000"/>
                            </a:schemeClr>
                          </a:outerShdw>
                        </a:effectLst>
                        <a:latin typeface="Cambria Math" panose="02040503050406030204" pitchFamily="18" charset="0"/>
                      </a:rPr>
                      <m:t>𝒋</m:t>
                    </m:r>
                    <m:r>
                      <a:rPr lang="es-CO" sz="2400" b="1" i="1" dirty="0">
                        <a:ln w="0"/>
                        <a:effectLst>
                          <a:outerShdw blurRad="38100" dist="19050" dir="2700000" algn="tl" rotWithShape="0">
                            <a:schemeClr val="dk1">
                              <a:alpha val="40000"/>
                            </a:schemeClr>
                          </a:outerShdw>
                        </a:effectLst>
                        <a:latin typeface="Cambria Math" panose="02040503050406030204" pitchFamily="18" charset="0"/>
                      </a:rPr>
                      <m:t>=</m:t>
                    </m:r>
                    <m:r>
                      <a:rPr lang="es-CO" sz="2400" b="1" i="1" dirty="0">
                        <a:ln w="0"/>
                        <a:effectLst>
                          <a:outerShdw blurRad="38100" dist="19050" dir="2700000" algn="tl" rotWithShape="0">
                            <a:schemeClr val="dk1">
                              <a:alpha val="40000"/>
                            </a:schemeClr>
                          </a:outerShdw>
                        </a:effectLst>
                        <a:latin typeface="Cambria Math" panose="02040503050406030204" pitchFamily="18" charset="0"/>
                      </a:rPr>
                      <m:t>𝟏</m:t>
                    </m:r>
                    <m:r>
                      <a:rPr lang="es-CO" sz="2400" b="1" i="1" dirty="0">
                        <a:ln w="0"/>
                        <a:effectLst>
                          <a:outerShdw blurRad="38100" dist="19050" dir="2700000" algn="tl" rotWithShape="0">
                            <a:schemeClr val="dk1">
                              <a:alpha val="40000"/>
                            </a:schemeClr>
                          </a:outerShdw>
                        </a:effectLst>
                        <a:latin typeface="Cambria Math" panose="02040503050406030204" pitchFamily="18" charset="0"/>
                      </a:rPr>
                      <m:t>,</m:t>
                    </m:r>
                    <m:r>
                      <a:rPr lang="es-CO" sz="2400" b="1" i="1" dirty="0">
                        <a:ln w="0"/>
                        <a:effectLst>
                          <a:outerShdw blurRad="38100" dist="19050" dir="2700000" algn="tl" rotWithShape="0">
                            <a:schemeClr val="dk1">
                              <a:alpha val="40000"/>
                            </a:schemeClr>
                          </a:outerShdw>
                        </a:effectLst>
                        <a:latin typeface="Cambria Math" panose="02040503050406030204" pitchFamily="18" charset="0"/>
                      </a:rPr>
                      <m:t>𝟐</m:t>
                    </m:r>
                    <m:r>
                      <a:rPr lang="es-CO" sz="2400" b="1" i="1" dirty="0">
                        <a:ln w="0"/>
                        <a:effectLst>
                          <a:outerShdw blurRad="38100" dist="19050" dir="2700000" algn="tl" rotWithShape="0">
                            <a:schemeClr val="dk1">
                              <a:alpha val="40000"/>
                            </a:schemeClr>
                          </a:outerShdw>
                        </a:effectLst>
                        <a:latin typeface="Cambria Math" panose="02040503050406030204" pitchFamily="18" charset="0"/>
                      </a:rPr>
                      <m:t>      </m:t>
                    </m:r>
                    <m:r>
                      <a:rPr lang="es-CO" sz="2400" b="1" i="1" dirty="0">
                        <a:ln w="0"/>
                        <a:effectLst>
                          <a:outerShdw blurRad="38100" dist="19050" dir="2700000" algn="tl" rotWithShape="0">
                            <a:schemeClr val="dk1">
                              <a:alpha val="40000"/>
                            </a:schemeClr>
                          </a:outerShdw>
                        </a:effectLst>
                        <a:latin typeface="Cambria Math" panose="02040503050406030204" pitchFamily="18" charset="0"/>
                      </a:rPr>
                      <m:t>𝒌</m:t>
                    </m:r>
                    <m:r>
                      <a:rPr lang="es-CO" sz="2400" b="1" i="1" dirty="0">
                        <a:ln w="0"/>
                        <a:effectLst>
                          <a:outerShdw blurRad="38100" dist="19050" dir="2700000" algn="tl" rotWithShape="0">
                            <a:schemeClr val="dk1">
                              <a:alpha val="40000"/>
                            </a:schemeClr>
                          </a:outerShdw>
                        </a:effectLst>
                        <a:latin typeface="Cambria Math" panose="02040503050406030204" pitchFamily="18" charset="0"/>
                      </a:rPr>
                      <m:t>=</m:t>
                    </m:r>
                    <m:r>
                      <a:rPr lang="es-CO" sz="2400" b="1" i="1" dirty="0">
                        <a:ln w="0"/>
                        <a:effectLst>
                          <a:outerShdw blurRad="38100" dist="19050" dir="2700000" algn="tl" rotWithShape="0">
                            <a:schemeClr val="dk1">
                              <a:alpha val="40000"/>
                            </a:schemeClr>
                          </a:outerShdw>
                        </a:effectLst>
                        <a:latin typeface="Cambria Math" panose="02040503050406030204" pitchFamily="18" charset="0"/>
                      </a:rPr>
                      <m:t>𝟏</m:t>
                    </m:r>
                    <m:r>
                      <a:rPr lang="es-CO" sz="2400" b="1" i="1" dirty="0">
                        <a:ln w="0"/>
                        <a:effectLst>
                          <a:outerShdw blurRad="38100" dist="19050" dir="2700000" algn="tl" rotWithShape="0">
                            <a:schemeClr val="dk1">
                              <a:alpha val="40000"/>
                            </a:schemeClr>
                          </a:outerShdw>
                        </a:effectLst>
                        <a:latin typeface="Cambria Math" panose="02040503050406030204" pitchFamily="18" charset="0"/>
                      </a:rPr>
                      <m:t>,…,</m:t>
                    </m:r>
                    <m:r>
                      <a:rPr lang="es-CO" sz="2400" b="1" i="1" dirty="0">
                        <a:ln w="0"/>
                        <a:effectLst>
                          <a:outerShdw blurRad="38100" dist="19050" dir="2700000" algn="tl" rotWithShape="0">
                            <a:schemeClr val="dk1">
                              <a:alpha val="40000"/>
                            </a:schemeClr>
                          </a:outerShdw>
                        </a:effectLst>
                        <a:latin typeface="Cambria Math" panose="02040503050406030204" pitchFamily="18" charset="0"/>
                      </a:rPr>
                      <m:t>𝒓</m:t>
                    </m:r>
                    <m:r>
                      <a:rPr lang="es-CO" sz="2400" b="1" i="1" dirty="0">
                        <a:ln w="0"/>
                        <a:effectLst>
                          <a:outerShdw blurRad="38100" dist="19050" dir="2700000" algn="tl" rotWithShape="0">
                            <a:schemeClr val="dk1">
                              <a:alpha val="40000"/>
                            </a:schemeClr>
                          </a:outerShdw>
                        </a:effectLst>
                        <a:latin typeface="Cambria Math" panose="02040503050406030204" pitchFamily="18" charset="0"/>
                      </a:rPr>
                      <m:t> </m:t>
                    </m:r>
                  </m:oMath>
                </a14:m>
                <a:endParaRPr lang="es-CO" sz="2400" b="1" dirty="0">
                  <a:ln w="0"/>
                  <a:effectLst>
                    <a:outerShdw blurRad="38100" dist="19050" dir="2700000" algn="tl" rotWithShape="0">
                      <a:schemeClr val="dk1">
                        <a:alpha val="40000"/>
                      </a:schemeClr>
                    </a:outerShdw>
                  </a:effectLst>
                </a:endParaRPr>
              </a:p>
              <a:p>
                <a:endParaRPr lang="es-CO" dirty="0"/>
              </a:p>
              <a:p>
                <a:pPr marL="228600" lvl="0" indent="-228600" defTabSz="914400">
                  <a:lnSpc>
                    <a:spcPct val="90000"/>
                  </a:lnSpc>
                  <a:buClrTx/>
                  <a:buFont typeface="Arial" panose="020B0604020202020204" pitchFamily="34" charset="0"/>
                  <a:buChar char="•"/>
                </a:pPr>
                <a14:m>
                  <m:oMath xmlns:m="http://schemas.openxmlformats.org/officeDocument/2006/math">
                    <m:sSub>
                      <m:sSubPr>
                        <m:ctrlPr>
                          <a:rPr lang="es-CO" b="1" i="1">
                            <a:ln w="0"/>
                            <a:latin typeface="Cambria Math" panose="02040503050406030204" pitchFamily="18" charset="0"/>
                          </a:rPr>
                        </m:ctrlPr>
                      </m:sSubPr>
                      <m:e>
                        <m:r>
                          <a:rPr lang="es-CO" b="1">
                            <a:ln w="0"/>
                            <a:latin typeface="Cambria Math" panose="02040503050406030204" pitchFamily="18" charset="0"/>
                          </a:rPr>
                          <m:t>𝐘</m:t>
                        </m:r>
                      </m:e>
                      <m:sub>
                        <m:r>
                          <a:rPr lang="es-CO" b="1">
                            <a:ln w="0"/>
                            <a:latin typeface="Cambria Math" panose="02040503050406030204" pitchFamily="18" charset="0"/>
                          </a:rPr>
                          <m:t>𝐢𝐣</m:t>
                        </m:r>
                        <m:r>
                          <a:rPr lang="es-MX" b="1" i="1" smtClean="0">
                            <a:ln w="0"/>
                            <a:latin typeface="Cambria Math" panose="02040503050406030204" pitchFamily="18" charset="0"/>
                          </a:rPr>
                          <m:t>𝒌</m:t>
                        </m:r>
                      </m:sub>
                    </m:sSub>
                  </m:oMath>
                </a14:m>
                <a:r>
                  <a:rPr lang="es-CO" dirty="0">
                    <a:ln w="0"/>
                  </a:rPr>
                  <a:t> = respuesta k-</a:t>
                </a:r>
                <a:r>
                  <a:rPr lang="es-CO" dirty="0" err="1">
                    <a:ln w="0"/>
                  </a:rPr>
                  <a:t>ésima</a:t>
                </a:r>
                <a:r>
                  <a:rPr lang="es-CO" dirty="0">
                    <a:ln w="0"/>
                  </a:rPr>
                  <a:t> donde el factor A está en el i</a:t>
                </a:r>
                <a14:m>
                  <m:oMath xmlns:m="http://schemas.openxmlformats.org/officeDocument/2006/math">
                    <m:r>
                      <a:rPr lang="es-CO" i="1">
                        <a:ln w="0"/>
                        <a:latin typeface="Cambria Math" panose="02040503050406030204" pitchFamily="18" charset="0"/>
                      </a:rPr>
                      <m:t>−é</m:t>
                    </m:r>
                    <m:r>
                      <a:rPr lang="es-CO" i="1">
                        <a:ln w="0"/>
                        <a:latin typeface="Cambria Math" panose="02040503050406030204" pitchFamily="18" charset="0"/>
                      </a:rPr>
                      <m:t>𝑠𝑖𝑚𝑜</m:t>
                    </m:r>
                  </m:oMath>
                </a14:m>
                <a:r>
                  <a:rPr lang="es-CO" dirty="0">
                    <a:ln w="0"/>
                  </a:rPr>
                  <a:t> nivel y el factor B está en </a:t>
                </a:r>
                <a14:m>
                  <m:oMath xmlns:m="http://schemas.openxmlformats.org/officeDocument/2006/math">
                    <m:r>
                      <m:rPr>
                        <m:sty m:val="p"/>
                      </m:rPr>
                      <a:rPr lang="es-CO">
                        <a:ln w="0"/>
                        <a:latin typeface="Cambria Math" panose="02040503050406030204" pitchFamily="18" charset="0"/>
                      </a:rPr>
                      <m:t>j</m:t>
                    </m:r>
                    <m:r>
                      <a:rPr lang="es-CO" i="1">
                        <a:ln w="0"/>
                        <a:latin typeface="Cambria Math" panose="02040503050406030204" pitchFamily="18" charset="0"/>
                      </a:rPr>
                      <m:t>−é</m:t>
                    </m:r>
                    <m:r>
                      <a:rPr lang="es-CO" i="1">
                        <a:ln w="0"/>
                        <a:latin typeface="Cambria Math" panose="02040503050406030204" pitchFamily="18" charset="0"/>
                      </a:rPr>
                      <m:t>𝑠𝑖𝑚𝑜</m:t>
                    </m:r>
                  </m:oMath>
                </a14:m>
                <a:r>
                  <a:rPr lang="es-CO" dirty="0">
                    <a:ln w="0"/>
                  </a:rPr>
                  <a:t> nivel.</a:t>
                </a:r>
              </a:p>
              <a:p>
                <a:pPr marL="228600" lvl="0" indent="-228600" defTabSz="914400">
                  <a:lnSpc>
                    <a:spcPct val="90000"/>
                  </a:lnSpc>
                  <a:buClrTx/>
                  <a:buFont typeface="Arial" panose="020B0604020202020204" pitchFamily="34" charset="0"/>
                  <a:buChar char="•"/>
                </a:pPr>
                <a14:m>
                  <m:oMath xmlns:m="http://schemas.openxmlformats.org/officeDocument/2006/math">
                    <m:r>
                      <a:rPr lang="es-CO" i="1">
                        <a:ln w="0"/>
                        <a:latin typeface="Cambria Math" panose="02040503050406030204" pitchFamily="18" charset="0"/>
                        <a:ea typeface="Cambria Math" panose="02040503050406030204" pitchFamily="18" charset="0"/>
                      </a:rPr>
                      <m:t>𝝁</m:t>
                    </m:r>
                    <m:r>
                      <a:rPr lang="es-CO" i="1">
                        <a:ln w="0"/>
                        <a:latin typeface="Cambria Math" panose="02040503050406030204" pitchFamily="18" charset="0"/>
                        <a:ea typeface="Cambria Math" panose="02040503050406030204" pitchFamily="18" charset="0"/>
                      </a:rPr>
                      <m:t>  </m:t>
                    </m:r>
                  </m:oMath>
                </a14:m>
                <a:r>
                  <a:rPr lang="es-CO" dirty="0">
                    <a:ln w="0"/>
                  </a:rPr>
                  <a:t>= Media global</a:t>
                </a:r>
              </a:p>
              <a:p>
                <a:pPr marL="228600" lvl="0" indent="-228600" defTabSz="914400">
                  <a:lnSpc>
                    <a:spcPct val="90000"/>
                  </a:lnSpc>
                  <a:buClrTx/>
                  <a:buFont typeface="Arial" panose="020B0604020202020204" pitchFamily="34" charset="0"/>
                  <a:buChar char="•"/>
                </a:pPr>
                <a14:m>
                  <m:oMath xmlns:m="http://schemas.openxmlformats.org/officeDocument/2006/math">
                    <m:sSub>
                      <m:sSubPr>
                        <m:ctrlPr>
                          <a:rPr lang="es-CO" b="1" i="1">
                            <a:ln w="0"/>
                            <a:latin typeface="Cambria Math" panose="02040503050406030204" pitchFamily="18" charset="0"/>
                          </a:rPr>
                        </m:ctrlPr>
                      </m:sSubPr>
                      <m:e>
                        <m:r>
                          <a:rPr lang="es-CO" b="1" i="1">
                            <a:ln w="0"/>
                            <a:latin typeface="Cambria Math" panose="02040503050406030204" pitchFamily="18" charset="0"/>
                            <a:ea typeface="Cambria Math" panose="02040503050406030204" pitchFamily="18" charset="0"/>
                          </a:rPr>
                          <m:t>𝝉</m:t>
                        </m:r>
                      </m:e>
                      <m:sub>
                        <m:r>
                          <a:rPr lang="es-CO" b="1" i="1">
                            <a:ln w="0"/>
                            <a:latin typeface="Cambria Math" panose="02040503050406030204" pitchFamily="18" charset="0"/>
                          </a:rPr>
                          <m:t>𝒊</m:t>
                        </m:r>
                      </m:sub>
                    </m:sSub>
                  </m:oMath>
                </a14:m>
                <a:r>
                  <a:rPr lang="es-CO" dirty="0">
                    <a:ln w="0"/>
                  </a:rPr>
                  <a:t> = Efecto sobre la respuesta debido al i</a:t>
                </a:r>
                <a14:m>
                  <m:oMath xmlns:m="http://schemas.openxmlformats.org/officeDocument/2006/math">
                    <m:r>
                      <a:rPr lang="es-CO" i="1">
                        <a:ln w="0"/>
                        <a:latin typeface="Cambria Math" panose="02040503050406030204" pitchFamily="18" charset="0"/>
                      </a:rPr>
                      <m:t>−é</m:t>
                    </m:r>
                    <m:r>
                      <a:rPr lang="es-CO" i="1">
                        <a:ln w="0"/>
                        <a:latin typeface="Cambria Math" panose="02040503050406030204" pitchFamily="18" charset="0"/>
                      </a:rPr>
                      <m:t>𝑠𝑖𝑚𝑜</m:t>
                    </m:r>
                  </m:oMath>
                </a14:m>
                <a:r>
                  <a:rPr lang="es-CO" dirty="0">
                    <a:ln w="0"/>
                  </a:rPr>
                  <a:t> nivel del factor A</a:t>
                </a:r>
                <a:endParaRPr lang="es-CO" i="1" dirty="0">
                  <a:ln w="0"/>
                </a:endParaRPr>
              </a:p>
              <a:p>
                <a:pPr marL="228600" lvl="0" indent="-228600" defTabSz="914400">
                  <a:lnSpc>
                    <a:spcPct val="90000"/>
                  </a:lnSpc>
                  <a:buClrTx/>
                  <a:buFont typeface="Arial" panose="020B0604020202020204" pitchFamily="34" charset="0"/>
                  <a:buChar char="•"/>
                </a:pPr>
                <a14:m>
                  <m:oMath xmlns:m="http://schemas.openxmlformats.org/officeDocument/2006/math">
                    <m:sSub>
                      <m:sSubPr>
                        <m:ctrlPr>
                          <a:rPr lang="es-CO" i="1">
                            <a:ln w="0"/>
                            <a:latin typeface="Cambria Math" panose="02040503050406030204" pitchFamily="18" charset="0"/>
                          </a:rPr>
                        </m:ctrlPr>
                      </m:sSubPr>
                      <m:e>
                        <m:r>
                          <a:rPr lang="es-CO" i="1">
                            <a:ln w="0"/>
                            <a:latin typeface="Cambria Math" panose="02040503050406030204" pitchFamily="18" charset="0"/>
                            <a:ea typeface="Cambria Math" panose="02040503050406030204" pitchFamily="18" charset="0"/>
                          </a:rPr>
                          <m:t>𝜷</m:t>
                        </m:r>
                      </m:e>
                      <m:sub>
                        <m:r>
                          <a:rPr lang="es-CO" i="1">
                            <a:ln w="0"/>
                            <a:latin typeface="Cambria Math" panose="02040503050406030204" pitchFamily="18" charset="0"/>
                          </a:rPr>
                          <m:t>𝒋</m:t>
                        </m:r>
                      </m:sub>
                    </m:sSub>
                  </m:oMath>
                </a14:m>
                <a:r>
                  <a:rPr lang="es-CO" dirty="0">
                    <a:ln w="0"/>
                  </a:rPr>
                  <a:t> = Efecto sobre la respuesta debido al </a:t>
                </a:r>
                <a14:m>
                  <m:oMath xmlns:m="http://schemas.openxmlformats.org/officeDocument/2006/math">
                    <m:r>
                      <m:rPr>
                        <m:sty m:val="p"/>
                      </m:rPr>
                      <a:rPr lang="es-CO">
                        <a:ln w="0"/>
                        <a:latin typeface="Cambria Math" panose="02040503050406030204" pitchFamily="18" charset="0"/>
                      </a:rPr>
                      <m:t>j</m:t>
                    </m:r>
                    <m:r>
                      <a:rPr lang="es-CO" i="1">
                        <a:ln w="0"/>
                        <a:latin typeface="Cambria Math" panose="02040503050406030204" pitchFamily="18" charset="0"/>
                      </a:rPr>
                      <m:t>−é</m:t>
                    </m:r>
                    <m:r>
                      <a:rPr lang="es-CO" i="1">
                        <a:ln w="0"/>
                        <a:latin typeface="Cambria Math" panose="02040503050406030204" pitchFamily="18" charset="0"/>
                      </a:rPr>
                      <m:t>𝑠𝑖𝑚𝑜</m:t>
                    </m:r>
                  </m:oMath>
                </a14:m>
                <a:r>
                  <a:rPr lang="es-CO" dirty="0">
                    <a:ln w="0"/>
                  </a:rPr>
                  <a:t> nivel del factor B</a:t>
                </a:r>
              </a:p>
              <a:p>
                <a:pPr marL="228600" lvl="0" indent="-228600" defTabSz="914400">
                  <a:lnSpc>
                    <a:spcPct val="90000"/>
                  </a:lnSpc>
                  <a:buClrTx/>
                  <a:buFont typeface="Arial" panose="020B0604020202020204" pitchFamily="34" charset="0"/>
                  <a:buChar char="•"/>
                </a:pPr>
                <a14:m>
                  <m:oMath xmlns:m="http://schemas.openxmlformats.org/officeDocument/2006/math">
                    <m:sSub>
                      <m:sSubPr>
                        <m:ctrlPr>
                          <a:rPr lang="es-CO" i="1">
                            <a:ln w="0"/>
                            <a:effectLst>
                              <a:outerShdw blurRad="38100" dist="19050" dir="2700000" algn="tl" rotWithShape="0">
                                <a:schemeClr val="dk1">
                                  <a:alpha val="40000"/>
                                </a:schemeClr>
                              </a:outerShdw>
                            </a:effectLst>
                            <a:latin typeface="Cambria Math" panose="02040503050406030204" pitchFamily="18" charset="0"/>
                          </a:rPr>
                        </m:ctrlPr>
                      </m:sSubPr>
                      <m:e>
                        <m:r>
                          <a:rPr lang="es-CO" i="1">
                            <a:ln w="0"/>
                            <a:effectLst>
                              <a:outerShdw blurRad="38100" dist="19050" dir="2700000" algn="tl" rotWithShape="0">
                                <a:schemeClr val="dk1">
                                  <a:alpha val="40000"/>
                                </a:schemeClr>
                              </a:outerShdw>
                            </a:effectLst>
                            <a:latin typeface="Cambria Math" panose="02040503050406030204" pitchFamily="18" charset="0"/>
                          </a:rPr>
                          <m:t>(</m:t>
                        </m:r>
                        <m:r>
                          <a:rPr lang="es-CO"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𝜏𝛽</m:t>
                        </m:r>
                        <m:r>
                          <a:rPr lang="es-CO"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e>
                      <m:sub>
                        <m:r>
                          <a:rPr lang="es-CO" i="1">
                            <a:ln w="0"/>
                            <a:effectLst>
                              <a:outerShdw blurRad="38100" dist="19050" dir="2700000" algn="tl" rotWithShape="0">
                                <a:schemeClr val="dk1">
                                  <a:alpha val="40000"/>
                                </a:schemeClr>
                              </a:outerShdw>
                            </a:effectLst>
                            <a:latin typeface="Cambria Math" panose="02040503050406030204" pitchFamily="18" charset="0"/>
                          </a:rPr>
                          <m:t>𝒊</m:t>
                        </m:r>
                        <m:r>
                          <a:rPr lang="es-CO" i="1">
                            <a:ln w="0"/>
                            <a:effectLst>
                              <a:outerShdw blurRad="38100" dist="19050" dir="2700000" algn="tl" rotWithShape="0">
                                <a:schemeClr val="dk1">
                                  <a:alpha val="40000"/>
                                </a:schemeClr>
                              </a:outerShdw>
                            </a:effectLst>
                            <a:latin typeface="Cambria Math" panose="02040503050406030204" pitchFamily="18" charset="0"/>
                          </a:rPr>
                          <m:t>𝑗</m:t>
                        </m:r>
                      </m:sub>
                    </m:sSub>
                  </m:oMath>
                </a14:m>
                <a:r>
                  <a:rPr lang="es-CO" dirty="0">
                    <a:ln w="0"/>
                  </a:rPr>
                  <a:t> = efecto sobre la respuesta debido a la interacción entre el del i</a:t>
                </a:r>
                <a14:m>
                  <m:oMath xmlns:m="http://schemas.openxmlformats.org/officeDocument/2006/math">
                    <m:r>
                      <a:rPr lang="es-CO" i="1">
                        <a:ln w="0"/>
                        <a:latin typeface="Cambria Math" panose="02040503050406030204" pitchFamily="18" charset="0"/>
                      </a:rPr>
                      <m:t>−é</m:t>
                    </m:r>
                    <m:r>
                      <a:rPr lang="es-CO" i="1">
                        <a:ln w="0"/>
                        <a:latin typeface="Cambria Math" panose="02040503050406030204" pitchFamily="18" charset="0"/>
                      </a:rPr>
                      <m:t>𝑠𝑖𝑚𝑜</m:t>
                    </m:r>
                  </m:oMath>
                </a14:m>
                <a:r>
                  <a:rPr lang="es-CO" dirty="0">
                    <a:ln w="0"/>
                  </a:rPr>
                  <a:t> nivel del  factor  A</a:t>
                </a:r>
                <a:r>
                  <a:rPr lang="es-CO" i="1" dirty="0">
                    <a:ln w="0"/>
                  </a:rPr>
                  <a:t> </a:t>
                </a:r>
                <a:r>
                  <a:rPr lang="es-CO" dirty="0">
                    <a:ln w="0"/>
                  </a:rPr>
                  <a:t>y el </a:t>
                </a:r>
                <a14:m>
                  <m:oMath xmlns:m="http://schemas.openxmlformats.org/officeDocument/2006/math">
                    <m:r>
                      <m:rPr>
                        <m:sty m:val="p"/>
                      </m:rPr>
                      <a:rPr lang="es-CO">
                        <a:ln w="0"/>
                        <a:latin typeface="Cambria Math" panose="02040503050406030204" pitchFamily="18" charset="0"/>
                      </a:rPr>
                      <m:t>j</m:t>
                    </m:r>
                    <m:r>
                      <a:rPr lang="es-CO" i="1">
                        <a:ln w="0"/>
                        <a:latin typeface="Cambria Math" panose="02040503050406030204" pitchFamily="18" charset="0"/>
                      </a:rPr>
                      <m:t>−é</m:t>
                    </m:r>
                    <m:r>
                      <a:rPr lang="es-CO" i="1">
                        <a:ln w="0"/>
                        <a:latin typeface="Cambria Math" panose="02040503050406030204" pitchFamily="18" charset="0"/>
                      </a:rPr>
                      <m:t>𝑠𝑖𝑚𝑜</m:t>
                    </m:r>
                  </m:oMath>
                </a14:m>
                <a:r>
                  <a:rPr lang="es-CO" dirty="0">
                    <a:ln w="0"/>
                  </a:rPr>
                  <a:t> nivel del factor B</a:t>
                </a:r>
              </a:p>
              <a:p>
                <a:pPr marL="228600" lvl="0" indent="-228600" defTabSz="914400">
                  <a:lnSpc>
                    <a:spcPct val="90000"/>
                  </a:lnSpc>
                  <a:buClrTx/>
                  <a:buFont typeface="Arial" panose="020B0604020202020204" pitchFamily="34" charset="0"/>
                  <a:buChar char="•"/>
                </a:pPr>
                <a14:m>
                  <m:oMath xmlns:m="http://schemas.openxmlformats.org/officeDocument/2006/math">
                    <m:sSub>
                      <m:sSubPr>
                        <m:ctrlPr>
                          <a:rPr lang="es-CO" i="1">
                            <a:ln w="0"/>
                            <a:latin typeface="Cambria Math" panose="02040503050406030204" pitchFamily="18" charset="0"/>
                          </a:rPr>
                        </m:ctrlPr>
                      </m:sSubPr>
                      <m:e>
                        <m:r>
                          <a:rPr lang="es-CO" i="1">
                            <a:ln w="0"/>
                            <a:latin typeface="Cambria Math" panose="02040503050406030204" pitchFamily="18" charset="0"/>
                            <a:ea typeface="Cambria Math" panose="02040503050406030204" pitchFamily="18" charset="0"/>
                          </a:rPr>
                          <m:t>𝜺</m:t>
                        </m:r>
                      </m:e>
                      <m:sub>
                        <m:r>
                          <a:rPr lang="es-CO" i="1">
                            <a:ln w="0"/>
                            <a:latin typeface="Cambria Math" panose="02040503050406030204" pitchFamily="18" charset="0"/>
                          </a:rPr>
                          <m:t>𝒊𝒋</m:t>
                        </m:r>
                        <m:r>
                          <a:rPr lang="es-MX" b="0" i="1" smtClean="0">
                            <a:ln w="0"/>
                            <a:latin typeface="Cambria Math" panose="02040503050406030204" pitchFamily="18" charset="0"/>
                          </a:rPr>
                          <m:t>𝑘</m:t>
                        </m:r>
                      </m:sub>
                    </m:sSub>
                  </m:oMath>
                </a14:m>
                <a:r>
                  <a:rPr lang="es-CO" dirty="0">
                    <a:ln w="0"/>
                  </a:rPr>
                  <a:t> = Error aleatorio</a:t>
                </a:r>
              </a:p>
              <a:p>
                <a:endParaRPr lang="es-CO" dirty="0"/>
              </a:p>
              <a:p>
                <a:endParaRPr lang="es-CO" dirty="0"/>
              </a:p>
            </p:txBody>
          </p:sp>
        </mc:Choice>
        <mc:Fallback xmlns="">
          <p:sp>
            <p:nvSpPr>
              <p:cNvPr id="3" name="Marcador de contenido 2">
                <a:extLst>
                  <a:ext uri="{FF2B5EF4-FFF2-40B4-BE49-F238E27FC236}">
                    <a16:creationId xmlns:a16="http://schemas.microsoft.com/office/drawing/2014/main" id="{C817DC4B-65CE-495F-8556-7E39EDBC39F6}"/>
                  </a:ext>
                </a:extLst>
              </p:cNvPr>
              <p:cNvSpPr>
                <a:spLocks noGrp="1" noRot="1" noChangeAspect="1" noMove="1" noResize="1" noEditPoints="1" noAdjustHandles="1" noChangeArrowheads="1" noChangeShapeType="1" noTextEdit="1"/>
              </p:cNvSpPr>
              <p:nvPr>
                <p:ph idx="1"/>
              </p:nvPr>
            </p:nvSpPr>
            <p:spPr>
              <a:xfrm>
                <a:off x="1103312" y="1505244"/>
                <a:ext cx="9985601" cy="5084242"/>
              </a:xfrm>
              <a:blipFill>
                <a:blip r:embed="rId2"/>
                <a:stretch>
                  <a:fillRect l="-366" r="-1038"/>
                </a:stretch>
              </a:blipFill>
            </p:spPr>
            <p:txBody>
              <a:bodyPr/>
              <a:lstStyle/>
              <a:p>
                <a:r>
                  <a:rPr lang="es-CO">
                    <a:noFill/>
                  </a:rPr>
                  <a:t> </a:t>
                </a:r>
              </a:p>
            </p:txBody>
          </p:sp>
        </mc:Fallback>
      </mc:AlternateContent>
    </p:spTree>
    <p:extLst>
      <p:ext uri="{BB962C8B-B14F-4D97-AF65-F5344CB8AC3E}">
        <p14:creationId xmlns:p14="http://schemas.microsoft.com/office/powerpoint/2010/main" val="1887485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5E5EC0DF9BEB8428D97403449B91CB9" ma:contentTypeVersion="2" ma:contentTypeDescription="Crear nuevo documento." ma:contentTypeScope="" ma:versionID="64d7f7ded52435b137b0c678179f873f">
  <xsd:schema xmlns:xsd="http://www.w3.org/2001/XMLSchema" xmlns:xs="http://www.w3.org/2001/XMLSchema" xmlns:p="http://schemas.microsoft.com/office/2006/metadata/properties" xmlns:ns2="786f70cc-39fd-4b44-9b79-cc298cc657b6" targetNamespace="http://schemas.microsoft.com/office/2006/metadata/properties" ma:root="true" ma:fieldsID="eb72e18b8006504629234bc3a7965b94" ns2:_="">
    <xsd:import namespace="786f70cc-39fd-4b44-9b79-cc298cc657b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f70cc-39fd-4b44-9b79-cc298cc657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4EDA9-3A31-4967-85B9-23CCCDE935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f70cc-39fd-4b44-9b79-cc298cc657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6C1F41-6F0D-40F7-BB95-4CCD4B2AB8F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3C489FA-FAD5-4EF7-BE1C-FDF5091DBE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490</TotalTime>
  <Words>999</Words>
  <Application>Microsoft Office PowerPoint</Application>
  <PresentationFormat>Panorámica</PresentationFormat>
  <Paragraphs>267</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Ion</vt:lpstr>
      <vt:lpstr>Diseños factoriales 2^k</vt:lpstr>
      <vt:lpstr>Presentación de PowerPoint</vt:lpstr>
      <vt:lpstr>Presentación de PowerPoint</vt:lpstr>
      <vt:lpstr>Veamos el caso del diseño 2^2</vt:lpstr>
      <vt:lpstr>Efectos simples</vt:lpstr>
      <vt:lpstr>Efectos principales</vt:lpstr>
      <vt:lpstr>Otra forma de recordar los efectos principales</vt:lpstr>
      <vt:lpstr>Otra forma de recordar los efectos principales</vt:lpstr>
      <vt:lpstr>Modelo</vt:lpstr>
      <vt:lpstr>Anova del factorial 2^k</vt:lpstr>
      <vt:lpstr>Expresiones para las sumas cuadradas</vt:lpstr>
      <vt:lpstr>Presentación de PowerPoint</vt:lpstr>
      <vt:lpstr>ANOVA</vt:lpstr>
      <vt:lpstr>Relación diseño factorial 2^k y una superficie respuesta</vt:lpstr>
      <vt:lpstr>Coeficiente de determinación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Diseños factoriales 2^k</dc:title>
  <dc:creator>Deisy Alejandra Mazo Velez</dc:creator>
  <cp:lastModifiedBy>Deisy Alejandra Mazo Velez</cp:lastModifiedBy>
  <cp:revision>15</cp:revision>
  <dcterms:created xsi:type="dcterms:W3CDTF">2020-07-24T07:21:54Z</dcterms:created>
  <dcterms:modified xsi:type="dcterms:W3CDTF">2023-05-28T16:25:54Z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0x010100C5E5EC0DF9BEB8428D97403449B91CB9</vt:lpwstr>
  </property>
</Properties>
</file>