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3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65" r:id="rId13"/>
    <p:sldId id="270" r:id="rId14"/>
    <p:sldId id="271" r:id="rId15"/>
    <p:sldId id="285" r:id="rId16"/>
    <p:sldId id="286" r:id="rId17"/>
    <p:sldId id="273" r:id="rId18"/>
    <p:sldId id="278" r:id="rId19"/>
    <p:sldId id="279" r:id="rId20"/>
    <p:sldId id="280" r:id="rId21"/>
    <p:sldId id="281" r:id="rId22"/>
    <p:sldId id="282" r:id="rId23"/>
    <p:sldId id="283" r:id="rId24"/>
    <p:sldId id="274" r:id="rId25"/>
    <p:sldId id="302" r:id="rId26"/>
    <p:sldId id="287" r:id="rId27"/>
    <p:sldId id="290" r:id="rId28"/>
    <p:sldId id="305" r:id="rId29"/>
    <p:sldId id="292" r:id="rId30"/>
    <p:sldId id="293" r:id="rId31"/>
    <p:sldId id="303" r:id="rId32"/>
    <p:sldId id="294" r:id="rId33"/>
    <p:sldId id="297" r:id="rId34"/>
    <p:sldId id="304" r:id="rId35"/>
    <p:sldId id="299" r:id="rId36"/>
    <p:sldId id="300" r:id="rId37"/>
    <p:sldId id="301" r:id="rId38"/>
    <p:sldId id="277" r:id="rId39"/>
    <p:sldId id="28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7-08T18:23:32.8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29220 18926 0</inkml:trace>
  <inkml:trace contextRef="#ctx0" brushRef="#br0" timeOffset="4454.35">29220 18926 0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8-12T16:11:34.3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20563 9971 0</inkml:trace>
  <inkml:trace contextRef="#ctx0" brushRef="#br0" timeOffset="30168.82">20588 10220 0</inkml:trace>
  <inkml:trace contextRef="#ctx0" brushRef="#br0" timeOffset="87056.35">23292 12601 0</inkml:trace>
  <inkml:trace contextRef="#ctx0" brushRef="#br0" timeOffset="99891.47">23292 12601 0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8-12T16:38:04.4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20117 7417 0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1T02:34:06.6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28575 5184 0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1:39:29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11286 15404 0,'0'-25'32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8-24T15:43:50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9971 12824 0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3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0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99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185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27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76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971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6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9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6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69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5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01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48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C24482-9E12-40CA-986E-041D79BBFC42}" type="datetimeFigureOut">
              <a:rPr lang="es-CO" smtClean="0"/>
              <a:t>29/05/2023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494DB-71BD-4120-8C18-BA630FC47A2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2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1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5" Type="http://schemas.openxmlformats.org/officeDocument/2006/relationships/customXml" Target="../ink/ink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20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0.png"/><Relationship Id="rId4" Type="http://schemas.openxmlformats.org/officeDocument/2006/relationships/customXml" Target="../ink/ink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s-CO" dirty="0"/>
              <a:t>Series de tiempo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76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Modelos aditivos y multiplicativos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1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78441" y="3283802"/>
                <a:ext cx="36152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4" name="Marcador de contenid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78441" y="3283802"/>
                <a:ext cx="361522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arcador de contenido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93667" y="3283802"/>
                <a:ext cx="33859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16" name="Marcador de contenido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93667" y="3283802"/>
                <a:ext cx="338599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3950839" y="2368657"/>
                <a:ext cx="423582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39" y="2368657"/>
                <a:ext cx="423582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4040A58-923C-4E95-ACCB-F3B170568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629" y="4393097"/>
            <a:ext cx="7620076" cy="201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4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B534F0-3F3E-42EC-BA9F-58EDB7BCA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93"/>
          <a:stretch/>
        </p:blipFill>
        <p:spPr>
          <a:xfrm>
            <a:off x="2275622" y="346145"/>
            <a:ext cx="4376968" cy="29272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4FC3AC-C98E-4C7D-8FCC-A52028070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07"/>
          <a:stretch/>
        </p:blipFill>
        <p:spPr>
          <a:xfrm>
            <a:off x="6333085" y="346145"/>
            <a:ext cx="4536139" cy="2958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C1DC569-BE86-8E05-845A-3CAF9912F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622" y="3273425"/>
            <a:ext cx="8593602" cy="29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4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434148"/>
            <a:ext cx="10018713" cy="1752599"/>
          </a:xfrm>
        </p:spPr>
        <p:txBody>
          <a:bodyPr/>
          <a:lstStyle/>
          <a:p>
            <a:r>
              <a:rPr lang="es-CO" dirty="0"/>
              <a:t>Serie estacionaria: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3429000"/>
            <a:ext cx="9890500" cy="214744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80882" y="2223106"/>
            <a:ext cx="9009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Es aquella cuya media y varianza no cambian a través del tiempo y cuya covarianza sólo depende de una diferencia en el tiempo</a:t>
            </a:r>
          </a:p>
        </p:txBody>
      </p:sp>
    </p:spTree>
    <p:extLst>
      <p:ext uri="{BB962C8B-B14F-4D97-AF65-F5344CB8AC3E}">
        <p14:creationId xmlns:p14="http://schemas.microsoft.com/office/powerpoint/2010/main" val="16156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035" y="1023257"/>
            <a:ext cx="5968515" cy="4767944"/>
          </a:xfrm>
        </p:spPr>
        <p:txBody>
          <a:bodyPr anchor="ctr">
            <a:normAutofit/>
          </a:bodyPr>
          <a:lstStyle/>
          <a:p>
            <a:pPr algn="just"/>
            <a:r>
              <a:rPr lang="es-CO" sz="2000" dirty="0"/>
              <a:t>Las series </a:t>
            </a:r>
            <a:r>
              <a:rPr lang="es-CO" sz="2000" u="sng" dirty="0"/>
              <a:t>NO estacionarias</a:t>
            </a:r>
            <a:r>
              <a:rPr lang="es-CO" sz="2000" dirty="0"/>
              <a:t> son aquellas en las cuales la tendencia y/o variabilidad cambian con el tiempo. Los cambios en la media determinan una tendencia a crecer  o decrecer a largo plazo, por lo que la serie no oscila alrededor de un valor constante.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0519200" y="6813360"/>
              <a:ext cx="360" cy="36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9840" y="6804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42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Funciones</a:t>
            </a:r>
            <a:r>
              <a:rPr lang="en-US" sz="7200" dirty="0"/>
              <a:t> de autocorrelación y autocorrelación parcial</a:t>
            </a:r>
          </a:p>
        </p:txBody>
      </p:sp>
    </p:spTree>
    <p:extLst>
      <p:ext uri="{BB962C8B-B14F-4D97-AF65-F5344CB8AC3E}">
        <p14:creationId xmlns:p14="http://schemas.microsoft.com/office/powerpoint/2010/main" val="8531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A542-DC03-4D69-81F6-BFF30FAB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27" y="513433"/>
            <a:ext cx="10018713" cy="1451428"/>
          </a:xfrm>
        </p:spPr>
        <p:txBody>
          <a:bodyPr/>
          <a:lstStyle/>
          <a:p>
            <a:r>
              <a:rPr lang="es-CO" dirty="0">
                <a:solidFill>
                  <a:schemeClr val="tx1"/>
                </a:solidFill>
              </a:rPr>
              <a:t>Función de autocorrelación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9C2D0D-EE05-497D-9576-07D19CCC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4171" y="1703073"/>
            <a:ext cx="8952069" cy="85144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La autocorrelación mide la correlación entre dos observaciones separadas por k periodos.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7F0AA0E-7E49-444C-9325-55D2BDCFF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6364" y="3018441"/>
            <a:ext cx="6733921" cy="257008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58F9A6-7E15-486C-9E3B-AC1F22C2E0C3}"/>
                  </a:ext>
                </a:extLst>
              </p:cNvPr>
              <p:cNvSpPr txBox="1"/>
              <p:nvPr/>
            </p:nvSpPr>
            <p:spPr>
              <a:xfrm>
                <a:off x="6889372" y="4560527"/>
                <a:ext cx="2413609" cy="441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58F9A6-7E15-486C-9E3B-AC1F22C2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72" y="4560527"/>
                <a:ext cx="2413609" cy="441018"/>
              </a:xfrm>
              <a:prstGeom prst="rect">
                <a:avLst/>
              </a:prstGeom>
              <a:blipFill>
                <a:blip r:embed="rId3"/>
                <a:stretch>
                  <a:fillRect l="-5303" b="-152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E576CC98-B1A4-4069-B643-7188C94BE969}"/>
                  </a:ext>
                </a:extLst>
              </p14:cNvPr>
              <p14:cNvContentPartPr/>
              <p14:nvPr/>
            </p14:nvContentPartPr>
            <p14:xfrm>
              <a:off x="7402680" y="3589560"/>
              <a:ext cx="982800" cy="9471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E576CC98-B1A4-4069-B643-7188C94BE9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3320" y="3580200"/>
                <a:ext cx="1001520" cy="9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19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A25A-B1B4-4ECF-83BA-C987D49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Autocorrelación parcial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3" y="2666999"/>
                <a:ext cx="4002088" cy="3124201"/>
              </a:xfrm>
            </p:spPr>
            <p:txBody>
              <a:bodyPr/>
              <a:lstStyle/>
              <a:p>
                <a:pPr algn="just"/>
                <a:r>
                  <a:rPr lang="es-CO" sz="2400" dirty="0"/>
                  <a:t>La autocorrelación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400" dirty="0"/>
                  <a:t> está contaminada por la influencia lineal de los valores intermedios, es por esto que es necesario una mediad de correlación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O" sz="2400" dirty="0"/>
                  <a:t> libre de esa influencia.</a:t>
                </a: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3" y="2666999"/>
                <a:ext cx="4002088" cy="3124201"/>
              </a:xfrm>
              <a:blipFill>
                <a:blip r:embed="rId2"/>
                <a:stretch>
                  <a:fillRect l="-3805" t="-10721" r="-22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A73365F-595E-414E-8E49-A3E8BADF4C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8328" y="3135003"/>
            <a:ext cx="5725492" cy="2188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744656" y="4423327"/>
                <a:ext cx="6063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56" y="4423327"/>
                <a:ext cx="60632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493667" y="3596498"/>
                <a:ext cx="7114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67" y="3596498"/>
                <a:ext cx="711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6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4EBD3F-67EF-44C7-B884-6983D06E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Correlograma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4EA309-75FB-47C1-A6DE-0641E882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6C35B8F-F012-4EB6-9A40-14AC47D5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6B5E619-B0C5-46FF-83E1-4B39600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8FED7728-C4A5-4FEC-8B1F-B1847A9A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3B9EAFCC-013A-4E5C-8D5D-DE083A1B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902B53C-309D-40B8-AAEC-7A08AEB0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AAA81E4B-E270-4490-BDD4-668078C7D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B498D191-2892-49ED-9A61-B92F9F218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550" y="1300230"/>
            <a:ext cx="6202778" cy="3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35246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Retraso o rezago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Denotado por B, se define mediante la relación:</a:t>
                </a:r>
              </a:p>
              <a:p>
                <a:pPr marL="0" indent="0">
                  <a:buNone/>
                </a:pPr>
                <a:r>
                  <a:rPr lang="es-CO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Puede ser aplicado de forma sucesiva</a:t>
                </a:r>
              </a:p>
              <a:p>
                <a:r>
                  <a:rPr lang="es-CO" dirty="0"/>
                  <a:t>Si C es una constante </a:t>
                </a:r>
                <a:endParaRPr lang="es-C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1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800" dirty="0"/>
              <a:t>Una serie de tiempo es una secuencia de observaciones medidas en determinados momentos del tiempo, ordenado cronológicamente y espaciados entre sí de manera uniforme (horas-días-semanas-meses-años). </a:t>
            </a:r>
          </a:p>
        </p:txBody>
      </p:sp>
    </p:spTree>
    <p:extLst>
      <p:ext uri="{BB962C8B-B14F-4D97-AF65-F5344CB8AC3E}">
        <p14:creationId xmlns:p14="http://schemas.microsoft.com/office/powerpoint/2010/main" val="304948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operador modifica toda la sucesión de valores y la transforma en una nueva, además si sólo tiene N observaciones, al aplicar k veces el operador sólo quedarán N-k observaciones.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461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95401"/>
                <a:ext cx="10018713" cy="31242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>
                    <a:latin typeface="Cambria Math" panose="02040503050406030204" pitchFamily="18" charset="0"/>
                  </a:rPr>
                  <a:t>Dadas la serie, determinar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>
                    <a:latin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>
                  <a:latin typeface="Cambria Math" panose="02040503050406030204" pitchFamily="18" charset="0"/>
                </a:endParaRPr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95401"/>
                <a:ext cx="10018713" cy="3124201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74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Operador diferencia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O" dirty="0"/>
                  <a:t>Denotado por 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s-CO" dirty="0"/>
                  <a:t>, se utiliza para expresar relaciones del tipo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Está ligado al operador rezago a través de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s-CO" dirty="0"/>
                  <a:t>=1-B,</a:t>
                </a:r>
              </a:p>
              <a:p>
                <a:pPr marL="0" indent="0" algn="ctr">
                  <a:buNone/>
                </a:pPr>
                <a:r>
                  <a:rPr lang="es-CO" dirty="0"/>
                  <a:t>La aplicación sucesiva lleva a la expresión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CO" dirty="0"/>
                          <m:t>(1−</m:t>
                        </m:r>
                        <m:r>
                          <m:rPr>
                            <m:nor/>
                          </m:rPr>
                          <a:rPr lang="es-CO" dirty="0"/>
                          <m:t>B</m:t>
                        </m:r>
                        <m:r>
                          <m:rPr>
                            <m:nor/>
                          </m:rPr>
                          <a:rPr lang="es-CO" dirty="0"/>
                          <m:t>)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4483" b="-21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11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129747"/>
                <a:ext cx="10018713" cy="31242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>
                    <a:latin typeface="Cambria Math" panose="02040503050406030204" pitchFamily="18" charset="0"/>
                  </a:rPr>
                  <a:t>Dadas la serie, determinar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>
                    <a:latin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>
                  <a:latin typeface="Cambria Math" panose="02040503050406030204" pitchFamily="18" charset="0"/>
                </a:endParaRPr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129747"/>
                <a:ext cx="10018713" cy="3124201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3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26215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/>
              <a:t>Modelos</a:t>
            </a:r>
            <a:endParaRPr lang="en-US" sz="72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9546" y="3955595"/>
            <a:ext cx="6752908" cy="1688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dirty="0"/>
              <a:t>ARIMA</a:t>
            </a:r>
          </a:p>
          <a:p>
            <a:pPr algn="ctr"/>
            <a:r>
              <a:rPr lang="en-US" sz="2400" dirty="0"/>
              <a:t>Autoregresivos integrados de medias móviles</a:t>
            </a:r>
          </a:p>
        </p:txBody>
      </p:sp>
    </p:spTree>
    <p:extLst>
      <p:ext uri="{BB962C8B-B14F-4D97-AF65-F5344CB8AC3E}">
        <p14:creationId xmlns:p14="http://schemas.microsoft.com/office/powerpoint/2010/main" val="298953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30">
            <a:extLst>
              <a:ext uri="{FF2B5EF4-FFF2-40B4-BE49-F238E27FC236}">
                <a16:creationId xmlns:a16="http://schemas.microsoft.com/office/drawing/2014/main" id="{FFDFDE97-4A97-47C3-A34F-FC7FD441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929D068-05C4-4FD7-805E-67B98DC0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02E4133-42B8-4E61-88E6-34AA552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FA7762F-EFA7-4921-8668-F1C73A0D5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2FFCE41-B971-4162-8DF9-DBF817DDA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0D48A4B-3F05-4D98-B608-F5E23EA0D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AF334AC8-D046-47E1-BCFA-12AF52A42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E59BA1-F907-424D-82C3-4D9553D56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457" b="10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9099A6-7711-4C52-AEBE-472EB90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Autoregresivos</a:t>
            </a:r>
          </a:p>
        </p:txBody>
      </p:sp>
    </p:spTree>
    <p:extLst>
      <p:ext uri="{BB962C8B-B14F-4D97-AF65-F5344CB8AC3E}">
        <p14:creationId xmlns:p14="http://schemas.microsoft.com/office/powerpoint/2010/main" val="215594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>
            <a:extLst>
              <a:ext uri="{FF2B5EF4-FFF2-40B4-BE49-F238E27FC236}">
                <a16:creationId xmlns:a16="http://schemas.microsoft.com/office/drawing/2014/main" id="{1BE13223-D3D1-42C5-B4C3-6ECA5358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A891607-F768-41F9-A2E9-BB38370DE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FFDBE37-1DFE-4594-9095-CF67C8A11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17ED4D4-301C-4B04-A0BA-3E375BF76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638DC08-E258-4B63-8732-1347A725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3EEC3E-6C68-4D71-8D2F-9EF6065C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25FF1C4-BA3B-45E8-907B-A362C65A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863C41-7EB6-447C-B28D-85053D9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564" y="386684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/>
              <a:t>Proceso</a:t>
            </a:r>
            <a:r>
              <a:rPr lang="en-US" sz="2400" dirty="0"/>
              <a:t> autoregresivo de primer </a:t>
            </a:r>
            <a:r>
              <a:rPr lang="en-US" sz="2400" dirty="0" err="1"/>
              <a:t>orden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AR(1)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1" y="1891019"/>
                <a:ext cx="4209524" cy="43831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lnSpc>
                    <a:spcPct val="90000"/>
                  </a:lnSpc>
                </a:pPr>
                <a:endParaRPr lang="en-US" i="1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 err="1"/>
                  <a:t>Donde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 err="1"/>
                  <a:t>Usando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operador</a:t>
                </a:r>
                <a:r>
                  <a:rPr lang="en-US" dirty="0"/>
                  <a:t> </a:t>
                </a:r>
                <a:r>
                  <a:rPr lang="en-US" dirty="0" err="1"/>
                  <a:t>rezago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</a:pPr>
                <a:r>
                  <a:rPr lang="en-US" dirty="0"/>
                  <a:t>Si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serie</a:t>
                </a:r>
                <a:r>
                  <a:rPr lang="en-US" dirty="0"/>
                  <a:t> de </a:t>
                </a:r>
                <a:r>
                  <a:rPr lang="en-US" dirty="0" err="1"/>
                  <a:t>tiempo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se genera de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su</a:t>
                </a:r>
                <a:r>
                  <a:rPr lang="en-US" dirty="0"/>
                  <a:t> ACF </a:t>
                </a:r>
                <a:r>
                  <a:rPr lang="en-US" dirty="0" err="1"/>
                  <a:t>muestral</a:t>
                </a:r>
                <a:r>
                  <a:rPr lang="en-US" dirty="0"/>
                  <a:t> </a:t>
                </a:r>
                <a:r>
                  <a:rPr lang="en-US" dirty="0" err="1"/>
                  <a:t>decaerá</a:t>
                </a:r>
                <a:r>
                  <a:rPr lang="en-US" dirty="0"/>
                  <a:t> de </a:t>
                </a:r>
                <a:r>
                  <a:rPr lang="en-US" dirty="0" err="1"/>
                  <a:t>manera</a:t>
                </a:r>
                <a:r>
                  <a:rPr lang="en-US" dirty="0"/>
                  <a:t> </a:t>
                </a:r>
                <a:r>
                  <a:rPr lang="en-US" dirty="0" err="1"/>
                  <a:t>exponencial</a:t>
                </a:r>
                <a:r>
                  <a:rPr lang="en-US" dirty="0"/>
                  <a:t> y </a:t>
                </a:r>
                <a:r>
                  <a:rPr lang="en-US" dirty="0" err="1"/>
                  <a:t>su</a:t>
                </a:r>
                <a:r>
                  <a:rPr lang="en-US" dirty="0"/>
                  <a:t> PACF </a:t>
                </a:r>
                <a:r>
                  <a:rPr lang="en-US" dirty="0" err="1"/>
                  <a:t>muestral</a:t>
                </a:r>
                <a:r>
                  <a:rPr lang="en-US" dirty="0"/>
                  <a:t> </a:t>
                </a:r>
                <a:r>
                  <a:rPr lang="en-US" dirty="0" err="1"/>
                  <a:t>tendrá</a:t>
                </a:r>
                <a:r>
                  <a:rPr lang="en-US" dirty="0"/>
                  <a:t> 1 gran </a:t>
                </a:r>
                <a:r>
                  <a:rPr lang="en-US" dirty="0" err="1"/>
                  <a:t>pico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90000"/>
                  </a:lnSpc>
                </a:pPr>
                <a:endParaRPr lang="en-US" sz="1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1" y="1891019"/>
                <a:ext cx="4209524" cy="4383172"/>
              </a:xfrm>
              <a:blipFill>
                <a:blip r:embed="rId3"/>
                <a:stretch>
                  <a:fillRect l="-2171" r="-5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2C27AAC-6AE4-CC98-6241-9419E0F5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66" y="1285812"/>
            <a:ext cx="5543021" cy="47625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7550D92-611E-42F6-8645-DDB42A7BD82A}"/>
                  </a:ext>
                </a:extLst>
              </p14:cNvPr>
              <p14:cNvContentPartPr/>
              <p14:nvPr/>
            </p14:nvContentPartPr>
            <p14:xfrm>
              <a:off x="7242120" y="2670120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7550D92-611E-42F6-8645-DDB42A7BD8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760" y="2660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25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63C41-7EB6-447C-B28D-85053D93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autoregresivo de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También conocido como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s-CO" dirty="0"/>
              </a:p>
              <a:p>
                <a:r>
                  <a:rPr lang="es-CO" dirty="0"/>
                  <a:t>Otra forma de escribirlo usando el operador rezago</a:t>
                </a:r>
              </a:p>
              <a:p>
                <a:pPr marL="0" indent="0" algn="ctr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68" t="-25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37211C0-E3A0-46B0-8C12-551774D9784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/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 ,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se genera de un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s-CO" dirty="0"/>
                  <a:t>, su ACF muestral decaerá de manera exponencial o</a:t>
                </a:r>
                <a:r>
                  <a:rPr lang="es-ES" dirty="0"/>
                  <a:t> en forma de ondas sinusoidales</a:t>
                </a:r>
                <a:r>
                  <a:rPr lang="es-CO" dirty="0"/>
                  <a:t> y su PACF muestral tendrá 2 grandes picos.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37211C0-E3A0-46B0-8C12-551774D97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2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464B1-D09B-5BB9-63AF-E918F0F1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2705"/>
            <a:ext cx="10018713" cy="851452"/>
          </a:xfrm>
        </p:spPr>
        <p:txBody>
          <a:bodyPr/>
          <a:lstStyle/>
          <a:p>
            <a:r>
              <a:rPr lang="es-CO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7AD260-AE5A-4E68-CE7F-2CB2677A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85" y="841721"/>
            <a:ext cx="4607188" cy="576262"/>
          </a:xfrm>
        </p:spPr>
        <p:txBody>
          <a:bodyPr/>
          <a:lstStyle/>
          <a:p>
            <a:pPr algn="ctr"/>
            <a:r>
              <a:rPr lang="es-CO" dirty="0"/>
              <a:t>AR(1)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DC88043-45C2-4DE1-C93D-9C8B6F9B1AE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84311" y="1417984"/>
                <a:ext cx="4895056" cy="5337312"/>
              </a:xfrm>
            </p:spPr>
            <p:txBody>
              <a:bodyPr>
                <a:normAutofit fontScale="92500" lnSpcReduction="10000"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s-CO" sz="1800" dirty="0"/>
                  <a:t>El proceso es siempre invertible. (</a:t>
                </a:r>
                <a:r>
                  <a:rPr lang="es-MX" sz="1800" dirty="0"/>
                  <a:t>La propiedad de invertibilidad establece que el valor presente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1800" dirty="0"/>
                  <a:t> pueda expresarse como una combinación lineal convergente de observaciones pasadas)</a:t>
                </a:r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Cambria Math" panose="02040503050406030204" pitchFamily="18" charset="0"/>
                  </a:rPr>
                  <a:t>La media es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 autocorrelación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sz="1800" b="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 …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 autocorrelación parcial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Es estacionario </a:t>
                </a:r>
                <a:r>
                  <a:rPr lang="en-US" sz="1800" dirty="0" err="1"/>
                  <a:t>si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DC88043-45C2-4DE1-C93D-9C8B6F9B1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84311" y="1417984"/>
                <a:ext cx="4895056" cy="5337312"/>
              </a:xfrm>
              <a:blipFill>
                <a:blip r:embed="rId2"/>
                <a:stretch>
                  <a:fillRect l="-623" t="-2857" r="-16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25530A-6BD7-B4CA-0E89-4208AE6B3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825260"/>
            <a:ext cx="4622537" cy="576262"/>
          </a:xfrm>
        </p:spPr>
        <p:txBody>
          <a:bodyPr/>
          <a:lstStyle/>
          <a:p>
            <a:pPr algn="ctr"/>
            <a:r>
              <a:rPr lang="es-CO" dirty="0"/>
              <a:t>AR(2)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6A614C3-1891-FA36-56C7-E57430B630B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607967" y="1417983"/>
                <a:ext cx="5491268" cy="5440017"/>
              </a:xfrm>
            </p:spPr>
            <p:txBody>
              <a:bodyPr>
                <a:normAutofit fontScale="92500" lnSpcReduction="10000"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s-CO" sz="1800" dirty="0"/>
                  <a:t>El proceso es siempre invertible.</a:t>
                </a:r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Cambria Math" panose="02040503050406030204" pitchFamily="18" charset="0"/>
                  </a:rPr>
                  <a:t>La media es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La autocorrelación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CO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C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O" sz="1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La autocorrelación parcial</a:t>
                </a:r>
              </a:p>
              <a:p>
                <a:pPr>
                  <a:tabLst>
                    <a:tab pos="20605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1800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C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C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Es estacionario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6A614C3-1891-FA36-56C7-E57430B63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607967" y="1417983"/>
                <a:ext cx="5491268" cy="5440017"/>
              </a:xfrm>
              <a:blipFill>
                <a:blip r:embed="rId3"/>
                <a:stretch>
                  <a:fillRect l="-1554" t="-28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556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244" y="633046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ym typeface="Wingdings" panose="05000000000000000000" pitchFamily="2" charset="2"/>
              </a:rPr>
              <a:t>Proceso Autoregresivo de orden p </a:t>
            </a:r>
            <a:r>
              <a:rPr lang="es-CO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887761" y="3060631"/>
                <a:ext cx="9601196" cy="3318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sz="1600" b="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C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s-C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Otra forma de escribirlo usando el operador rezago</a:t>
                </a:r>
              </a:p>
              <a:p>
                <a:pPr marL="0" indent="0" algn="ctr">
                  <a:buNone/>
                </a:pPr>
                <a:r>
                  <a:rPr lang="es-CO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−…−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sz="24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7761" y="3060631"/>
                <a:ext cx="9601196" cy="3318936"/>
              </a:xfrm>
              <a:blipFill>
                <a:blip r:embed="rId2"/>
                <a:stretch>
                  <a:fillRect l="-1651" t="-12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1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Comprender y describir mecanismos que generan las observaciones.</a:t>
            </a:r>
          </a:p>
          <a:p>
            <a:r>
              <a:rPr lang="es-CO" dirty="0"/>
              <a:t>Pronosticar valores a largo y corto plazo.</a:t>
            </a:r>
          </a:p>
          <a:p>
            <a:r>
              <a:rPr lang="es-CO" dirty="0"/>
              <a:t>Realizar control optimo del sistema. </a:t>
            </a:r>
          </a:p>
        </p:txBody>
      </p:sp>
    </p:spTree>
    <p:extLst>
      <p:ext uri="{BB962C8B-B14F-4D97-AF65-F5344CB8AC3E}">
        <p14:creationId xmlns:p14="http://schemas.microsoft.com/office/powerpoint/2010/main" val="4074047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CFBB-C157-4D28-A957-6305D4F6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783" y="0"/>
            <a:ext cx="10018713" cy="1752599"/>
          </a:xfrm>
        </p:spPr>
        <p:txBody>
          <a:bodyPr/>
          <a:lstStyle/>
          <a:p>
            <a:pPr algn="ctr"/>
            <a:r>
              <a:rPr lang="es-CO" dirty="0"/>
              <a:t>AR(p)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415311-1264-42BC-B028-EFB6D920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0503" y="2289852"/>
                <a:ext cx="9603275" cy="39991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CO" dirty="0"/>
                  <a:t>Función autocorrelación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 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s-CO" dirty="0"/>
                  <a:t>Función autocorrelación parcial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eqArr>
                      </m:e>
                    </m:d>
                  </m:oMath>
                </a14:m>
                <a:endParaRPr lang="es-CO" dirty="0"/>
              </a:p>
              <a:p>
                <a:pPr algn="just"/>
                <a:endParaRPr lang="es-CO" dirty="0"/>
              </a:p>
              <a:p>
                <a:pPr algn="just"/>
                <a:r>
                  <a:rPr lang="es-CO" dirty="0"/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 ,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se genera de un AR(p), su ACF muestral decaerá de manera exponencial o por medio de ondas sinusoidales amortiguadas o mezcla de ambos dependiendo del tipo de </a:t>
                </a:r>
                <a:r>
                  <a:rPr lang="es-CO" dirty="0" err="1"/>
                  <a:t>raices</a:t>
                </a:r>
                <a:r>
                  <a:rPr lang="es-CO" dirty="0"/>
                  <a:t> del polinomio y su PACF muestral tendrá p grandes picos.</a:t>
                </a:r>
              </a:p>
              <a:p>
                <a:endParaRPr lang="es-CO" dirty="0"/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415311-1264-42BC-B028-EFB6D920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503" y="2289852"/>
                <a:ext cx="9603275" cy="3999148"/>
              </a:xfrm>
              <a:blipFill>
                <a:blip r:embed="rId2"/>
                <a:stretch>
                  <a:fillRect l="-1206" t="-18140" r="-6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24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FDE97-4A97-47C3-A34F-FC7FD441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5929D068-05C4-4FD7-805E-67B98DC0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02E4133-42B8-4E61-88E6-34AA552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FA7762F-EFA7-4921-8668-F1C73A0D5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22FFCE41-B971-4162-8DF9-DBF817DDA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0D48A4B-3F05-4D98-B608-F5E23EA0D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F334AC8-D046-47E1-BCFA-12AF52A42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64080D6-34DE-4277-97CC-2FB381284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1D8FD-68BF-4199-9D06-0C52D16E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457" b="102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6C0647-E228-4D34-99FA-5915253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De medias móviles</a:t>
            </a:r>
          </a:p>
        </p:txBody>
      </p:sp>
    </p:spTree>
    <p:extLst>
      <p:ext uri="{BB962C8B-B14F-4D97-AF65-F5344CB8AC3E}">
        <p14:creationId xmlns:p14="http://schemas.microsoft.com/office/powerpoint/2010/main" val="294691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63C41-7EB6-447C-B28D-85053D93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s-CO" dirty="0"/>
              <a:t>de medias móviles</a:t>
            </a:r>
            <a:r>
              <a:rPr lang="en-US" dirty="0"/>
              <a:t> de primer </a:t>
            </a:r>
            <a:r>
              <a:rPr lang="en-US" dirty="0" err="1"/>
              <a:t>orden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6261" y="685798"/>
                <a:ext cx="5316872" cy="6006550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También conocido como </a:t>
                </a:r>
                <a14:m>
                  <m:oMath xmlns:m="http://schemas.openxmlformats.org/officeDocument/2006/math"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s-CO" dirty="0"/>
              </a:p>
              <a:p>
                <a:r>
                  <a:rPr lang="es-CO" dirty="0"/>
                  <a:t>Usando el operador rezago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r>
                  <a:rPr lang="es-CO" sz="1800" dirty="0"/>
                  <a:t>El hecho de que las autocorrelaciones para retrasos mayores que un periodo sean cero, indica que el proceso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1800" dirty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s-CO" sz="1800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CO" sz="1800" dirty="0"/>
                  <a:t>,  “no recuerda” más allá de lo ocurrido en el periodo inmediatamente anterior.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s-CO" dirty="0"/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 ,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se genera de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b="0" i="0" dirty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CO" dirty="0"/>
                  <a:t>, su ACF muestral tendrá 1 gran pico y su PACF muestral decaerá de manera exponencial.</a:t>
                </a:r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6261" y="685798"/>
                <a:ext cx="5316872" cy="6006550"/>
              </a:xfrm>
              <a:blipFill>
                <a:blip r:embed="rId2"/>
                <a:stretch>
                  <a:fillRect l="-2179" t="-2028" r="-13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7211C0-E3A0-46B0-8C12-551774D97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endParaRPr lang="es-CO" dirty="0"/>
          </a:p>
          <a:p>
            <a:endParaRPr lang="es-CO" dirty="0"/>
          </a:p>
        </p:txBody>
      </p:sp>
      <p:pic>
        <p:nvPicPr>
          <p:cNvPr id="5" name="Marcador de contenido 2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A980F67-7D9E-78EB-04CB-746BA39F4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46"/>
          <a:stretch/>
        </p:blipFill>
        <p:spPr>
          <a:xfrm>
            <a:off x="420381" y="3105977"/>
            <a:ext cx="5973487" cy="2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9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863C41-7EB6-447C-B28D-85053D9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3086658" cy="2743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Proceso</a:t>
            </a:r>
            <a:r>
              <a:rPr lang="en-US" dirty="0">
                <a:solidFill>
                  <a:srgbClr val="FFFFFF"/>
                </a:solidFill>
              </a:rPr>
              <a:t> de medias móviles de </a:t>
            </a:r>
            <a:r>
              <a:rPr lang="en-US" dirty="0" err="1">
                <a:solidFill>
                  <a:srgbClr val="FFFFFF"/>
                </a:solidFill>
              </a:rPr>
              <a:t>segundo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orden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MA(2)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13073" y="1"/>
                <a:ext cx="5978928" cy="6742308"/>
              </a:xfrm>
            </p:spPr>
            <p:txBody>
              <a:bodyPr>
                <a:normAutofit/>
              </a:bodyPr>
              <a:lstStyle/>
              <a:p>
                <a:pPr marL="0" indent="0" defTabSz="278892">
                  <a:lnSpc>
                    <a:spcPct val="90000"/>
                  </a:lnSpc>
                  <a:spcAft>
                    <a:spcPts val="366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n-US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n-US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CO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lang="es-CO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es-CO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CO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</m:t>
                          </m:r>
                        </m:sub>
                      </m:sSub>
                      <m:r>
                        <a:rPr lang="en-US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4308" indent="-174308" defTabSz="278892">
                  <a:lnSpc>
                    <a:spcPct val="90000"/>
                  </a:lnSpc>
                  <a:spcAft>
                    <a:spcPts val="366"/>
                  </a:spcAft>
                </a:pPr>
                <a:r>
                  <a:rPr lang="en-US" sz="1700" kern="1200" cap="none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Donde</a:t>
                </a:r>
                <a:r>
                  <a:rPr lang="en-US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lang="en-US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en-US" sz="1700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~</m:t>
                    </m:r>
                    <m:r>
                      <m:rPr>
                        <m:sty m:val="p"/>
                      </m:rPr>
                      <a:rPr lang="en-US" sz="1700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  <m:r>
                      <a:rPr lang="en-US" sz="1700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(0,</m:t>
                    </m:r>
                    <m:sSup>
                      <m:sSupPr>
                        <m:ctrlPr>
                          <a:rPr lang="en-US" sz="1700" i="1" kern="1200" cap="non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700" i="1" kern="1200" cap="non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lang="en-US" sz="1700" i="1" kern="1200" cap="non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sz="1700" i="1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4308" indent="-174308" defTabSz="278892">
                  <a:lnSpc>
                    <a:spcPct val="90000"/>
                  </a:lnSpc>
                  <a:spcAft>
                    <a:spcPts val="366"/>
                  </a:spcAft>
                </a:pPr>
                <a:endParaRPr lang="es-CO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4308" indent="-174308" defTabSz="278892">
                  <a:lnSpc>
                    <a:spcPct val="90000"/>
                  </a:lnSpc>
                  <a:spcAft>
                    <a:spcPts val="366"/>
                  </a:spcAft>
                </a:pPr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Usando el operador rezago</a:t>
                </a:r>
              </a:p>
              <a:p>
                <a:pPr marL="0" indent="0" algn="ctr" defTabSz="278892">
                  <a:lnSpc>
                    <a:spcPct val="90000"/>
                  </a:lnSpc>
                  <a:spcAft>
                    <a:spcPts val="366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s-CO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s-CO" sz="1700" i="1" kern="1200" cap="none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1700" i="1" kern="1200" cap="none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s-CO" sz="1700" i="1" kern="1200" cap="none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lang="es-CO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s-CO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s-CO" sz="1700" i="1" kern="1200" cap="none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700" i="1" kern="1200" cap="non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 algn="ctr" defTabSz="278892">
                  <a:lnSpc>
                    <a:spcPct val="90000"/>
                  </a:lnSpc>
                  <a:spcAft>
                    <a:spcPts val="366"/>
                  </a:spcAft>
                  <a:buNone/>
                </a:pPr>
                <a:endParaRPr lang="es-CO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4308" indent="-174308" algn="just" defTabSz="278892">
                  <a:lnSpc>
                    <a:spcPct val="90000"/>
                  </a:lnSpc>
                  <a:spcAft>
                    <a:spcPts val="366"/>
                  </a:spcAft>
                </a:pPr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sz="1700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 , </m:t>
                    </m:r>
                    <m:sSub>
                      <m:sSubPr>
                        <m:ctrlP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s-CO" sz="1700" i="1" kern="1200" cap="none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…,</m:t>
                        </m:r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 genera de un </a:t>
                </a:r>
                <a14:m>
                  <m:oMath xmlns:m="http://schemas.openxmlformats.org/officeDocument/2006/math">
                    <m:r>
                      <a:rPr lang="es-CO" sz="1700" i="1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𝑀𝐴</m:t>
                    </m:r>
                    <m:r>
                      <a:rPr lang="es-CO" sz="1700" i="1" kern="1200" cap="non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(2)</m:t>
                    </m:r>
                  </m:oMath>
                </a14:m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su ACF muestral tendrá 2 grandes picos y su PACF muestral decaerá de manera exponencial o</a:t>
                </a:r>
                <a:r>
                  <a:rPr lang="es-ES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 forma de ondas sinusoidales</a:t>
                </a:r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4308" indent="-174308" algn="just" defTabSz="278892">
                  <a:lnSpc>
                    <a:spcPct val="90000"/>
                  </a:lnSpc>
                  <a:spcAft>
                    <a:spcPts val="366"/>
                  </a:spcAft>
                </a:pPr>
                <a:endParaRPr lang="es-CO" sz="1700" kern="1200" cap="none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4308" indent="-174308" algn="just" defTabSz="278892">
                  <a:lnSpc>
                    <a:spcPct val="90000"/>
                  </a:lnSpc>
                  <a:spcAft>
                    <a:spcPts val="366"/>
                  </a:spcAft>
                </a:pPr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Aún cuando la FAC muestre solo dos picos, se debe cumplir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lang="es-CO" sz="1700" i="1" kern="1200" cap="none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≤0.5 </m:t>
                    </m:r>
                  </m:oMath>
                </a14:m>
                <a:r>
                  <a:rPr lang="es-CO" sz="1700" i="1" kern="1200" cap="none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y        </a:t>
                </a:r>
                <a14:m>
                  <m:oMath xmlns:m="http://schemas.openxmlformats.org/officeDocument/2006/math">
                    <m:r>
                      <a:rPr lang="es-CO" sz="1700" i="1" kern="1200" cap="none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sSub>
                      <m:sSubPr>
                        <m:ctrlP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lang="es-CO" sz="1700" i="1" kern="1200" cap="non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s-CO" sz="1700" i="1" kern="1200" cap="none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|</m:t>
                    </m:r>
                    <m:r>
                      <a:rPr lang="es-CO" sz="1700" i="1" kern="1200" cap="none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≤0.5</m:t>
                    </m:r>
                  </m:oMath>
                </a14:m>
                <a:r>
                  <a:rPr lang="es-CO" sz="1700" kern="1200" cap="none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corresponder a un MA(2), valores más altos indican fuerte dependencia de la observación actual con las anteriores.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s-CO" sz="17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08D0FC4-E3BF-45A8-BFDF-696FAA0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13073" y="1"/>
                <a:ext cx="5978928" cy="6742308"/>
              </a:xfrm>
              <a:blipFill>
                <a:blip r:embed="rId2"/>
                <a:stretch>
                  <a:fillRect l="-1427" r="-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5B8926-7EE0-A4D3-B4D4-96B3E54AF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42"/>
          <a:stretch/>
        </p:blipFill>
        <p:spPr>
          <a:xfrm>
            <a:off x="150812" y="3874036"/>
            <a:ext cx="5832612" cy="27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6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92CE94F-9B12-E57B-1533-FA7137B7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8930"/>
          </a:xfrm>
        </p:spPr>
        <p:txBody>
          <a:bodyPr/>
          <a:lstStyle/>
          <a:p>
            <a:r>
              <a:rPr lang="es-CO" dirty="0"/>
              <a:t>Resumen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F135B48-C54B-B52D-FCE4-8EB3C2C2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12" y="1404731"/>
            <a:ext cx="4607188" cy="576262"/>
          </a:xfrm>
        </p:spPr>
        <p:txBody>
          <a:bodyPr/>
          <a:lstStyle/>
          <a:p>
            <a:pPr algn="ctr"/>
            <a:r>
              <a:rPr lang="es-CO" dirty="0"/>
              <a:t>MA(1)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1965FE64-22D1-5293-E33C-29B84AE136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84311" y="1980994"/>
                <a:ext cx="4895056" cy="4592084"/>
              </a:xfrm>
            </p:spPr>
            <p:txBody>
              <a:bodyPr>
                <a:normAutofit fontScale="77500" lnSpcReduction="20000"/>
              </a:bodyPr>
              <a:lstStyle/>
              <a:p>
                <a:pPr indent="-228600" algn="just">
                  <a:buFont typeface="Arial" panose="020B0604020202020204" pitchFamily="34" charset="0"/>
                  <a:buChar char="•"/>
                </a:pPr>
                <a:r>
                  <a:rPr lang="es-CO" sz="1800" dirty="0"/>
                  <a:t>El proceso es siempre estacionario.</a:t>
                </a:r>
              </a:p>
              <a:p>
                <a:pPr indent="-228600" algn="just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 media es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 autocorrelación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s-CO" dirty="0"/>
              </a:p>
              <a:p>
                <a:pPr indent="-228600" algn="just">
                  <a:buFont typeface="Arial" panose="020B0604020202020204" pitchFamily="34" charset="0"/>
                  <a:buChar char="•"/>
                </a:pPr>
                <a:r>
                  <a:rPr lang="es-CO" sz="1800" dirty="0"/>
                  <a:t>Aún cuando la ACF muestre un solo pico, se debe cumplir </a:t>
                </a:r>
                <a14:m>
                  <m:oMath xmlns:m="http://schemas.openxmlformats.org/officeDocument/2006/math"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</m:oMath>
                </a14:m>
                <a:r>
                  <a:rPr lang="es-CO" sz="1800" dirty="0"/>
                  <a:t> para corresponder a un MA(1), valores más altos indican fuerte dependencia de la observación actual con la anterior.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La autocorrelación parcial</a:t>
                </a: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es-CO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 invertible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en-US" sz="2000" dirty="0"/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s-CO" dirty="0"/>
              </a:p>
            </p:txBody>
          </p:sp>
        </mc:Choice>
        <mc:Fallback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1965FE64-22D1-5293-E33C-29B84AE13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84311" y="1980994"/>
                <a:ext cx="4895056" cy="4592084"/>
              </a:xfrm>
              <a:blipFill>
                <a:blip r:embed="rId2"/>
                <a:stretch>
                  <a:fillRect l="-374" t="-2922" r="-3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835CAD3-7B1B-8B30-CAC0-B6F97BD2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94787" y="1404731"/>
            <a:ext cx="4622537" cy="576262"/>
          </a:xfrm>
        </p:spPr>
        <p:txBody>
          <a:bodyPr/>
          <a:lstStyle/>
          <a:p>
            <a:pPr algn="ctr"/>
            <a:r>
              <a:rPr lang="es-CO" dirty="0"/>
              <a:t>MA(2)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14E7515E-4149-0E64-F31B-DEF257DB4EB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607967" y="1980993"/>
                <a:ext cx="4895056" cy="4764364"/>
              </a:xfrm>
            </p:spPr>
            <p:txBody>
              <a:bodyPr>
                <a:normAutofit fontScale="77500" lnSpcReduction="20000"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s-CO" sz="2300" dirty="0"/>
                  <a:t>El proceso es siempre estacionario.</a:t>
                </a:r>
                <a:endParaRPr lang="en-US" sz="2300" dirty="0"/>
              </a:p>
              <a:p>
                <a:r>
                  <a:rPr lang="en-US" sz="2300" dirty="0">
                    <a:ea typeface="Cambria Math" panose="02040503050406030204" pitchFamily="18" charset="0"/>
                  </a:rPr>
                  <a:t>La media es  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300" dirty="0"/>
              </a:p>
              <a:p>
                <a:r>
                  <a:rPr lang="en-US" sz="2300" dirty="0"/>
                  <a:t>La autocorrelación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2300" b="0" i="1" smtClean="0">
                                    <a:latin typeface="Cambria Math" panose="02040503050406030204" pitchFamily="18" charset="0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23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CO" sz="2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O" sz="2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CO" sz="2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O" sz="23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CO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CO" sz="2300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s-CO" sz="2300" dirty="0"/>
              </a:p>
              <a:p>
                <a:r>
                  <a:rPr lang="en-US" sz="2300" dirty="0"/>
                  <a:t>Es invertible </a:t>
                </a:r>
                <a:r>
                  <a:rPr lang="en-US" sz="2300" dirty="0" err="1"/>
                  <a:t>si</a:t>
                </a:r>
                <a:r>
                  <a:rPr lang="en-US" sz="2300" dirty="0"/>
                  <a:t> </a:t>
                </a: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3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3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3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300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3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300" i="1">
                          <a:latin typeface="Cambria Math" panose="02040503050406030204" pitchFamily="18" charset="0"/>
                        </a:rPr>
                        <m:t>|&lt;1</m:t>
                      </m:r>
                    </m:oMath>
                  </m:oMathPara>
                </a14:m>
                <a:endParaRPr lang="en-US" sz="2300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14E7515E-4149-0E64-F31B-DEF257DB4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607967" y="1980993"/>
                <a:ext cx="4895056" cy="4764364"/>
              </a:xfrm>
              <a:blipFill>
                <a:blip r:embed="rId3"/>
                <a:stretch>
                  <a:fillRect l="-1993" t="-38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14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4798" y="422775"/>
            <a:ext cx="10018713" cy="1152938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ym typeface="Wingdings" panose="05000000000000000000" pitchFamily="2" charset="2"/>
              </a:rPr>
              <a:t>Proceso de medias móviles de orden q </a:t>
            </a:r>
            <a:r>
              <a:rPr lang="es-CO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1963351"/>
                <a:ext cx="9601196" cy="33189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sz="1600" b="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C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s-CO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Otra forma de escribirlo usando el operador rezago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sz="24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1963351"/>
                <a:ext cx="9601196" cy="3318936"/>
              </a:xfrm>
              <a:blipFill>
                <a:blip r:embed="rId2"/>
                <a:stretch>
                  <a:fillRect l="-1652" t="-1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6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CFBB-C157-4D28-A957-6305D4F6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62" y="0"/>
            <a:ext cx="10018713" cy="1752599"/>
          </a:xfrm>
        </p:spPr>
        <p:txBody>
          <a:bodyPr/>
          <a:lstStyle/>
          <a:p>
            <a:pPr algn="ctr"/>
            <a:r>
              <a:rPr lang="es-CO" dirty="0"/>
              <a:t>MA</a:t>
            </a:r>
            <a:r>
              <a:rPr lang="es-CO" cap="none" dirty="0"/>
              <a:t>(q)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415311-1264-42BC-B028-EFB6D920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1359" y="3691395"/>
                <a:ext cx="9902917" cy="28873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dirty="0"/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 ,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se genera de un MA(q), su ACF muestral tendrá q grandes picos y su PACF muestral decaerá de manera exponencial o por medio de ondas sinusoidales amortiguadas o mezcla de ambos dependiendo del tipo de raíces del polinomio.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415311-1264-42BC-B028-EFB6D920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1359" y="3691395"/>
                <a:ext cx="9902917" cy="2887318"/>
              </a:xfrm>
              <a:blipFill>
                <a:blip r:embed="rId3"/>
                <a:stretch>
                  <a:fillRect l="-1538" r="-9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A9B166E-31CA-4393-A43E-6968B6A3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ADD11CA-1A73-4312-A618-DD797C744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23779"/>
              </p:ext>
            </p:extLst>
          </p:nvPr>
        </p:nvGraphicFramePr>
        <p:xfrm>
          <a:off x="3233379" y="1957345"/>
          <a:ext cx="5182466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97200" imgH="736600" progId="Equation.DSMT4">
                  <p:embed/>
                </p:oleObj>
              </mc:Choice>
              <mc:Fallback>
                <p:oleObj r:id="rId4" imgW="29972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379" y="1957345"/>
                        <a:ext cx="5182466" cy="126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41DCABF-DD63-4293-A864-4F7743B20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572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A857945-3C99-60C5-5983-7F3DBCE87447}"/>
                  </a:ext>
                </a:extLst>
              </p14:cNvPr>
              <p14:cNvContentPartPr/>
              <p14:nvPr/>
            </p14:nvContentPartPr>
            <p14:xfrm>
              <a:off x="10287000" y="1866240"/>
              <a:ext cx="3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A857945-3C99-60C5-5983-7F3DBCE87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77640" y="1856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65363AC-9798-24D4-98C5-EECE9E0BC627}"/>
                  </a:ext>
                </a:extLst>
              </p14:cNvPr>
              <p14:cNvContentPartPr/>
              <p14:nvPr/>
            </p14:nvContentPartPr>
            <p14:xfrm>
              <a:off x="4062960" y="5536440"/>
              <a:ext cx="360" cy="9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65363AC-9798-24D4-98C5-EECE9E0BC6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3600" y="5527080"/>
                <a:ext cx="1908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8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4E1E6-7055-408C-9ED8-9E9161D3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1CD19E-D71F-46EA-AFA0-36688E50120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CO" dirty="0"/>
                  <a:t>Considere los modelos teniendo en cuenta que  C  es una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es un ruido blanco.</a:t>
                </a:r>
              </a:p>
              <a:p>
                <a:r>
                  <a:rPr lang="es-CO" dirty="0"/>
                  <a:t>Determine que tipo de modelo es</a:t>
                </a:r>
              </a:p>
              <a:p>
                <a:r>
                  <a:rPr lang="es-CO" dirty="0"/>
                  <a:t>Halle los primeros 5 valores de la FAC y grafíquelos</a:t>
                </a:r>
              </a:p>
              <a:p>
                <a:r>
                  <a:rPr lang="es-CO" dirty="0"/>
                  <a:t>Son estacionarios?</a:t>
                </a:r>
              </a:p>
              <a:p>
                <a:r>
                  <a:rPr lang="es-CO" dirty="0"/>
                  <a:t>Son invertibles?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1CD19E-D71F-46EA-AFA0-36688E501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68" t="-1170" r="-1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DAF0917-18E4-425E-957D-3075141651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−0.9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−0.7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−0.9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DAF0917-18E4-425E-957D-307514165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0C2DEC2-E3C6-498C-8986-1AF07190466E}"/>
                  </a:ext>
                </a:extLst>
              </p14:cNvPr>
              <p14:cNvContentPartPr/>
              <p14:nvPr/>
            </p14:nvContentPartPr>
            <p14:xfrm>
              <a:off x="3589560" y="4616640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0C2DEC2-E3C6-498C-8986-1AF0719046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00" y="4607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91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ARMA(</a:t>
            </a:r>
            <a:r>
              <a:rPr lang="es-CO" dirty="0" err="1"/>
              <a:t>p,q</a:t>
            </a:r>
            <a:r>
              <a:rPr lang="es-CO" dirty="0"/>
              <a:t>): Proceso </a:t>
            </a:r>
            <a:r>
              <a:rPr lang="es-CO" dirty="0" err="1"/>
              <a:t>autoregresivo</a:t>
            </a:r>
            <a:r>
              <a:rPr lang="es-CO" dirty="0"/>
              <a:t> de media móvil de orden </a:t>
            </a:r>
            <a:r>
              <a:rPr lang="es-CO" dirty="0" err="1"/>
              <a:t>p,q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O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s-C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s-CO" dirty="0"/>
              </a:p>
              <a:p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s-CO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s-CO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r>
                  <a:rPr lang="es-CO" dirty="0"/>
                  <a:t>Si una serie de tiempo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s-CO" dirty="0"/>
                      <m:t> , 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/>
                  <a:t> se genera de un MA(q), tanto su ACF muestral como su PACF muestral decaen de manera exponencial. Se verán q grandes picos en la ACF y P grandes picos en la PACF.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0136" r="-12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462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Modelo ARIMA(</a:t>
            </a:r>
            <a:r>
              <a:rPr lang="es-CO" dirty="0" err="1"/>
              <a:t>p,d,q</a:t>
            </a:r>
            <a:r>
              <a:rPr lang="es-CO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Modelo </a:t>
                </a:r>
                <a:r>
                  <a:rPr lang="es-CO" dirty="0" err="1"/>
                  <a:t>autoregresivo</a:t>
                </a:r>
                <a:r>
                  <a:rPr lang="es-CO" dirty="0"/>
                  <a:t> integrado de medias móviles.</a:t>
                </a:r>
              </a:p>
              <a:p>
                <a:endParaRPr lang="es-C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s-CO" dirty="0"/>
                            <m:t>(1−</m:t>
                          </m:r>
                          <m:r>
                            <m:rPr>
                              <m:nor/>
                            </m:rPr>
                            <a:rPr lang="es-CO" dirty="0"/>
                            <m:t>B</m:t>
                          </m:r>
                          <m:r>
                            <m:rPr>
                              <m:nor/>
                            </m:rPr>
                            <a:rPr lang="es-CO" dirty="0"/>
                            <m:t>)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r>
                  <a:rPr lang="es-CO" dirty="0"/>
                  <a:t>d</a:t>
                </a:r>
                <a:r>
                  <a:rPr lang="es-CO"/>
                  <a:t> </a:t>
                </a:r>
                <a:r>
                  <a:rPr lang="es-CO" dirty="0"/>
                  <a:t>hace referencia al numero de veces que se aplicó el operador diferencia a </a:t>
                </a:r>
                <a:r>
                  <a:rPr lang="es-CO"/>
                  <a:t>la serie.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936" r="-8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8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94" y="201706"/>
            <a:ext cx="10018713" cy="1752599"/>
          </a:xfrm>
        </p:spPr>
        <p:txBody>
          <a:bodyPr/>
          <a:lstStyle/>
          <a:p>
            <a:r>
              <a:rPr lang="es-CO" dirty="0"/>
              <a:t>Pueden  ser usadas en cualquier área como por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252869"/>
            <a:ext cx="9918796" cy="37203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Planeación y Control de Operaciones: las decisiones de producción de un artículo con base en los pronósticos de ventas. Es posible por ejemplo, detectar una disminución en la tendencia de ventas que conlleve a reducir la producción, o al contrario.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Economía: Precios diarios de las acciones, ventas trimestrales.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Control de calidad: evolución de un proceso de producción de acuerdo a un valor objetivo.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21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 una serie temporal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análisis se basa en la suposición de que los valores que toma la variable observada es consecuencia de la actuación conjunta de 3 componentes.</a:t>
            </a:r>
          </a:p>
          <a:p>
            <a:endParaRPr lang="es-CO" dirty="0"/>
          </a:p>
          <a:p>
            <a:r>
              <a:rPr lang="es-CO" dirty="0"/>
              <a:t>Componente de tendencia</a:t>
            </a:r>
          </a:p>
          <a:p>
            <a:r>
              <a:rPr lang="es-CO" dirty="0"/>
              <a:t>Componente estacional </a:t>
            </a:r>
          </a:p>
          <a:p>
            <a:r>
              <a:rPr lang="es-CO" dirty="0"/>
              <a:t>Componente aleatoria</a:t>
            </a:r>
          </a:p>
        </p:txBody>
      </p:sp>
    </p:spTree>
    <p:extLst>
      <p:ext uri="{BB962C8B-B14F-4D97-AF65-F5344CB8AC3E}">
        <p14:creationId xmlns:p14="http://schemas.microsoft.com/office/powerpoint/2010/main" val="16496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832" y="810310"/>
            <a:ext cx="4198513" cy="1371600"/>
          </a:xfrm>
        </p:spPr>
        <p:txBody>
          <a:bodyPr>
            <a:normAutofit/>
          </a:bodyPr>
          <a:lstStyle/>
          <a:p>
            <a:r>
              <a:rPr lang="es-CO" sz="2800" b="1" dirty="0"/>
              <a:t>Componente de tendencia</a:t>
            </a:r>
          </a:p>
        </p:txBody>
      </p:sp>
      <p:pic>
        <p:nvPicPr>
          <p:cNvPr id="1026" name="Picture 2" descr="Resultado de imagen para componente tendencia de una serie de tiemp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3452" y="2036766"/>
            <a:ext cx="5977626" cy="36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57255" y="2487706"/>
            <a:ext cx="4002090" cy="3079376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400" dirty="0"/>
              <a:t>Se puede definir como un cambio a largo plazo que se produce en relación al nivel de la  media.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Este se identifica como un movimiento suave de la serie a largo plazo.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225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8C19C51-A2E6-4BDF-8630-A0763BE30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E07413-385B-40C2-8AEA-153668A43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5AD4844-DED7-4139-85BA-2746B0A98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7334FE0-A269-47D9-A0CB-C37644D19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83EA50A-C04C-4B74-9673-315B8EF3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F1B4FDC-0934-41C6-A82B-4034A8B66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4946984-CCDD-4A34-BD47-FDE0FB87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Componente estacional 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4311" y="2666999"/>
            <a:ext cx="333349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/>
              <a:t>Se puede definir como un movimiento periódico que se produce debido a la influencia de las estaciones.</a:t>
            </a:r>
          </a:p>
          <a:p>
            <a:pPr algn="l">
              <a:buFont typeface="Arial"/>
              <a:buChar char="•"/>
            </a:pPr>
            <a:endParaRPr lang="en-US"/>
          </a:p>
          <a:p>
            <a:pPr algn="l">
              <a:buFont typeface="Arial"/>
              <a:buChar char="•"/>
            </a:pPr>
            <a:r>
              <a:rPr lang="en-US"/>
              <a:t>Esta variación corresponde a los movimiento de la serie que ocurre año tras año en los mismos meses (o trimestres) del año mas o menos con la misma intensidad.</a:t>
            </a:r>
          </a:p>
          <a:p>
            <a:pPr algn="l">
              <a:buFont typeface="Arial"/>
              <a:buChar char="•"/>
            </a:pPr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033" y="824190"/>
            <a:ext cx="6240990" cy="47762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25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/>
              <a:t>Componente aleatoria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265" y="2002971"/>
            <a:ext cx="5847812" cy="277463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/>
              <a:t>Se define como un movimiento errático que no sigue un patrón específico y obedece a diversas causas. Esta componente es prácticamente impredecible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373257" y="2174421"/>
            <a:ext cx="4332820" cy="7973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387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La naturaleza intrínseca de las series de tiempo implica que sus observaciones son dependientes o correlacionadas y por lo tanto el orden de las mediciones es importante.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Con la descomposición de las series se pretende identificar y estimar cada componente por separado </a:t>
            </a:r>
          </a:p>
        </p:txBody>
      </p:sp>
    </p:spTree>
    <p:extLst>
      <p:ext uri="{BB962C8B-B14F-4D97-AF65-F5344CB8AC3E}">
        <p14:creationId xmlns:p14="http://schemas.microsoft.com/office/powerpoint/2010/main" val="293816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70875973C8E6469BA4F43FB674ECAB" ma:contentTypeVersion="9" ma:contentTypeDescription="Crear nuevo documento." ma:contentTypeScope="" ma:versionID="3e21d2441b4060e088987397a4b3c315">
  <xsd:schema xmlns:xsd="http://www.w3.org/2001/XMLSchema" xmlns:xs="http://www.w3.org/2001/XMLSchema" xmlns:p="http://schemas.microsoft.com/office/2006/metadata/properties" xmlns:ns2="6ed3c53f-a16c-4514-baf6-a179a7bba7f6" xmlns:ns3="8c8905c2-0785-4ba7-bfa2-6ace8eec6743" targetNamespace="http://schemas.microsoft.com/office/2006/metadata/properties" ma:root="true" ma:fieldsID="130810a638978cda82af18eac422b2aa" ns2:_="" ns3:_="">
    <xsd:import namespace="6ed3c53f-a16c-4514-baf6-a179a7bba7f6"/>
    <xsd:import namespace="8c8905c2-0785-4ba7-bfa2-6ace8eec6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3c53f-a16c-4514-baf6-a179a7bba7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ed62834d-3222-461b-8ca6-a88c350fce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905c2-0785-4ba7-bfa2-6ace8eec674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a8807d9-2054-45dd-93f8-0c0e5bb84d40}" ma:internalName="TaxCatchAll" ma:showField="CatchAllData" ma:web="8c8905c2-0785-4ba7-bfa2-6ace8eec67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8905c2-0785-4ba7-bfa2-6ace8eec6743" xsi:nil="true"/>
    <lcf76f155ced4ddcb4097134ff3c332f xmlns="6ed3c53f-a16c-4514-baf6-a179a7bba7f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1655418-E1F9-4382-A3C9-EE9D38238ACA}"/>
</file>

<file path=customXml/itemProps2.xml><?xml version="1.0" encoding="utf-8"?>
<ds:datastoreItem xmlns:ds="http://schemas.openxmlformats.org/officeDocument/2006/customXml" ds:itemID="{CE1695C6-E7B7-4792-BF9B-B212B63EA2D2}"/>
</file>

<file path=customXml/itemProps3.xml><?xml version="1.0" encoding="utf-8"?>
<ds:datastoreItem xmlns:ds="http://schemas.openxmlformats.org/officeDocument/2006/customXml" ds:itemID="{988ACB4D-C7FD-4ECB-899B-1BE710312781}"/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1724</Words>
  <Application>Microsoft Office PowerPoint</Application>
  <PresentationFormat>Panorámica</PresentationFormat>
  <Paragraphs>212</Paragraphs>
  <Slides>39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Corbel</vt:lpstr>
      <vt:lpstr>Parallax</vt:lpstr>
      <vt:lpstr>Equation.DSMT4</vt:lpstr>
      <vt:lpstr>Series de tiempo</vt:lpstr>
      <vt:lpstr>Definición</vt:lpstr>
      <vt:lpstr>Objetivos</vt:lpstr>
      <vt:lpstr>Pueden  ser usadas en cualquier área como por ejemplo</vt:lpstr>
      <vt:lpstr>Componentes de una serie temporal </vt:lpstr>
      <vt:lpstr>Componente de tendencia</vt:lpstr>
      <vt:lpstr>Componente estacional </vt:lpstr>
      <vt:lpstr>Componente aleatoria</vt:lpstr>
      <vt:lpstr>Nota</vt:lpstr>
      <vt:lpstr>Modelos aditivos y multiplicativos </vt:lpstr>
      <vt:lpstr>Presentación de PowerPoint</vt:lpstr>
      <vt:lpstr>Serie estacionaria:</vt:lpstr>
      <vt:lpstr>Presentación de PowerPoint</vt:lpstr>
      <vt:lpstr>Funciones de autocorrelación y autocorrelación parcial</vt:lpstr>
      <vt:lpstr>Función de autocorrelación</vt:lpstr>
      <vt:lpstr>Autocorrelación parcial</vt:lpstr>
      <vt:lpstr>Correlograma</vt:lpstr>
      <vt:lpstr>Operadores</vt:lpstr>
      <vt:lpstr>Retraso o rezago</vt:lpstr>
      <vt:lpstr>Nota</vt:lpstr>
      <vt:lpstr>Ejercicio</vt:lpstr>
      <vt:lpstr>Operador diferencia</vt:lpstr>
      <vt:lpstr>Ejercicio</vt:lpstr>
      <vt:lpstr>Modelos</vt:lpstr>
      <vt:lpstr>Autoregresivos</vt:lpstr>
      <vt:lpstr>Proceso autoregresivo de primer orden  AR(1)</vt:lpstr>
      <vt:lpstr>Proceso autoregresivo de segundo orden</vt:lpstr>
      <vt:lpstr>Resumen</vt:lpstr>
      <vt:lpstr>Proceso Autoregresivo de orden p  </vt:lpstr>
      <vt:lpstr>AR(p)</vt:lpstr>
      <vt:lpstr>De medias móviles</vt:lpstr>
      <vt:lpstr>Proceso de medias móviles de primer orden</vt:lpstr>
      <vt:lpstr>Proceso de medias móviles de segundo orden MA(2)</vt:lpstr>
      <vt:lpstr>Resumen </vt:lpstr>
      <vt:lpstr>Proceso de medias móviles de orden q  </vt:lpstr>
      <vt:lpstr>MA(q)</vt:lpstr>
      <vt:lpstr>ejercicio</vt:lpstr>
      <vt:lpstr>ARMA(p,q): Proceso autoregresivo de media móvil de orden p,q</vt:lpstr>
      <vt:lpstr>Modelo ARIMA(p,d,q)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de tiempo</dc:title>
  <dc:creator>Deisy Alejandra Mazo Velez</dc:creator>
  <cp:lastModifiedBy>Deisy Alejandra Mazo Velez</cp:lastModifiedBy>
  <cp:revision>23</cp:revision>
  <dcterms:created xsi:type="dcterms:W3CDTF">2020-11-03T06:20:04Z</dcterms:created>
  <dcterms:modified xsi:type="dcterms:W3CDTF">2023-05-29T07:56:52Z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0x0101006170875973C8E6469BA4F43FB674ECAB</vt:lpwstr>
  </property>
</Properties>
</file>