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64" r:id="rId6"/>
    <p:sldId id="258" r:id="rId7"/>
    <p:sldId id="259" r:id="rId8"/>
    <p:sldId id="257" r:id="rId9"/>
    <p:sldId id="260" r:id="rId10"/>
    <p:sldId id="261" r:id="rId11"/>
    <p:sldId id="262" r:id="rId12"/>
    <p:sldId id="263" r:id="rId13"/>
    <p:sldId id="265" r:id="rId14"/>
    <p:sldId id="266" r:id="rId15"/>
    <p:sldId id="274" r:id="rId16"/>
    <p:sldId id="271" r:id="rId17"/>
    <p:sldId id="272" r:id="rId18"/>
    <p:sldId id="275" r:id="rId19"/>
    <p:sldId id="307" r:id="rId20"/>
    <p:sldId id="306"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3ED1DC-0AE1-46B0-A277-CF39FE62DDF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97F144F-9AAD-4D63-97EE-1D2AD9B6892F}">
      <dgm:prSet/>
      <dgm:spPr/>
      <dgm:t>
        <a:bodyPr/>
        <a:lstStyle/>
        <a:p>
          <a:r>
            <a:rPr lang="es-CO"/>
            <a:t>Identificar los elementos del diseño</a:t>
          </a:r>
          <a:endParaRPr lang="en-US"/>
        </a:p>
      </dgm:t>
    </dgm:pt>
    <dgm:pt modelId="{F4C5F7A1-A8B8-4771-B8E5-CCABA47D1BEB}" type="parTrans" cxnId="{450E2209-54A8-4E1B-BCB2-41284817306B}">
      <dgm:prSet/>
      <dgm:spPr/>
      <dgm:t>
        <a:bodyPr/>
        <a:lstStyle/>
        <a:p>
          <a:endParaRPr lang="en-US"/>
        </a:p>
      </dgm:t>
    </dgm:pt>
    <dgm:pt modelId="{72E395D0-D86F-4409-8426-3BF59D0E7CFB}" type="sibTrans" cxnId="{450E2209-54A8-4E1B-BCB2-41284817306B}">
      <dgm:prSet/>
      <dgm:spPr/>
      <dgm:t>
        <a:bodyPr/>
        <a:lstStyle/>
        <a:p>
          <a:endParaRPr lang="en-US"/>
        </a:p>
      </dgm:t>
    </dgm:pt>
    <dgm:pt modelId="{D51945D0-02B4-4B3A-BDBF-97C7C424F2CD}">
      <dgm:prSet/>
      <dgm:spPr/>
      <dgm:t>
        <a:bodyPr/>
        <a:lstStyle/>
        <a:p>
          <a:r>
            <a:rPr lang="es-CO"/>
            <a:t>Plantear el modelo y describir sus componentes en contexto.</a:t>
          </a:r>
          <a:endParaRPr lang="en-US"/>
        </a:p>
      </dgm:t>
    </dgm:pt>
    <dgm:pt modelId="{3A21773D-EFB8-45CB-B0A4-8F4E79C6613E}" type="parTrans" cxnId="{306DB94C-4470-4045-9B40-A2F79AAFDF68}">
      <dgm:prSet/>
      <dgm:spPr/>
      <dgm:t>
        <a:bodyPr/>
        <a:lstStyle/>
        <a:p>
          <a:endParaRPr lang="en-US"/>
        </a:p>
      </dgm:t>
    </dgm:pt>
    <dgm:pt modelId="{ED83CCF2-AB57-48E3-9885-A96E776EF8C3}" type="sibTrans" cxnId="{306DB94C-4470-4045-9B40-A2F79AAFDF68}">
      <dgm:prSet/>
      <dgm:spPr/>
      <dgm:t>
        <a:bodyPr/>
        <a:lstStyle/>
        <a:p>
          <a:endParaRPr lang="en-US"/>
        </a:p>
      </dgm:t>
    </dgm:pt>
    <dgm:pt modelId="{F862B1B2-1630-48BC-9DEA-CF4DC95CB6FE}">
      <dgm:prSet/>
      <dgm:spPr/>
      <dgm:t>
        <a:bodyPr/>
        <a:lstStyle/>
        <a:p>
          <a:r>
            <a:rPr lang="es-CO"/>
            <a:t>Realizar el análisis de varianza.</a:t>
          </a:r>
          <a:endParaRPr lang="en-US"/>
        </a:p>
      </dgm:t>
    </dgm:pt>
    <dgm:pt modelId="{D84D9721-01DC-415B-9FBC-FCE1E2516772}" type="parTrans" cxnId="{9536EE6D-4B45-4A54-8475-8AD291161286}">
      <dgm:prSet/>
      <dgm:spPr/>
      <dgm:t>
        <a:bodyPr/>
        <a:lstStyle/>
        <a:p>
          <a:endParaRPr lang="en-US"/>
        </a:p>
      </dgm:t>
    </dgm:pt>
    <dgm:pt modelId="{BDDCFDBB-E094-48D4-B74C-F145642EC8F1}" type="sibTrans" cxnId="{9536EE6D-4B45-4A54-8475-8AD291161286}">
      <dgm:prSet/>
      <dgm:spPr/>
      <dgm:t>
        <a:bodyPr/>
        <a:lstStyle/>
        <a:p>
          <a:endParaRPr lang="en-US"/>
        </a:p>
      </dgm:t>
    </dgm:pt>
    <dgm:pt modelId="{279F668D-18D6-400A-86EC-9600DC0B8B70}">
      <dgm:prSet/>
      <dgm:spPr/>
      <dgm:t>
        <a:bodyPr/>
        <a:lstStyle/>
        <a:p>
          <a:r>
            <a:rPr lang="es-CO"/>
            <a:t>Evaluar el cumplimiento de los supuestos.</a:t>
          </a:r>
          <a:endParaRPr lang="en-US"/>
        </a:p>
      </dgm:t>
    </dgm:pt>
    <dgm:pt modelId="{9A2C616D-4400-42C9-B2E1-E31EC772F70A}" type="parTrans" cxnId="{F2F2AC31-59B1-43DE-9E17-85A82ECB2FCB}">
      <dgm:prSet/>
      <dgm:spPr/>
      <dgm:t>
        <a:bodyPr/>
        <a:lstStyle/>
        <a:p>
          <a:endParaRPr lang="en-US"/>
        </a:p>
      </dgm:t>
    </dgm:pt>
    <dgm:pt modelId="{33AAAA5F-B280-4754-BAC9-49E2028EBCF7}" type="sibTrans" cxnId="{F2F2AC31-59B1-43DE-9E17-85A82ECB2FCB}">
      <dgm:prSet/>
      <dgm:spPr/>
      <dgm:t>
        <a:bodyPr/>
        <a:lstStyle/>
        <a:p>
          <a:endParaRPr lang="en-US"/>
        </a:p>
      </dgm:t>
    </dgm:pt>
    <dgm:pt modelId="{E08F58F5-072C-48A7-B017-05495AC380CA}">
      <dgm:prSet/>
      <dgm:spPr/>
      <dgm:t>
        <a:bodyPr/>
        <a:lstStyle/>
        <a:p>
          <a:r>
            <a:rPr lang="es-CO"/>
            <a:t>Realizar comparaciones múltiples de acuerdo al resultado en el análisis de varianza.</a:t>
          </a:r>
          <a:endParaRPr lang="en-US"/>
        </a:p>
      </dgm:t>
    </dgm:pt>
    <dgm:pt modelId="{15F605E2-9249-47E6-994E-53B22E4E0C0A}" type="parTrans" cxnId="{4DD6D252-CAFC-4CF0-9887-81271FE0B8D2}">
      <dgm:prSet/>
      <dgm:spPr/>
      <dgm:t>
        <a:bodyPr/>
        <a:lstStyle/>
        <a:p>
          <a:endParaRPr lang="en-US"/>
        </a:p>
      </dgm:t>
    </dgm:pt>
    <dgm:pt modelId="{34A52D59-F2BC-45D0-8114-EC6DF7401B2C}" type="sibTrans" cxnId="{4DD6D252-CAFC-4CF0-9887-81271FE0B8D2}">
      <dgm:prSet/>
      <dgm:spPr/>
      <dgm:t>
        <a:bodyPr/>
        <a:lstStyle/>
        <a:p>
          <a:endParaRPr lang="en-US"/>
        </a:p>
      </dgm:t>
    </dgm:pt>
    <dgm:pt modelId="{565E937B-8AC7-4F5E-ADD8-99CD74E007E1}" type="pres">
      <dgm:prSet presAssocID="{B33ED1DC-0AE1-46B0-A277-CF39FE62DDFC}" presName="linear" presStyleCnt="0">
        <dgm:presLayoutVars>
          <dgm:animLvl val="lvl"/>
          <dgm:resizeHandles val="exact"/>
        </dgm:presLayoutVars>
      </dgm:prSet>
      <dgm:spPr/>
    </dgm:pt>
    <dgm:pt modelId="{656433B5-C8D6-4877-BCA5-5B6D0CF46C68}" type="pres">
      <dgm:prSet presAssocID="{297F144F-9AAD-4D63-97EE-1D2AD9B6892F}" presName="parentText" presStyleLbl="node1" presStyleIdx="0" presStyleCnt="5">
        <dgm:presLayoutVars>
          <dgm:chMax val="0"/>
          <dgm:bulletEnabled val="1"/>
        </dgm:presLayoutVars>
      </dgm:prSet>
      <dgm:spPr/>
    </dgm:pt>
    <dgm:pt modelId="{BD6DC238-D0FF-4F1F-B339-95CB2D89397C}" type="pres">
      <dgm:prSet presAssocID="{72E395D0-D86F-4409-8426-3BF59D0E7CFB}" presName="spacer" presStyleCnt="0"/>
      <dgm:spPr/>
    </dgm:pt>
    <dgm:pt modelId="{1C8538F0-3CD2-4FB6-9E99-AAEC3495C88E}" type="pres">
      <dgm:prSet presAssocID="{D51945D0-02B4-4B3A-BDBF-97C7C424F2CD}" presName="parentText" presStyleLbl="node1" presStyleIdx="1" presStyleCnt="5">
        <dgm:presLayoutVars>
          <dgm:chMax val="0"/>
          <dgm:bulletEnabled val="1"/>
        </dgm:presLayoutVars>
      </dgm:prSet>
      <dgm:spPr/>
    </dgm:pt>
    <dgm:pt modelId="{547C662D-815A-4567-A9E7-AF09DD553051}" type="pres">
      <dgm:prSet presAssocID="{ED83CCF2-AB57-48E3-9885-A96E776EF8C3}" presName="spacer" presStyleCnt="0"/>
      <dgm:spPr/>
    </dgm:pt>
    <dgm:pt modelId="{E175E9C2-C90C-47E0-A1E3-40C0C8629FD4}" type="pres">
      <dgm:prSet presAssocID="{F862B1B2-1630-48BC-9DEA-CF4DC95CB6FE}" presName="parentText" presStyleLbl="node1" presStyleIdx="2" presStyleCnt="5">
        <dgm:presLayoutVars>
          <dgm:chMax val="0"/>
          <dgm:bulletEnabled val="1"/>
        </dgm:presLayoutVars>
      </dgm:prSet>
      <dgm:spPr/>
    </dgm:pt>
    <dgm:pt modelId="{7C449FE7-8117-47DD-8660-43DD917B9ABE}" type="pres">
      <dgm:prSet presAssocID="{BDDCFDBB-E094-48D4-B74C-F145642EC8F1}" presName="spacer" presStyleCnt="0"/>
      <dgm:spPr/>
    </dgm:pt>
    <dgm:pt modelId="{22CAB6AA-B3A2-42C1-9520-5B42E8957B25}" type="pres">
      <dgm:prSet presAssocID="{279F668D-18D6-400A-86EC-9600DC0B8B70}" presName="parentText" presStyleLbl="node1" presStyleIdx="3" presStyleCnt="5">
        <dgm:presLayoutVars>
          <dgm:chMax val="0"/>
          <dgm:bulletEnabled val="1"/>
        </dgm:presLayoutVars>
      </dgm:prSet>
      <dgm:spPr/>
    </dgm:pt>
    <dgm:pt modelId="{78B63017-FFC4-483D-850B-7FC2D8854A9A}" type="pres">
      <dgm:prSet presAssocID="{33AAAA5F-B280-4754-BAC9-49E2028EBCF7}" presName="spacer" presStyleCnt="0"/>
      <dgm:spPr/>
    </dgm:pt>
    <dgm:pt modelId="{390FC15C-D492-498F-B00E-BAD9AF0192DA}" type="pres">
      <dgm:prSet presAssocID="{E08F58F5-072C-48A7-B017-05495AC380CA}" presName="parentText" presStyleLbl="node1" presStyleIdx="4" presStyleCnt="5">
        <dgm:presLayoutVars>
          <dgm:chMax val="0"/>
          <dgm:bulletEnabled val="1"/>
        </dgm:presLayoutVars>
      </dgm:prSet>
      <dgm:spPr/>
    </dgm:pt>
  </dgm:ptLst>
  <dgm:cxnLst>
    <dgm:cxn modelId="{450E2209-54A8-4E1B-BCB2-41284817306B}" srcId="{B33ED1DC-0AE1-46B0-A277-CF39FE62DDFC}" destId="{297F144F-9AAD-4D63-97EE-1D2AD9B6892F}" srcOrd="0" destOrd="0" parTransId="{F4C5F7A1-A8B8-4771-B8E5-CCABA47D1BEB}" sibTransId="{72E395D0-D86F-4409-8426-3BF59D0E7CFB}"/>
    <dgm:cxn modelId="{F2F2AC31-59B1-43DE-9E17-85A82ECB2FCB}" srcId="{B33ED1DC-0AE1-46B0-A277-CF39FE62DDFC}" destId="{279F668D-18D6-400A-86EC-9600DC0B8B70}" srcOrd="3" destOrd="0" parTransId="{9A2C616D-4400-42C9-B2E1-E31EC772F70A}" sibTransId="{33AAAA5F-B280-4754-BAC9-49E2028EBCF7}"/>
    <dgm:cxn modelId="{03F7CF3D-0891-474B-937A-1DE8D1CC3B84}" type="presOf" srcId="{B33ED1DC-0AE1-46B0-A277-CF39FE62DDFC}" destId="{565E937B-8AC7-4F5E-ADD8-99CD74E007E1}" srcOrd="0" destOrd="0" presId="urn:microsoft.com/office/officeart/2005/8/layout/vList2"/>
    <dgm:cxn modelId="{FA815264-002B-4C61-A7F0-844A6B8D7CDB}" type="presOf" srcId="{D51945D0-02B4-4B3A-BDBF-97C7C424F2CD}" destId="{1C8538F0-3CD2-4FB6-9E99-AAEC3495C88E}" srcOrd="0" destOrd="0" presId="urn:microsoft.com/office/officeart/2005/8/layout/vList2"/>
    <dgm:cxn modelId="{A1B4584C-A59C-4058-90E2-E170A5EBA0C6}" type="presOf" srcId="{F862B1B2-1630-48BC-9DEA-CF4DC95CB6FE}" destId="{E175E9C2-C90C-47E0-A1E3-40C0C8629FD4}" srcOrd="0" destOrd="0" presId="urn:microsoft.com/office/officeart/2005/8/layout/vList2"/>
    <dgm:cxn modelId="{306DB94C-4470-4045-9B40-A2F79AAFDF68}" srcId="{B33ED1DC-0AE1-46B0-A277-CF39FE62DDFC}" destId="{D51945D0-02B4-4B3A-BDBF-97C7C424F2CD}" srcOrd="1" destOrd="0" parTransId="{3A21773D-EFB8-45CB-B0A4-8F4E79C6613E}" sibTransId="{ED83CCF2-AB57-48E3-9885-A96E776EF8C3}"/>
    <dgm:cxn modelId="{9536EE6D-4B45-4A54-8475-8AD291161286}" srcId="{B33ED1DC-0AE1-46B0-A277-CF39FE62DDFC}" destId="{F862B1B2-1630-48BC-9DEA-CF4DC95CB6FE}" srcOrd="2" destOrd="0" parTransId="{D84D9721-01DC-415B-9FBC-FCE1E2516772}" sibTransId="{BDDCFDBB-E094-48D4-B74C-F145642EC8F1}"/>
    <dgm:cxn modelId="{4DD6D252-CAFC-4CF0-9887-81271FE0B8D2}" srcId="{B33ED1DC-0AE1-46B0-A277-CF39FE62DDFC}" destId="{E08F58F5-072C-48A7-B017-05495AC380CA}" srcOrd="4" destOrd="0" parTransId="{15F605E2-9249-47E6-994E-53B22E4E0C0A}" sibTransId="{34A52D59-F2BC-45D0-8114-EC6DF7401B2C}"/>
    <dgm:cxn modelId="{28F9C855-BB6F-4FB3-97CF-70BAC409524C}" type="presOf" srcId="{279F668D-18D6-400A-86EC-9600DC0B8B70}" destId="{22CAB6AA-B3A2-42C1-9520-5B42E8957B25}" srcOrd="0" destOrd="0" presId="urn:microsoft.com/office/officeart/2005/8/layout/vList2"/>
    <dgm:cxn modelId="{C0D97C9E-1030-4FF6-ACFA-4D9EA35E15C8}" type="presOf" srcId="{E08F58F5-072C-48A7-B017-05495AC380CA}" destId="{390FC15C-D492-498F-B00E-BAD9AF0192DA}" srcOrd="0" destOrd="0" presId="urn:microsoft.com/office/officeart/2005/8/layout/vList2"/>
    <dgm:cxn modelId="{7A012BF7-83A5-4EF3-8DE3-E5F31BE48422}" type="presOf" srcId="{297F144F-9AAD-4D63-97EE-1D2AD9B6892F}" destId="{656433B5-C8D6-4877-BCA5-5B6D0CF46C68}" srcOrd="0" destOrd="0" presId="urn:microsoft.com/office/officeart/2005/8/layout/vList2"/>
    <dgm:cxn modelId="{1FA10B87-DBFE-47A9-BD9C-0F619C1236D3}" type="presParOf" srcId="{565E937B-8AC7-4F5E-ADD8-99CD74E007E1}" destId="{656433B5-C8D6-4877-BCA5-5B6D0CF46C68}" srcOrd="0" destOrd="0" presId="urn:microsoft.com/office/officeart/2005/8/layout/vList2"/>
    <dgm:cxn modelId="{2867BBCB-C565-43B2-9890-D0956BEF307A}" type="presParOf" srcId="{565E937B-8AC7-4F5E-ADD8-99CD74E007E1}" destId="{BD6DC238-D0FF-4F1F-B339-95CB2D89397C}" srcOrd="1" destOrd="0" presId="urn:microsoft.com/office/officeart/2005/8/layout/vList2"/>
    <dgm:cxn modelId="{3755CFD2-0291-45C1-BEA8-BE688BA16ADC}" type="presParOf" srcId="{565E937B-8AC7-4F5E-ADD8-99CD74E007E1}" destId="{1C8538F0-3CD2-4FB6-9E99-AAEC3495C88E}" srcOrd="2" destOrd="0" presId="urn:microsoft.com/office/officeart/2005/8/layout/vList2"/>
    <dgm:cxn modelId="{7EC5F68D-9D4E-48BC-80DC-1E32C4CF134B}" type="presParOf" srcId="{565E937B-8AC7-4F5E-ADD8-99CD74E007E1}" destId="{547C662D-815A-4567-A9E7-AF09DD553051}" srcOrd="3" destOrd="0" presId="urn:microsoft.com/office/officeart/2005/8/layout/vList2"/>
    <dgm:cxn modelId="{28B0905C-D4A3-43CB-AB98-CE626BA6F43B}" type="presParOf" srcId="{565E937B-8AC7-4F5E-ADD8-99CD74E007E1}" destId="{E175E9C2-C90C-47E0-A1E3-40C0C8629FD4}" srcOrd="4" destOrd="0" presId="urn:microsoft.com/office/officeart/2005/8/layout/vList2"/>
    <dgm:cxn modelId="{97BF9BB6-F203-4229-8864-A7BB5115B25A}" type="presParOf" srcId="{565E937B-8AC7-4F5E-ADD8-99CD74E007E1}" destId="{7C449FE7-8117-47DD-8660-43DD917B9ABE}" srcOrd="5" destOrd="0" presId="urn:microsoft.com/office/officeart/2005/8/layout/vList2"/>
    <dgm:cxn modelId="{32E94253-7647-4EE8-BBA0-F4634E872342}" type="presParOf" srcId="{565E937B-8AC7-4F5E-ADD8-99CD74E007E1}" destId="{22CAB6AA-B3A2-42C1-9520-5B42E8957B25}" srcOrd="6" destOrd="0" presId="urn:microsoft.com/office/officeart/2005/8/layout/vList2"/>
    <dgm:cxn modelId="{E5447897-67B2-46E4-8183-F70C976B4486}" type="presParOf" srcId="{565E937B-8AC7-4F5E-ADD8-99CD74E007E1}" destId="{78B63017-FFC4-483D-850B-7FC2D8854A9A}" srcOrd="7" destOrd="0" presId="urn:microsoft.com/office/officeart/2005/8/layout/vList2"/>
    <dgm:cxn modelId="{714A4D1D-EFBE-4803-8048-0F2E2D009C81}" type="presParOf" srcId="{565E937B-8AC7-4F5E-ADD8-99CD74E007E1}" destId="{390FC15C-D492-498F-B00E-BAD9AF0192D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433B5-C8D6-4877-BCA5-5B6D0CF46C68}">
      <dsp:nvSpPr>
        <dsp:cNvPr id="0" name=""/>
        <dsp:cNvSpPr/>
      </dsp:nvSpPr>
      <dsp:spPr>
        <a:xfrm>
          <a:off x="0" y="125521"/>
          <a:ext cx="6263640" cy="9931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O" sz="2500" kern="1200"/>
            <a:t>Identificar los elementos del diseño</a:t>
          </a:r>
          <a:endParaRPr lang="en-US" sz="2500" kern="1200"/>
        </a:p>
      </dsp:txBody>
      <dsp:txXfrm>
        <a:off x="48481" y="174002"/>
        <a:ext cx="6166678" cy="896166"/>
      </dsp:txXfrm>
    </dsp:sp>
    <dsp:sp modelId="{1C8538F0-3CD2-4FB6-9E99-AAEC3495C88E}">
      <dsp:nvSpPr>
        <dsp:cNvPr id="0" name=""/>
        <dsp:cNvSpPr/>
      </dsp:nvSpPr>
      <dsp:spPr>
        <a:xfrm>
          <a:off x="0" y="1190650"/>
          <a:ext cx="6263640" cy="993128"/>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O" sz="2500" kern="1200"/>
            <a:t>Plantear el modelo y describir sus componentes en contexto.</a:t>
          </a:r>
          <a:endParaRPr lang="en-US" sz="2500" kern="1200"/>
        </a:p>
      </dsp:txBody>
      <dsp:txXfrm>
        <a:off x="48481" y="1239131"/>
        <a:ext cx="6166678" cy="896166"/>
      </dsp:txXfrm>
    </dsp:sp>
    <dsp:sp modelId="{E175E9C2-C90C-47E0-A1E3-40C0C8629FD4}">
      <dsp:nvSpPr>
        <dsp:cNvPr id="0" name=""/>
        <dsp:cNvSpPr/>
      </dsp:nvSpPr>
      <dsp:spPr>
        <a:xfrm>
          <a:off x="0" y="2255779"/>
          <a:ext cx="6263640" cy="99312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O" sz="2500" kern="1200"/>
            <a:t>Realizar el análisis de varianza.</a:t>
          </a:r>
          <a:endParaRPr lang="en-US" sz="2500" kern="1200"/>
        </a:p>
      </dsp:txBody>
      <dsp:txXfrm>
        <a:off x="48481" y="2304260"/>
        <a:ext cx="6166678" cy="896166"/>
      </dsp:txXfrm>
    </dsp:sp>
    <dsp:sp modelId="{22CAB6AA-B3A2-42C1-9520-5B42E8957B25}">
      <dsp:nvSpPr>
        <dsp:cNvPr id="0" name=""/>
        <dsp:cNvSpPr/>
      </dsp:nvSpPr>
      <dsp:spPr>
        <a:xfrm>
          <a:off x="0" y="3320908"/>
          <a:ext cx="6263640" cy="993128"/>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O" sz="2500" kern="1200"/>
            <a:t>Evaluar el cumplimiento de los supuestos.</a:t>
          </a:r>
          <a:endParaRPr lang="en-US" sz="2500" kern="1200"/>
        </a:p>
      </dsp:txBody>
      <dsp:txXfrm>
        <a:off x="48481" y="3369389"/>
        <a:ext cx="6166678" cy="896166"/>
      </dsp:txXfrm>
    </dsp:sp>
    <dsp:sp modelId="{390FC15C-D492-498F-B00E-BAD9AF0192DA}">
      <dsp:nvSpPr>
        <dsp:cNvPr id="0" name=""/>
        <dsp:cNvSpPr/>
      </dsp:nvSpPr>
      <dsp:spPr>
        <a:xfrm>
          <a:off x="0" y="4386037"/>
          <a:ext cx="6263640" cy="99312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O" sz="2500" kern="1200"/>
            <a:t>Realizar comparaciones múltiples de acuerdo al resultado en el análisis de varianza.</a:t>
          </a:r>
          <a:endParaRPr lang="en-US" sz="2500" kern="1200"/>
        </a:p>
      </dsp:txBody>
      <dsp:txXfrm>
        <a:off x="48481" y="4434518"/>
        <a:ext cx="6166678"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18:35:06.688"/>
    </inkml:context>
    <inkml:brush xml:id="br0">
      <inkml:brushProperty name="width" value="0.05" units="cm"/>
      <inkml:brushProperty name="height" value="0.05" units="cm"/>
    </inkml:brush>
  </inkml:definitions>
  <inkml:trace contextRef="#ctx0" brushRef="#br0">571 3 24575,'-72'-1'0,"28"-1"0,0 2 0,0 2 0,0 2 0,-54 11 0,87-12 0,-1 0 0,1 1 0,0 0 0,1 1 0,-1 0 0,1 0 0,0 1 0,0 1 0,1 0 0,0 0 0,0 1 0,0 0 0,1 0 0,0 1 0,1 0 0,0 0 0,1 1 0,0 0 0,0 0 0,-8 21 0,7-11 0,1 1 0,1 0 0,1 0 0,0 1 0,0 41 0,3-48 0,2 1 0,0-1 0,0 1 0,2-1 0,0 0 0,0 0 0,2 0 0,11 27 0,-12-36 0,0 0 0,0 0 0,1 0 0,0-1 0,0 1 0,1-1 0,-1 0 0,1-1 0,0 1 0,1-1 0,-1 0 0,1-1 0,-1 0 0,1 0 0,0 0 0,0-1 0,1 0 0,-1 0 0,0-1 0,1 0 0,13 1 0,7-2 0,0 0 0,0-2 0,0-1 0,40-9 0,-59 10 0,0 0 0,0 0 0,0-1 0,0 0 0,-1-1 0,1 0 0,-1 0 0,0-1 0,0 0 0,-1 0 0,1-1 0,-1 0 0,-1 0 0,1-1 0,-1 0 0,0 0 0,0 0 0,-1-1 0,0 0 0,0 0 0,-1 0 0,0 0 0,-1-1 0,4-13 0,14-31 0,-10 27 0,0-2 0,-2 1 0,-1-1 0,-2-1 0,5-31 0,-11 55-59,1 0 0,-1 1-1,0-1 1,-1 0-1,1 0 1,-1 1 0,1-1-1,-1 0 1,-1 1 0,1-1-1,-1 1 1,0 0 0,0-1-1,0 1 1,0 0-1,-1 0 1,1 0 0,-1 0-1,0 1 1,-1-1 0,1 1-1,-5-4 1,-40-24-6767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18:35:08.240"/>
    </inkml:context>
    <inkml:brush xml:id="br0">
      <inkml:brushProperty name="width" value="0.05" units="cm"/>
      <inkml:brushProperty name="height" value="0.05" units="cm"/>
    </inkml:brush>
  </inkml:definitions>
  <inkml:trace contextRef="#ctx0" brushRef="#br0">404 2 24575,'-39'-1'0,"3"0"0,-1 2 0,1 1 0,-59 11 0,87-12 0,-1 1 0,1 1 0,0-1 0,0 1 0,0 1 0,1 0 0,-1 0 0,1 0 0,0 1 0,0 0 0,0 0 0,0 1 0,1 0 0,0 0 0,1 0 0,-1 1 0,1 0 0,0 0 0,1 0 0,-7 14 0,8-12 0,1-1 0,0 0 0,0 1 0,0-1 0,1 1 0,0-1 0,1 1 0,0 0 0,0-1 0,1 1 0,0-1 0,0 1 0,1-1 0,0 1 0,1-1 0,0 0 0,0 0 0,1 0 0,0 0 0,0-1 0,1 1 0,0-1 0,0 0 0,8 7 0,-3-3 0,0-1 0,1 0 0,1 0 0,0-2 0,0 1 0,0-1 0,1-1 0,0-1 0,0 0 0,1 0 0,0-1 0,0-1 0,25 5 0,4-4 0,0-2 0,1-1 0,-1-3 0,0-1 0,78-14 0,-115 14 0,0 1 0,0-1 0,-1 0 0,1-1 0,-1 0 0,1 1 0,-1-2 0,0 1 0,0 0 0,0-1 0,-1 0 0,1 0 0,-1-1 0,0 1 0,0-1 0,4-6 0,-4 3 0,0 1 0,0-1 0,-1 0 0,0 0 0,-1 0 0,0 0 0,0-1 0,-1 1 0,1 0 0,-1-17 0,-1 14 0,-1 1 0,0-1 0,0 0 0,-1 1 0,-1-1 0,1 1 0,-2-1 0,1 1 0,-1 0 0,-1 1 0,0-1 0,0 1 0,-1 0 0,0 0 0,-1 0 0,0 1 0,0 0 0,-16-13 0,11 14 11,0 1-1,0 0 0,0 1 1,-1 0-1,0 0 0,0 2 1,0-1-1,0 2 0,-18-2 1,-18 1-523,-57 4 0,88-1 67,-37 2-6381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18:35:09.771"/>
    </inkml:context>
    <inkml:brush xml:id="br0">
      <inkml:brushProperty name="width" value="0.05" units="cm"/>
      <inkml:brushProperty name="height" value="0.05" units="cm"/>
    </inkml:brush>
  </inkml:definitions>
  <inkml:trace contextRef="#ctx0" brushRef="#br0">125 1 24575,'2'0'0,"-1"1"0,0 0 0,1 0 0,-1 0 0,0 0 0,1 1 0,-1-1 0,0 0 0,0 1 0,0-1 0,0 0 0,0 1 0,-1-1 0,1 1 0,0-1 0,-1 1 0,1 0 0,-1-1 0,1 1 0,-1-1 0,0 1 0,1 0 0,-1 0 0,0-1 0,0 1 0,-1 0 0,1-1 0,0 1 0,0 0 0,-1-1 0,0 3 0,-2 7 0,-1 0 0,-1 0 0,-9 18 0,2-4 0,-9 33 0,3 2 0,-12 72 0,15-60 0,8-43 0,2 1 0,1-1 0,1 1 0,2 0 0,3 43 0,0-50 0,2 0 0,1 0 0,1-1 0,1 1 0,1-2 0,1 1 0,18 32 0,-14-31 0,1 1 0,1-2 0,2 0 0,0-1 0,1 0 0,1-2 0,36 30 0,-45-41 0,1-1 0,0 0 0,1 0 0,0-1 0,0-1 0,0 0 0,1 0 0,0-2 0,-1 1 0,1-2 0,0 0 0,1 0 0,-1-1 0,0-1 0,0 0 0,1-1 0,23-4 0,-30 4 0,0-1 0,0 0 0,0-1 0,0 1 0,0-1 0,0 0 0,-1-1 0,0 0 0,0 0 0,0 0 0,0-1 0,-1 0 0,1 0 0,5-7 0,-5 3 0,0 1 0,-1-1 0,0 0 0,-1 0 0,0 0 0,0-1 0,-1 1 0,-1-1 0,3-13 0,-1-16 0,-2-1 0,-1 1 0,-2 0 0,-8-52 0,5 51 0,-20-333 0,22 355 0,-1 0 0,0-1 0,-2 1 0,0 1 0,0-1 0,-2 1 0,0 0 0,-17-28 0,18 37 0,0 0 0,0 0 0,-1 0 0,0 1 0,0 0 0,-1 1 0,0 0 0,0 0 0,0 0 0,-1 1 0,1 0 0,-1 1 0,-1 0 0,1 0 0,0 1 0,-1 0 0,-17-2 0,-8 1-273,0 2 0,0 2 0,0 1 0,-35 5 0,-4 4-6553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2B19F9-C0A8-991E-32FC-AB685FBE8DD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A75D029-DFD8-B920-4132-B789443A3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6804C3C-55C1-798F-1923-B8360140DB35}"/>
              </a:ext>
            </a:extLst>
          </p:cNvPr>
          <p:cNvSpPr>
            <a:spLocks noGrp="1"/>
          </p:cNvSpPr>
          <p:nvPr>
            <p:ph type="dt" sz="half" idx="10"/>
          </p:nvPr>
        </p:nvSpPr>
        <p:spPr/>
        <p:txBody>
          <a:bodyPr/>
          <a:lstStyle/>
          <a:p>
            <a:fld id="{F3FDCC21-CC2D-4803-B809-B01E06195C1D}" type="datetimeFigureOut">
              <a:rPr lang="es-CO" smtClean="0"/>
              <a:t>7/05/2023</a:t>
            </a:fld>
            <a:endParaRPr lang="es-CO"/>
          </a:p>
        </p:txBody>
      </p:sp>
      <p:sp>
        <p:nvSpPr>
          <p:cNvPr id="5" name="Marcador de pie de página 4">
            <a:extLst>
              <a:ext uri="{FF2B5EF4-FFF2-40B4-BE49-F238E27FC236}">
                <a16:creationId xmlns:a16="http://schemas.microsoft.com/office/drawing/2014/main" id="{0266AF87-10D5-5932-1F3D-474688E5931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8536331-5BC6-023B-5A43-8199C3CD7ABD}"/>
              </a:ext>
            </a:extLst>
          </p:cNvPr>
          <p:cNvSpPr>
            <a:spLocks noGrp="1"/>
          </p:cNvSpPr>
          <p:nvPr>
            <p:ph type="sldNum" sz="quarter" idx="12"/>
          </p:nvPr>
        </p:nvSpPr>
        <p:spPr/>
        <p:txBody>
          <a:bodyPr/>
          <a:lstStyle/>
          <a:p>
            <a:fld id="{1A51F6C8-B6FC-4D42-B1C5-1959A68E584B}" type="slidenum">
              <a:rPr lang="es-CO" smtClean="0"/>
              <a:t>‹Nº›</a:t>
            </a:fld>
            <a:endParaRPr lang="es-CO"/>
          </a:p>
        </p:txBody>
      </p:sp>
    </p:spTree>
    <p:extLst>
      <p:ext uri="{BB962C8B-B14F-4D97-AF65-F5344CB8AC3E}">
        <p14:creationId xmlns:p14="http://schemas.microsoft.com/office/powerpoint/2010/main" val="175234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15C4F-69B1-AD2F-A8ED-7A0B21F1BF8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0924609-287E-4604-D0F6-06CD00AB867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5DD5060-04FD-9866-38E8-0A1A4ABD248B}"/>
              </a:ext>
            </a:extLst>
          </p:cNvPr>
          <p:cNvSpPr>
            <a:spLocks noGrp="1"/>
          </p:cNvSpPr>
          <p:nvPr>
            <p:ph type="dt" sz="half" idx="10"/>
          </p:nvPr>
        </p:nvSpPr>
        <p:spPr/>
        <p:txBody>
          <a:bodyPr/>
          <a:lstStyle/>
          <a:p>
            <a:fld id="{F3FDCC21-CC2D-4803-B809-B01E06195C1D}" type="datetimeFigureOut">
              <a:rPr lang="es-CO" smtClean="0"/>
              <a:t>7/05/2023</a:t>
            </a:fld>
            <a:endParaRPr lang="es-CO"/>
          </a:p>
        </p:txBody>
      </p:sp>
      <p:sp>
        <p:nvSpPr>
          <p:cNvPr id="5" name="Marcador de pie de página 4">
            <a:extLst>
              <a:ext uri="{FF2B5EF4-FFF2-40B4-BE49-F238E27FC236}">
                <a16:creationId xmlns:a16="http://schemas.microsoft.com/office/drawing/2014/main" id="{D5E4E674-F9AC-2D06-9D9D-704C0B55B30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82B545C-3DA0-BF99-D87F-302EB2FF7282}"/>
              </a:ext>
            </a:extLst>
          </p:cNvPr>
          <p:cNvSpPr>
            <a:spLocks noGrp="1"/>
          </p:cNvSpPr>
          <p:nvPr>
            <p:ph type="sldNum" sz="quarter" idx="12"/>
          </p:nvPr>
        </p:nvSpPr>
        <p:spPr/>
        <p:txBody>
          <a:bodyPr/>
          <a:lstStyle/>
          <a:p>
            <a:fld id="{1A51F6C8-B6FC-4D42-B1C5-1959A68E584B}" type="slidenum">
              <a:rPr lang="es-CO" smtClean="0"/>
              <a:t>‹Nº›</a:t>
            </a:fld>
            <a:endParaRPr lang="es-CO"/>
          </a:p>
        </p:txBody>
      </p:sp>
    </p:spTree>
    <p:extLst>
      <p:ext uri="{BB962C8B-B14F-4D97-AF65-F5344CB8AC3E}">
        <p14:creationId xmlns:p14="http://schemas.microsoft.com/office/powerpoint/2010/main" val="162443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256FE7-AA3F-027A-7CB4-739A2534C3F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65658BA-BC8C-22CA-A6C7-258C6CFF23D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7AB48B2-636B-A24A-8CB7-EACCDDA19FD4}"/>
              </a:ext>
            </a:extLst>
          </p:cNvPr>
          <p:cNvSpPr>
            <a:spLocks noGrp="1"/>
          </p:cNvSpPr>
          <p:nvPr>
            <p:ph type="dt" sz="half" idx="10"/>
          </p:nvPr>
        </p:nvSpPr>
        <p:spPr/>
        <p:txBody>
          <a:bodyPr/>
          <a:lstStyle/>
          <a:p>
            <a:fld id="{F3FDCC21-CC2D-4803-B809-B01E06195C1D}" type="datetimeFigureOut">
              <a:rPr lang="es-CO" smtClean="0"/>
              <a:t>7/05/2023</a:t>
            </a:fld>
            <a:endParaRPr lang="es-CO"/>
          </a:p>
        </p:txBody>
      </p:sp>
      <p:sp>
        <p:nvSpPr>
          <p:cNvPr id="5" name="Marcador de pie de página 4">
            <a:extLst>
              <a:ext uri="{FF2B5EF4-FFF2-40B4-BE49-F238E27FC236}">
                <a16:creationId xmlns:a16="http://schemas.microsoft.com/office/drawing/2014/main" id="{93F7D106-48E9-C27F-D5E5-E06389B2337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A5D73E7-BB35-A353-4E31-A0C619F262FD}"/>
              </a:ext>
            </a:extLst>
          </p:cNvPr>
          <p:cNvSpPr>
            <a:spLocks noGrp="1"/>
          </p:cNvSpPr>
          <p:nvPr>
            <p:ph type="sldNum" sz="quarter" idx="12"/>
          </p:nvPr>
        </p:nvSpPr>
        <p:spPr/>
        <p:txBody>
          <a:bodyPr/>
          <a:lstStyle/>
          <a:p>
            <a:fld id="{1A51F6C8-B6FC-4D42-B1C5-1959A68E584B}" type="slidenum">
              <a:rPr lang="es-CO" smtClean="0"/>
              <a:t>‹Nº›</a:t>
            </a:fld>
            <a:endParaRPr lang="es-CO"/>
          </a:p>
        </p:txBody>
      </p:sp>
    </p:spTree>
    <p:extLst>
      <p:ext uri="{BB962C8B-B14F-4D97-AF65-F5344CB8AC3E}">
        <p14:creationId xmlns:p14="http://schemas.microsoft.com/office/powerpoint/2010/main" val="306518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lvl1pPr algn="l">
              <a:defRPr/>
            </a:lvl1pPr>
          </a:lstStyle>
          <a:p>
            <a:fld id="{F5A4951F-9670-48F9-B191-68C2AA82862C}" type="datetimeFigureOut">
              <a:rPr lang="es-CO" smtClean="0"/>
              <a:t>7/05/2023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2A2ED70-72E0-44E7-8B66-70CBE5A27E57}"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118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5A4951F-9670-48F9-B191-68C2AA82862C}" type="datetimeFigureOut">
              <a:rPr lang="es-CO" smtClean="0"/>
              <a:t>7/05/2023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2A2ED70-72E0-44E7-8B66-70CBE5A27E57}" type="slidenum">
              <a:rPr lang="es-CO" smtClean="0"/>
              <a:t>‹Nº›</a:t>
            </a:fld>
            <a:endParaRPr lang="es-CO"/>
          </a:p>
        </p:txBody>
      </p:sp>
    </p:spTree>
    <p:extLst>
      <p:ext uri="{BB962C8B-B14F-4D97-AF65-F5344CB8AC3E}">
        <p14:creationId xmlns:p14="http://schemas.microsoft.com/office/powerpoint/2010/main" val="62284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5A4951F-9670-48F9-B191-68C2AA82862C}" type="datetimeFigureOut">
              <a:rPr lang="es-CO" smtClean="0"/>
              <a:t>7/05/2023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2A2ED70-72E0-44E7-8B66-70CBE5A27E57}"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276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F5A4951F-9670-48F9-B191-68C2AA82862C}" type="datetimeFigureOut">
              <a:rPr lang="es-CO" smtClean="0"/>
              <a:t>7/05/2023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2A2ED70-72E0-44E7-8B66-70CBE5A27E57}" type="slidenum">
              <a:rPr lang="es-CO" smtClean="0"/>
              <a:t>‹Nº›</a:t>
            </a:fld>
            <a:endParaRPr lang="es-CO"/>
          </a:p>
        </p:txBody>
      </p:sp>
    </p:spTree>
    <p:extLst>
      <p:ext uri="{BB962C8B-B14F-4D97-AF65-F5344CB8AC3E}">
        <p14:creationId xmlns:p14="http://schemas.microsoft.com/office/powerpoint/2010/main" val="4266028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F5A4951F-9670-48F9-B191-68C2AA82862C}" type="datetimeFigureOut">
              <a:rPr lang="es-CO" smtClean="0"/>
              <a:t>7/05/2023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2A2ED70-72E0-44E7-8B66-70CBE5A27E57}" type="slidenum">
              <a:rPr lang="es-CO" smtClean="0"/>
              <a:t>‹Nº›</a:t>
            </a:fld>
            <a:endParaRPr lang="es-CO"/>
          </a:p>
        </p:txBody>
      </p:sp>
    </p:spTree>
    <p:extLst>
      <p:ext uri="{BB962C8B-B14F-4D97-AF65-F5344CB8AC3E}">
        <p14:creationId xmlns:p14="http://schemas.microsoft.com/office/powerpoint/2010/main" val="325757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F5A4951F-9670-48F9-B191-68C2AA82862C}" type="datetimeFigureOut">
              <a:rPr lang="es-CO" smtClean="0"/>
              <a:t>7/05/2023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2A2ED70-72E0-44E7-8B66-70CBE5A27E57}" type="slidenum">
              <a:rPr lang="es-CO" smtClean="0"/>
              <a:t>‹Nº›</a:t>
            </a:fld>
            <a:endParaRPr lang="es-CO"/>
          </a:p>
        </p:txBody>
      </p:sp>
    </p:spTree>
    <p:extLst>
      <p:ext uri="{BB962C8B-B14F-4D97-AF65-F5344CB8AC3E}">
        <p14:creationId xmlns:p14="http://schemas.microsoft.com/office/powerpoint/2010/main" val="3184672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4951F-9670-48F9-B191-68C2AA82862C}" type="datetimeFigureOut">
              <a:rPr lang="es-CO" smtClean="0"/>
              <a:t>7/05/2023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2A2ED70-72E0-44E7-8B66-70CBE5A27E57}" type="slidenum">
              <a:rPr lang="es-CO" smtClean="0"/>
              <a:t>‹Nº›</a:t>
            </a:fld>
            <a:endParaRPr lang="es-CO"/>
          </a:p>
        </p:txBody>
      </p:sp>
    </p:spTree>
    <p:extLst>
      <p:ext uri="{BB962C8B-B14F-4D97-AF65-F5344CB8AC3E}">
        <p14:creationId xmlns:p14="http://schemas.microsoft.com/office/powerpoint/2010/main" val="3256923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5A4951F-9670-48F9-B191-68C2AA82862C}" type="datetimeFigureOut">
              <a:rPr lang="es-CO" smtClean="0"/>
              <a:t>7/05/2023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2A2ED70-72E0-44E7-8B66-70CBE5A27E57}" type="slidenum">
              <a:rPr lang="es-CO" smtClean="0"/>
              <a:t>‹Nº›</a:t>
            </a:fld>
            <a:endParaRPr lang="es-CO"/>
          </a:p>
        </p:txBody>
      </p:sp>
    </p:spTree>
    <p:extLst>
      <p:ext uri="{BB962C8B-B14F-4D97-AF65-F5344CB8AC3E}">
        <p14:creationId xmlns:p14="http://schemas.microsoft.com/office/powerpoint/2010/main" val="97104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BEB34F-7D1D-B926-9983-F0DF6E33535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1370172-F20F-8DA2-1E29-426F2544D01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2B0A868-B737-7821-B8F4-88229DE8A6B2}"/>
              </a:ext>
            </a:extLst>
          </p:cNvPr>
          <p:cNvSpPr>
            <a:spLocks noGrp="1"/>
          </p:cNvSpPr>
          <p:nvPr>
            <p:ph type="dt" sz="half" idx="10"/>
          </p:nvPr>
        </p:nvSpPr>
        <p:spPr/>
        <p:txBody>
          <a:bodyPr/>
          <a:lstStyle/>
          <a:p>
            <a:fld id="{F3FDCC21-CC2D-4803-B809-B01E06195C1D}" type="datetimeFigureOut">
              <a:rPr lang="es-CO" smtClean="0"/>
              <a:t>7/05/2023</a:t>
            </a:fld>
            <a:endParaRPr lang="es-CO"/>
          </a:p>
        </p:txBody>
      </p:sp>
      <p:sp>
        <p:nvSpPr>
          <p:cNvPr id="5" name="Marcador de pie de página 4">
            <a:extLst>
              <a:ext uri="{FF2B5EF4-FFF2-40B4-BE49-F238E27FC236}">
                <a16:creationId xmlns:a16="http://schemas.microsoft.com/office/drawing/2014/main" id="{778503B1-EA89-6DA9-1E70-41D53189775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D0301BD-4FEC-A1E2-90AE-9ADA7F7241D7}"/>
              </a:ext>
            </a:extLst>
          </p:cNvPr>
          <p:cNvSpPr>
            <a:spLocks noGrp="1"/>
          </p:cNvSpPr>
          <p:nvPr>
            <p:ph type="sldNum" sz="quarter" idx="12"/>
          </p:nvPr>
        </p:nvSpPr>
        <p:spPr/>
        <p:txBody>
          <a:bodyPr/>
          <a:lstStyle/>
          <a:p>
            <a:fld id="{1A51F6C8-B6FC-4D42-B1C5-1959A68E584B}" type="slidenum">
              <a:rPr lang="es-CO" smtClean="0"/>
              <a:t>‹Nº›</a:t>
            </a:fld>
            <a:endParaRPr lang="es-CO"/>
          </a:p>
        </p:txBody>
      </p:sp>
    </p:spTree>
    <p:extLst>
      <p:ext uri="{BB962C8B-B14F-4D97-AF65-F5344CB8AC3E}">
        <p14:creationId xmlns:p14="http://schemas.microsoft.com/office/powerpoint/2010/main" val="2216268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5A4951F-9670-48F9-B191-68C2AA82862C}" type="datetimeFigureOut">
              <a:rPr lang="es-CO" smtClean="0"/>
              <a:t>7/05/2023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2A2ED70-72E0-44E7-8B66-70CBE5A27E57}"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750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5A4951F-9670-48F9-B191-68C2AA82862C}" type="datetimeFigureOut">
              <a:rPr lang="es-CO" smtClean="0"/>
              <a:t>7/05/2023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2A2ED70-72E0-44E7-8B66-70CBE5A27E57}" type="slidenum">
              <a:rPr lang="es-CO" smtClean="0"/>
              <a:t>‹Nº›</a:t>
            </a:fld>
            <a:endParaRPr lang="es-CO"/>
          </a:p>
        </p:txBody>
      </p:sp>
    </p:spTree>
    <p:extLst>
      <p:ext uri="{BB962C8B-B14F-4D97-AF65-F5344CB8AC3E}">
        <p14:creationId xmlns:p14="http://schemas.microsoft.com/office/powerpoint/2010/main" val="1127415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5A4951F-9670-48F9-B191-68C2AA82862C}" type="datetimeFigureOut">
              <a:rPr lang="es-CO" smtClean="0"/>
              <a:t>7/05/2023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2A2ED70-72E0-44E7-8B66-70CBE5A27E57}" type="slidenum">
              <a:rPr lang="es-CO" smtClean="0"/>
              <a:t>‹Nº›</a:t>
            </a:fld>
            <a:endParaRPr lang="es-CO"/>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02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73860-6815-5E37-7361-36272B1B68C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67E573E-3FF1-5CB4-0CF7-35CD08DB75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B9CFF0D-F809-4AC0-0120-7F958FE85F05}"/>
              </a:ext>
            </a:extLst>
          </p:cNvPr>
          <p:cNvSpPr>
            <a:spLocks noGrp="1"/>
          </p:cNvSpPr>
          <p:nvPr>
            <p:ph type="dt" sz="half" idx="10"/>
          </p:nvPr>
        </p:nvSpPr>
        <p:spPr/>
        <p:txBody>
          <a:bodyPr/>
          <a:lstStyle/>
          <a:p>
            <a:fld id="{F3FDCC21-CC2D-4803-B809-B01E06195C1D}" type="datetimeFigureOut">
              <a:rPr lang="es-CO" smtClean="0"/>
              <a:t>7/05/2023</a:t>
            </a:fld>
            <a:endParaRPr lang="es-CO"/>
          </a:p>
        </p:txBody>
      </p:sp>
      <p:sp>
        <p:nvSpPr>
          <p:cNvPr id="5" name="Marcador de pie de página 4">
            <a:extLst>
              <a:ext uri="{FF2B5EF4-FFF2-40B4-BE49-F238E27FC236}">
                <a16:creationId xmlns:a16="http://schemas.microsoft.com/office/drawing/2014/main" id="{D2E0D6E7-5710-4793-A0CD-7DD51DAFAD6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2925D7B-ACF6-890B-17BB-0103DDD990C1}"/>
              </a:ext>
            </a:extLst>
          </p:cNvPr>
          <p:cNvSpPr>
            <a:spLocks noGrp="1"/>
          </p:cNvSpPr>
          <p:nvPr>
            <p:ph type="sldNum" sz="quarter" idx="12"/>
          </p:nvPr>
        </p:nvSpPr>
        <p:spPr/>
        <p:txBody>
          <a:bodyPr/>
          <a:lstStyle/>
          <a:p>
            <a:fld id="{1A51F6C8-B6FC-4D42-B1C5-1959A68E584B}" type="slidenum">
              <a:rPr lang="es-CO" smtClean="0"/>
              <a:t>‹Nº›</a:t>
            </a:fld>
            <a:endParaRPr lang="es-CO"/>
          </a:p>
        </p:txBody>
      </p:sp>
    </p:spTree>
    <p:extLst>
      <p:ext uri="{BB962C8B-B14F-4D97-AF65-F5344CB8AC3E}">
        <p14:creationId xmlns:p14="http://schemas.microsoft.com/office/powerpoint/2010/main" val="73537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D58BE-D6B2-5533-68A1-D93DFFEA091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D1E0526-024F-222F-2C8C-19E3FCB9272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A4C6BD5-A16C-96B0-28FE-0662E24C962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8DFB214-D4FE-895B-F4C5-83999AF0745A}"/>
              </a:ext>
            </a:extLst>
          </p:cNvPr>
          <p:cNvSpPr>
            <a:spLocks noGrp="1"/>
          </p:cNvSpPr>
          <p:nvPr>
            <p:ph type="dt" sz="half" idx="10"/>
          </p:nvPr>
        </p:nvSpPr>
        <p:spPr/>
        <p:txBody>
          <a:bodyPr/>
          <a:lstStyle/>
          <a:p>
            <a:fld id="{F3FDCC21-CC2D-4803-B809-B01E06195C1D}" type="datetimeFigureOut">
              <a:rPr lang="es-CO" smtClean="0"/>
              <a:t>7/05/2023</a:t>
            </a:fld>
            <a:endParaRPr lang="es-CO"/>
          </a:p>
        </p:txBody>
      </p:sp>
      <p:sp>
        <p:nvSpPr>
          <p:cNvPr id="6" name="Marcador de pie de página 5">
            <a:extLst>
              <a:ext uri="{FF2B5EF4-FFF2-40B4-BE49-F238E27FC236}">
                <a16:creationId xmlns:a16="http://schemas.microsoft.com/office/drawing/2014/main" id="{02A289AC-06F2-AC16-9298-778C1F828B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9343CC3-88C0-28E3-09A7-C841BA2590AC}"/>
              </a:ext>
            </a:extLst>
          </p:cNvPr>
          <p:cNvSpPr>
            <a:spLocks noGrp="1"/>
          </p:cNvSpPr>
          <p:nvPr>
            <p:ph type="sldNum" sz="quarter" idx="12"/>
          </p:nvPr>
        </p:nvSpPr>
        <p:spPr/>
        <p:txBody>
          <a:bodyPr/>
          <a:lstStyle/>
          <a:p>
            <a:fld id="{1A51F6C8-B6FC-4D42-B1C5-1959A68E584B}" type="slidenum">
              <a:rPr lang="es-CO" smtClean="0"/>
              <a:t>‹Nº›</a:t>
            </a:fld>
            <a:endParaRPr lang="es-CO"/>
          </a:p>
        </p:txBody>
      </p:sp>
    </p:spTree>
    <p:extLst>
      <p:ext uri="{BB962C8B-B14F-4D97-AF65-F5344CB8AC3E}">
        <p14:creationId xmlns:p14="http://schemas.microsoft.com/office/powerpoint/2010/main" val="221661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9220E5-8D5A-E19D-A86B-BABC05AD91A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B9C332-3DFD-1D73-AD17-897493211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EFFF6F1-279F-7600-0590-AB5B24E4C99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CA2FA1E6-419E-8869-3E5A-C2E54EA18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5ADA24D-3882-98D5-CEBA-F8ADC7969BA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F7EB74AF-A8C0-A1AB-2965-3445B85D2ECB}"/>
              </a:ext>
            </a:extLst>
          </p:cNvPr>
          <p:cNvSpPr>
            <a:spLocks noGrp="1"/>
          </p:cNvSpPr>
          <p:nvPr>
            <p:ph type="dt" sz="half" idx="10"/>
          </p:nvPr>
        </p:nvSpPr>
        <p:spPr/>
        <p:txBody>
          <a:bodyPr/>
          <a:lstStyle/>
          <a:p>
            <a:fld id="{F3FDCC21-CC2D-4803-B809-B01E06195C1D}" type="datetimeFigureOut">
              <a:rPr lang="es-CO" smtClean="0"/>
              <a:t>7/05/2023</a:t>
            </a:fld>
            <a:endParaRPr lang="es-CO"/>
          </a:p>
        </p:txBody>
      </p:sp>
      <p:sp>
        <p:nvSpPr>
          <p:cNvPr id="8" name="Marcador de pie de página 7">
            <a:extLst>
              <a:ext uri="{FF2B5EF4-FFF2-40B4-BE49-F238E27FC236}">
                <a16:creationId xmlns:a16="http://schemas.microsoft.com/office/drawing/2014/main" id="{0C95E55B-3AF5-ADAB-316E-F3E55723368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B4BB4F5-7DCF-8CA6-DC70-A3D146F673B0}"/>
              </a:ext>
            </a:extLst>
          </p:cNvPr>
          <p:cNvSpPr>
            <a:spLocks noGrp="1"/>
          </p:cNvSpPr>
          <p:nvPr>
            <p:ph type="sldNum" sz="quarter" idx="12"/>
          </p:nvPr>
        </p:nvSpPr>
        <p:spPr/>
        <p:txBody>
          <a:bodyPr/>
          <a:lstStyle/>
          <a:p>
            <a:fld id="{1A51F6C8-B6FC-4D42-B1C5-1959A68E584B}" type="slidenum">
              <a:rPr lang="es-CO" smtClean="0"/>
              <a:t>‹Nº›</a:t>
            </a:fld>
            <a:endParaRPr lang="es-CO"/>
          </a:p>
        </p:txBody>
      </p:sp>
    </p:spTree>
    <p:extLst>
      <p:ext uri="{BB962C8B-B14F-4D97-AF65-F5344CB8AC3E}">
        <p14:creationId xmlns:p14="http://schemas.microsoft.com/office/powerpoint/2010/main" val="252647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675990-CBAB-5D6B-6B7B-EF429AFD828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6D4CACB-7AAE-DCCD-6A25-0B6008839E85}"/>
              </a:ext>
            </a:extLst>
          </p:cNvPr>
          <p:cNvSpPr>
            <a:spLocks noGrp="1"/>
          </p:cNvSpPr>
          <p:nvPr>
            <p:ph type="dt" sz="half" idx="10"/>
          </p:nvPr>
        </p:nvSpPr>
        <p:spPr/>
        <p:txBody>
          <a:bodyPr/>
          <a:lstStyle/>
          <a:p>
            <a:fld id="{F3FDCC21-CC2D-4803-B809-B01E06195C1D}" type="datetimeFigureOut">
              <a:rPr lang="es-CO" smtClean="0"/>
              <a:t>7/05/2023</a:t>
            </a:fld>
            <a:endParaRPr lang="es-CO"/>
          </a:p>
        </p:txBody>
      </p:sp>
      <p:sp>
        <p:nvSpPr>
          <p:cNvPr id="4" name="Marcador de pie de página 3">
            <a:extLst>
              <a:ext uri="{FF2B5EF4-FFF2-40B4-BE49-F238E27FC236}">
                <a16:creationId xmlns:a16="http://schemas.microsoft.com/office/drawing/2014/main" id="{86202D5B-24FE-A97E-BD7C-F9B6F15459E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3B542B52-1001-118E-13F9-51219EB29C51}"/>
              </a:ext>
            </a:extLst>
          </p:cNvPr>
          <p:cNvSpPr>
            <a:spLocks noGrp="1"/>
          </p:cNvSpPr>
          <p:nvPr>
            <p:ph type="sldNum" sz="quarter" idx="12"/>
          </p:nvPr>
        </p:nvSpPr>
        <p:spPr/>
        <p:txBody>
          <a:bodyPr/>
          <a:lstStyle/>
          <a:p>
            <a:fld id="{1A51F6C8-B6FC-4D42-B1C5-1959A68E584B}" type="slidenum">
              <a:rPr lang="es-CO" smtClean="0"/>
              <a:t>‹Nº›</a:t>
            </a:fld>
            <a:endParaRPr lang="es-CO"/>
          </a:p>
        </p:txBody>
      </p:sp>
    </p:spTree>
    <p:extLst>
      <p:ext uri="{BB962C8B-B14F-4D97-AF65-F5344CB8AC3E}">
        <p14:creationId xmlns:p14="http://schemas.microsoft.com/office/powerpoint/2010/main" val="152276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1090A8C-3303-DA73-87F9-3E65EBBF0510}"/>
              </a:ext>
            </a:extLst>
          </p:cNvPr>
          <p:cNvSpPr>
            <a:spLocks noGrp="1"/>
          </p:cNvSpPr>
          <p:nvPr>
            <p:ph type="dt" sz="half" idx="10"/>
          </p:nvPr>
        </p:nvSpPr>
        <p:spPr/>
        <p:txBody>
          <a:bodyPr/>
          <a:lstStyle/>
          <a:p>
            <a:fld id="{F3FDCC21-CC2D-4803-B809-B01E06195C1D}" type="datetimeFigureOut">
              <a:rPr lang="es-CO" smtClean="0"/>
              <a:t>7/05/2023</a:t>
            </a:fld>
            <a:endParaRPr lang="es-CO"/>
          </a:p>
        </p:txBody>
      </p:sp>
      <p:sp>
        <p:nvSpPr>
          <p:cNvPr id="3" name="Marcador de pie de página 2">
            <a:extLst>
              <a:ext uri="{FF2B5EF4-FFF2-40B4-BE49-F238E27FC236}">
                <a16:creationId xmlns:a16="http://schemas.microsoft.com/office/drawing/2014/main" id="{B6C085E0-1399-BA33-F27A-BA0E85C2F7A2}"/>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09D9779-646B-B6E8-96E6-DC2BDD3B991E}"/>
              </a:ext>
            </a:extLst>
          </p:cNvPr>
          <p:cNvSpPr>
            <a:spLocks noGrp="1"/>
          </p:cNvSpPr>
          <p:nvPr>
            <p:ph type="sldNum" sz="quarter" idx="12"/>
          </p:nvPr>
        </p:nvSpPr>
        <p:spPr/>
        <p:txBody>
          <a:bodyPr/>
          <a:lstStyle/>
          <a:p>
            <a:fld id="{1A51F6C8-B6FC-4D42-B1C5-1959A68E584B}" type="slidenum">
              <a:rPr lang="es-CO" smtClean="0"/>
              <a:t>‹Nº›</a:t>
            </a:fld>
            <a:endParaRPr lang="es-CO"/>
          </a:p>
        </p:txBody>
      </p:sp>
    </p:spTree>
    <p:extLst>
      <p:ext uri="{BB962C8B-B14F-4D97-AF65-F5344CB8AC3E}">
        <p14:creationId xmlns:p14="http://schemas.microsoft.com/office/powerpoint/2010/main" val="389690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DFA65-6D8D-6457-131B-CCB8CF2FB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B412D37-437F-249A-DF4B-A1094E8D0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C7A29357-9B1E-068A-7EA6-323CE3369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7A40C5E-BC8B-F059-B283-742C58FFE03C}"/>
              </a:ext>
            </a:extLst>
          </p:cNvPr>
          <p:cNvSpPr>
            <a:spLocks noGrp="1"/>
          </p:cNvSpPr>
          <p:nvPr>
            <p:ph type="dt" sz="half" idx="10"/>
          </p:nvPr>
        </p:nvSpPr>
        <p:spPr/>
        <p:txBody>
          <a:bodyPr/>
          <a:lstStyle/>
          <a:p>
            <a:fld id="{F3FDCC21-CC2D-4803-B809-B01E06195C1D}" type="datetimeFigureOut">
              <a:rPr lang="es-CO" smtClean="0"/>
              <a:t>7/05/2023</a:t>
            </a:fld>
            <a:endParaRPr lang="es-CO"/>
          </a:p>
        </p:txBody>
      </p:sp>
      <p:sp>
        <p:nvSpPr>
          <p:cNvPr id="6" name="Marcador de pie de página 5">
            <a:extLst>
              <a:ext uri="{FF2B5EF4-FFF2-40B4-BE49-F238E27FC236}">
                <a16:creationId xmlns:a16="http://schemas.microsoft.com/office/drawing/2014/main" id="{4CBED767-2143-AA0D-DEFD-FDDC12A05B0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33668C9-2EF2-FD61-5714-C7FF2ACCCAAF}"/>
              </a:ext>
            </a:extLst>
          </p:cNvPr>
          <p:cNvSpPr>
            <a:spLocks noGrp="1"/>
          </p:cNvSpPr>
          <p:nvPr>
            <p:ph type="sldNum" sz="quarter" idx="12"/>
          </p:nvPr>
        </p:nvSpPr>
        <p:spPr/>
        <p:txBody>
          <a:bodyPr/>
          <a:lstStyle/>
          <a:p>
            <a:fld id="{1A51F6C8-B6FC-4D42-B1C5-1959A68E584B}" type="slidenum">
              <a:rPr lang="es-CO" smtClean="0"/>
              <a:t>‹Nº›</a:t>
            </a:fld>
            <a:endParaRPr lang="es-CO"/>
          </a:p>
        </p:txBody>
      </p:sp>
    </p:spTree>
    <p:extLst>
      <p:ext uri="{BB962C8B-B14F-4D97-AF65-F5344CB8AC3E}">
        <p14:creationId xmlns:p14="http://schemas.microsoft.com/office/powerpoint/2010/main" val="169626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8621F-5130-1EC1-3F94-ACE580DA927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9D1B2C7-94EB-2B16-5973-5523A4623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654AC01-FFD4-0F88-358B-5CC0BFD7E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2274BBF-39C0-49A8-92F8-9E3119545729}"/>
              </a:ext>
            </a:extLst>
          </p:cNvPr>
          <p:cNvSpPr>
            <a:spLocks noGrp="1"/>
          </p:cNvSpPr>
          <p:nvPr>
            <p:ph type="dt" sz="half" idx="10"/>
          </p:nvPr>
        </p:nvSpPr>
        <p:spPr/>
        <p:txBody>
          <a:bodyPr/>
          <a:lstStyle/>
          <a:p>
            <a:fld id="{F3FDCC21-CC2D-4803-B809-B01E06195C1D}" type="datetimeFigureOut">
              <a:rPr lang="es-CO" smtClean="0"/>
              <a:t>7/05/2023</a:t>
            </a:fld>
            <a:endParaRPr lang="es-CO"/>
          </a:p>
        </p:txBody>
      </p:sp>
      <p:sp>
        <p:nvSpPr>
          <p:cNvPr id="6" name="Marcador de pie de página 5">
            <a:extLst>
              <a:ext uri="{FF2B5EF4-FFF2-40B4-BE49-F238E27FC236}">
                <a16:creationId xmlns:a16="http://schemas.microsoft.com/office/drawing/2014/main" id="{2884FFD6-018F-EB26-F402-AA1444A1ED2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C3ACCB3-7C02-6925-BADB-E2525F94BC1E}"/>
              </a:ext>
            </a:extLst>
          </p:cNvPr>
          <p:cNvSpPr>
            <a:spLocks noGrp="1"/>
          </p:cNvSpPr>
          <p:nvPr>
            <p:ph type="sldNum" sz="quarter" idx="12"/>
          </p:nvPr>
        </p:nvSpPr>
        <p:spPr/>
        <p:txBody>
          <a:bodyPr/>
          <a:lstStyle/>
          <a:p>
            <a:fld id="{1A51F6C8-B6FC-4D42-B1C5-1959A68E584B}" type="slidenum">
              <a:rPr lang="es-CO" smtClean="0"/>
              <a:t>‹Nº›</a:t>
            </a:fld>
            <a:endParaRPr lang="es-CO"/>
          </a:p>
        </p:txBody>
      </p:sp>
    </p:spTree>
    <p:extLst>
      <p:ext uri="{BB962C8B-B14F-4D97-AF65-F5344CB8AC3E}">
        <p14:creationId xmlns:p14="http://schemas.microsoft.com/office/powerpoint/2010/main" val="24634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275C507-E8AF-B505-9416-FBF6FE5E1D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E6C3D4A-A7AC-8589-D573-C5B6A1D81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C0A4AF3-DBFD-D272-522A-F07A37648A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DCC21-CC2D-4803-B809-B01E06195C1D}" type="datetimeFigureOut">
              <a:rPr lang="es-CO" smtClean="0"/>
              <a:t>7/05/2023</a:t>
            </a:fld>
            <a:endParaRPr lang="es-CO"/>
          </a:p>
        </p:txBody>
      </p:sp>
      <p:sp>
        <p:nvSpPr>
          <p:cNvPr id="5" name="Marcador de pie de página 4">
            <a:extLst>
              <a:ext uri="{FF2B5EF4-FFF2-40B4-BE49-F238E27FC236}">
                <a16:creationId xmlns:a16="http://schemas.microsoft.com/office/drawing/2014/main" id="{06B1EB73-9C43-7CAD-41B8-16659F658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3C10650D-4226-E71E-C3FF-EE040C570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1F6C8-B6FC-4D42-B1C5-1959A68E584B}" type="slidenum">
              <a:rPr lang="es-CO" smtClean="0"/>
              <a:t>‹Nº›</a:t>
            </a:fld>
            <a:endParaRPr lang="es-CO"/>
          </a:p>
        </p:txBody>
      </p:sp>
    </p:spTree>
    <p:extLst>
      <p:ext uri="{BB962C8B-B14F-4D97-AF65-F5344CB8AC3E}">
        <p14:creationId xmlns:p14="http://schemas.microsoft.com/office/powerpoint/2010/main" val="3194130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5A4951F-9670-48F9-B191-68C2AA82862C}" type="datetimeFigureOut">
              <a:rPr lang="es-CO" smtClean="0"/>
              <a:t>7/05/2023</a:t>
            </a:fld>
            <a:endParaRPr lang="es-CO"/>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O"/>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2A2ED70-72E0-44E7-8B66-70CBE5A27E57}" type="slidenum">
              <a:rPr lang="es-CO" smtClean="0"/>
              <a:t>‹Nº›</a:t>
            </a:fld>
            <a:endParaRPr lang="es-CO"/>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253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lasblog6primaria.blogspot.com/2021/03/estadistica-y-probabilidad.html"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dietando.it/1850/meglio-il-burro-o-la-margarina-per-la-dieta"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nenglishworldtodiscover.blogspot.com/2019/05/at-restaurant.html" TargetMode="Externa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lsecretermueblecultural.blogspot.com/2013/02/en-la-punta-de-la-lengua.html"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medtempus.com/archives/cuando-la-comida-puede-hacerte-alucina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13.xml"/><Relationship Id="rId6" Type="http://schemas.openxmlformats.org/officeDocument/2006/relationships/customXml" Target="../ink/ink3.xml"/><Relationship Id="rId5" Type="http://schemas.openxmlformats.org/officeDocument/2006/relationships/image" Target="../media/image15.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epam.com.br/blog/temperatura-e-calor/"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2"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0277372-62EF-EA81-3A4F-AB9BA4B8E102}"/>
              </a:ext>
            </a:extLst>
          </p:cNvPr>
          <p:cNvSpPr>
            <a:spLocks noGrp="1"/>
          </p:cNvSpPr>
          <p:nvPr>
            <p:ph type="ctrTitle"/>
          </p:nvPr>
        </p:nvSpPr>
        <p:spPr>
          <a:xfrm>
            <a:off x="7823237" y="932688"/>
            <a:ext cx="3902419" cy="3273552"/>
          </a:xfrm>
        </p:spPr>
        <p:txBody>
          <a:bodyPr anchor="ctr">
            <a:normAutofit/>
          </a:bodyPr>
          <a:lstStyle/>
          <a:p>
            <a:pPr algn="l"/>
            <a:r>
              <a:rPr lang="es-CO" sz="5000" dirty="0">
                <a:solidFill>
                  <a:srgbClr val="FFFFFF"/>
                </a:solidFill>
              </a:rPr>
              <a:t>Ejercicios</a:t>
            </a:r>
            <a:br>
              <a:rPr lang="es-CO" sz="5000" dirty="0">
                <a:solidFill>
                  <a:srgbClr val="FFFFFF"/>
                </a:solidFill>
              </a:rPr>
            </a:br>
            <a:r>
              <a:rPr lang="es-CO" sz="5000" dirty="0">
                <a:solidFill>
                  <a:srgbClr val="FFFFFF"/>
                </a:solidFill>
              </a:rPr>
              <a:t>diseño de experimentos</a:t>
            </a: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1"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F95D68FD-C2D2-FABB-C901-9C57557DE81A}"/>
              </a:ext>
            </a:extLst>
          </p:cNvPr>
          <p:cNvSpPr>
            <a:spLocks noGrp="1"/>
          </p:cNvSpPr>
          <p:nvPr>
            <p:ph type="subTitle" idx="1"/>
          </p:nvPr>
        </p:nvSpPr>
        <p:spPr>
          <a:xfrm>
            <a:off x="8100127" y="5113960"/>
            <a:ext cx="1830086" cy="1022860"/>
          </a:xfrm>
        </p:spPr>
        <p:txBody>
          <a:bodyPr anchor="ctr">
            <a:normAutofit/>
          </a:bodyPr>
          <a:lstStyle/>
          <a:p>
            <a:pPr algn="l"/>
            <a:r>
              <a:rPr lang="es-CO" sz="1900" dirty="0">
                <a:solidFill>
                  <a:srgbClr val="FFFFFF"/>
                </a:solidFill>
              </a:rPr>
              <a:t>DCA –DBCA</a:t>
            </a:r>
          </a:p>
        </p:txBody>
      </p:sp>
      <p:pic>
        <p:nvPicPr>
          <p:cNvPr id="5" name="Imagen 4" descr="Icono&#10;&#10;Descripción generada automáticamente">
            <a:extLst>
              <a:ext uri="{FF2B5EF4-FFF2-40B4-BE49-F238E27FC236}">
                <a16:creationId xmlns:a16="http://schemas.microsoft.com/office/drawing/2014/main" id="{0D79866C-9545-6953-3A03-A63C5656795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353" r="10102" b="2"/>
          <a:stretch/>
        </p:blipFill>
        <p:spPr>
          <a:xfrm>
            <a:off x="466344" y="450221"/>
            <a:ext cx="7205515" cy="5957557"/>
          </a:xfrm>
          <a:prstGeom prst="rect">
            <a:avLst/>
          </a:prstGeom>
        </p:spPr>
      </p:pic>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4594" y="4843002"/>
            <a:ext cx="1351062" cy="1568472"/>
          </a:xfrm>
          <a:prstGeom prst="rect">
            <a:avLst/>
          </a:prstGeom>
          <a:solidFill>
            <a:srgbClr val="343A6F"/>
          </a:solidFill>
          <a:ln w="25400">
            <a:solidFill>
              <a:srgbClr val="343A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F6E1CD44-6815-851F-BA4B-7FE8435C0D1A}"/>
              </a:ext>
            </a:extLst>
          </p:cNvPr>
          <p:cNvSpPr txBox="1"/>
          <p:nvPr/>
        </p:nvSpPr>
        <p:spPr>
          <a:xfrm>
            <a:off x="5204517" y="6207723"/>
            <a:ext cx="2467342" cy="200055"/>
          </a:xfrm>
          <a:prstGeom prst="rect">
            <a:avLst/>
          </a:prstGeom>
          <a:solidFill>
            <a:srgbClr val="000000"/>
          </a:solidFill>
        </p:spPr>
        <p:txBody>
          <a:bodyPr wrap="none"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s-CO" sz="700" b="0" i="0" u="none" strike="noStrike" kern="1200" cap="none" spc="0" normalizeH="0" baseline="0" noProof="0">
                <a:ln>
                  <a:noFill/>
                </a:ln>
                <a:solidFill>
                  <a:srgbClr val="FFFFFF"/>
                </a:solidFill>
                <a:effectLst/>
                <a:uLnTx/>
                <a:uFillTx/>
                <a:latin typeface="Calibri" panose="020F0502020204030204"/>
                <a:ea typeface="+mn-ea"/>
                <a:cs typeface="+mn-cs"/>
                <a:hlinkClick r:id="rId3" tooltip="https://molasblog6primaria.blogspot.com/2021/03/estadistica-y-probabilidad.html">
                  <a:extLst>
                    <a:ext uri="{A12FA001-AC4F-418D-AE19-62706E023703}">
                      <ahyp:hlinkClr xmlns:ahyp="http://schemas.microsoft.com/office/drawing/2018/hyperlinkcolor" val="tx"/>
                    </a:ext>
                  </a:extLst>
                </a:hlinkClick>
              </a:rPr>
              <a:t>Esta foto</a:t>
            </a:r>
            <a:r>
              <a:rPr kumimoji="0" lang="es-CO" sz="700" b="0" i="0" u="none" strike="noStrike" kern="1200" cap="none" spc="0" normalizeH="0" baseline="0" noProof="0">
                <a:ln>
                  <a:noFill/>
                </a:ln>
                <a:solidFill>
                  <a:srgbClr val="FFFFFF"/>
                </a:solidFill>
                <a:effectLst/>
                <a:uLnTx/>
                <a:uFillTx/>
                <a:latin typeface="Calibri" panose="020F0502020204030204"/>
                <a:ea typeface="+mn-ea"/>
                <a:cs typeface="+mn-cs"/>
              </a:rPr>
              <a:t> de Autor desconocido está bajo licencia </a:t>
            </a:r>
            <a:r>
              <a:rPr kumimoji="0" lang="es-CO" sz="700" b="0" i="0" u="none" strike="noStrike" kern="1200" cap="none" spc="0" normalizeH="0" baseline="0" noProof="0">
                <a:ln>
                  <a:noFill/>
                </a:ln>
                <a:solidFill>
                  <a:srgbClr val="FFFFFF"/>
                </a:solidFill>
                <a:effectLst/>
                <a:uLnTx/>
                <a:uFillTx/>
                <a:latin typeface="Calibri" panose="020F0502020204030204"/>
                <a:ea typeface="+mn-ea"/>
                <a:cs typeface="+mn-cs"/>
                <a:hlinkClick r:id="rId4" tooltip="https://creativecommons.org/licenses/by-nc-sa/3.0/">
                  <a:extLst>
                    <a:ext uri="{A12FA001-AC4F-418D-AE19-62706E023703}">
                      <ahyp:hlinkClr xmlns:ahyp="http://schemas.microsoft.com/office/drawing/2018/hyperlinkcolor" val="tx"/>
                    </a:ext>
                  </a:extLst>
                </a:hlinkClick>
              </a:rPr>
              <a:t>CC BY-SA-NC</a:t>
            </a:r>
            <a:endParaRPr kumimoji="0" lang="es-CO" sz="7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50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8F1301-7E6C-2291-9CB8-0F678A6E924F}"/>
              </a:ext>
            </a:extLst>
          </p:cNvPr>
          <p:cNvSpPr>
            <a:spLocks noGrp="1"/>
          </p:cNvSpPr>
          <p:nvPr>
            <p:ph type="title"/>
          </p:nvPr>
        </p:nvSpPr>
        <p:spPr>
          <a:xfrm>
            <a:off x="648928" y="338328"/>
            <a:ext cx="3685032" cy="1608328"/>
          </a:xfrm>
        </p:spPr>
        <p:txBody>
          <a:bodyPr>
            <a:normAutofit/>
          </a:bodyPr>
          <a:lstStyle/>
          <a:p>
            <a:r>
              <a:rPr lang="es-CO" sz="3600" dirty="0"/>
              <a:t>Ejercicio 1 - para repasar</a:t>
            </a:r>
          </a:p>
        </p:txBody>
      </p:sp>
      <p:sp>
        <p:nvSpPr>
          <p:cNvPr id="3" name="Marcador de contenido 2">
            <a:extLst>
              <a:ext uri="{FF2B5EF4-FFF2-40B4-BE49-F238E27FC236}">
                <a16:creationId xmlns:a16="http://schemas.microsoft.com/office/drawing/2014/main" id="{68614B7F-D234-F665-A41F-AFE8AC2638E1}"/>
              </a:ext>
            </a:extLst>
          </p:cNvPr>
          <p:cNvSpPr>
            <a:spLocks noGrp="1"/>
          </p:cNvSpPr>
          <p:nvPr>
            <p:ph idx="1"/>
          </p:nvPr>
        </p:nvSpPr>
        <p:spPr>
          <a:xfrm>
            <a:off x="4864100" y="338328"/>
            <a:ext cx="6675627" cy="1605083"/>
          </a:xfrm>
        </p:spPr>
        <p:txBody>
          <a:bodyPr anchor="ctr">
            <a:normAutofit/>
          </a:bodyPr>
          <a:lstStyle/>
          <a:p>
            <a:pPr marL="0" indent="0">
              <a:buNone/>
            </a:pPr>
            <a:r>
              <a:rPr lang="es-MX" sz="2000"/>
              <a:t>Se analizaron muestras de seis marcas diferentes de margarina dietética/imitación para determinar el nivel de ácidos grasos polinsaturados fisiológicamente activos (PARFUA, por sus siglas en inglés, en porcentajes) y se obtuvieron los siguientes resultados:</a:t>
            </a:r>
            <a:endParaRPr lang="es-CO" sz="2000"/>
          </a:p>
        </p:txBody>
      </p:sp>
      <p:sp>
        <p:nvSpPr>
          <p:cNvPr id="20" name="Rectangle 1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n 5" descr="El rostro de queso amarillo&#10;&#10;Descripción generada automáticamente con confianza media">
            <a:extLst>
              <a:ext uri="{FF2B5EF4-FFF2-40B4-BE49-F238E27FC236}">
                <a16:creationId xmlns:a16="http://schemas.microsoft.com/office/drawing/2014/main" id="{46C9E175-C987-BED4-3C4E-07457E5DD6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3788" y="2742397"/>
            <a:ext cx="4389120" cy="3291840"/>
          </a:xfrm>
          <a:prstGeom prst="rect">
            <a:avLst/>
          </a:prstGeom>
        </p:spPr>
      </p:pic>
      <p:sp>
        <p:nvSpPr>
          <p:cNvPr id="24"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a 3">
            <a:extLst>
              <a:ext uri="{FF2B5EF4-FFF2-40B4-BE49-F238E27FC236}">
                <a16:creationId xmlns:a16="http://schemas.microsoft.com/office/drawing/2014/main" id="{2825EE41-68C6-1C8B-15B0-A9AE7EDFDE9C}"/>
              </a:ext>
            </a:extLst>
          </p:cNvPr>
          <p:cNvGraphicFramePr>
            <a:graphicFrameLocks noGrp="1"/>
          </p:cNvGraphicFramePr>
          <p:nvPr/>
        </p:nvGraphicFramePr>
        <p:xfrm>
          <a:off x="6576484" y="2766751"/>
          <a:ext cx="4974337" cy="3243132"/>
        </p:xfrm>
        <a:graphic>
          <a:graphicData uri="http://schemas.openxmlformats.org/drawingml/2006/table">
            <a:tbl>
              <a:tblPr firstCol="1">
                <a:noFill/>
                <a:tableStyleId>{5C22544A-7EE6-4342-B048-85BDC9FD1C3A}</a:tableStyleId>
              </a:tblPr>
              <a:tblGrid>
                <a:gridCol w="1779287">
                  <a:extLst>
                    <a:ext uri="{9D8B030D-6E8A-4147-A177-3AD203B41FA5}">
                      <a16:colId xmlns:a16="http://schemas.microsoft.com/office/drawing/2014/main" val="888389579"/>
                    </a:ext>
                  </a:extLst>
                </a:gridCol>
                <a:gridCol w="639010">
                  <a:extLst>
                    <a:ext uri="{9D8B030D-6E8A-4147-A177-3AD203B41FA5}">
                      <a16:colId xmlns:a16="http://schemas.microsoft.com/office/drawing/2014/main" val="4250979520"/>
                    </a:ext>
                  </a:extLst>
                </a:gridCol>
                <a:gridCol w="639010">
                  <a:extLst>
                    <a:ext uri="{9D8B030D-6E8A-4147-A177-3AD203B41FA5}">
                      <a16:colId xmlns:a16="http://schemas.microsoft.com/office/drawing/2014/main" val="1436121357"/>
                    </a:ext>
                  </a:extLst>
                </a:gridCol>
                <a:gridCol w="639010">
                  <a:extLst>
                    <a:ext uri="{9D8B030D-6E8A-4147-A177-3AD203B41FA5}">
                      <a16:colId xmlns:a16="http://schemas.microsoft.com/office/drawing/2014/main" val="650609471"/>
                    </a:ext>
                  </a:extLst>
                </a:gridCol>
                <a:gridCol w="639010">
                  <a:extLst>
                    <a:ext uri="{9D8B030D-6E8A-4147-A177-3AD203B41FA5}">
                      <a16:colId xmlns:a16="http://schemas.microsoft.com/office/drawing/2014/main" val="2059889951"/>
                    </a:ext>
                  </a:extLst>
                </a:gridCol>
                <a:gridCol w="639010">
                  <a:extLst>
                    <a:ext uri="{9D8B030D-6E8A-4147-A177-3AD203B41FA5}">
                      <a16:colId xmlns:a16="http://schemas.microsoft.com/office/drawing/2014/main" val="524369105"/>
                    </a:ext>
                  </a:extLst>
                </a:gridCol>
              </a:tblGrid>
              <a:tr h="540522">
                <a:tc>
                  <a:txBody>
                    <a:bodyPr/>
                    <a:lstStyle/>
                    <a:p>
                      <a:pPr algn="l" fontAlgn="b"/>
                      <a:r>
                        <a:rPr lang="es-CO" sz="2000" u="none" strike="noStrike" cap="none" spc="0" dirty="0">
                          <a:solidFill>
                            <a:schemeClr val="tx1"/>
                          </a:solidFill>
                          <a:effectLst/>
                        </a:rPr>
                        <a:t>Imperial</a:t>
                      </a:r>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dirty="0">
                          <a:solidFill>
                            <a:schemeClr val="tx1"/>
                          </a:solidFill>
                          <a:effectLst/>
                        </a:rPr>
                        <a:t>14,1</a:t>
                      </a:r>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13,6</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dirty="0">
                          <a:solidFill>
                            <a:schemeClr val="tx1"/>
                          </a:solidFill>
                          <a:effectLst/>
                        </a:rPr>
                        <a:t>14,4</a:t>
                      </a:r>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14,3</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9434433"/>
                  </a:ext>
                </a:extLst>
              </a:tr>
              <a:tr h="540522">
                <a:tc>
                  <a:txBody>
                    <a:bodyPr/>
                    <a:lstStyle/>
                    <a:p>
                      <a:pPr algn="l" fontAlgn="b"/>
                      <a:r>
                        <a:rPr lang="es-CO" sz="2000" u="none" strike="noStrike" cap="none" spc="0">
                          <a:solidFill>
                            <a:schemeClr val="tx1"/>
                          </a:solidFill>
                          <a:effectLst/>
                        </a:rPr>
                        <a:t>Parkay</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12,8</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12,5</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dirty="0">
                          <a:solidFill>
                            <a:schemeClr val="tx1"/>
                          </a:solidFill>
                          <a:effectLst/>
                        </a:rPr>
                        <a:t>13,4</a:t>
                      </a:r>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dirty="0">
                          <a:solidFill>
                            <a:schemeClr val="tx1"/>
                          </a:solidFill>
                          <a:effectLst/>
                        </a:rPr>
                        <a:t>13</a:t>
                      </a:r>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12,3</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2755981"/>
                  </a:ext>
                </a:extLst>
              </a:tr>
              <a:tr h="540522">
                <a:tc>
                  <a:txBody>
                    <a:bodyPr/>
                    <a:lstStyle/>
                    <a:p>
                      <a:pPr algn="l" fontAlgn="b"/>
                      <a:r>
                        <a:rPr lang="es-CO" sz="2000" u="none" strike="noStrike" cap="none" spc="0">
                          <a:solidFill>
                            <a:schemeClr val="tx1"/>
                          </a:solidFill>
                          <a:effectLst/>
                        </a:rPr>
                        <a:t>BlueBonnet</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13,5</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13,4</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14,1</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dirty="0">
                          <a:solidFill>
                            <a:schemeClr val="tx1"/>
                          </a:solidFill>
                          <a:effectLst/>
                        </a:rPr>
                        <a:t>14,3</a:t>
                      </a:r>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4240771"/>
                  </a:ext>
                </a:extLst>
              </a:tr>
              <a:tr h="540522">
                <a:tc>
                  <a:txBody>
                    <a:bodyPr/>
                    <a:lstStyle/>
                    <a:p>
                      <a:pPr algn="l" fontAlgn="b"/>
                      <a:r>
                        <a:rPr lang="es-CO" sz="2000" u="none" strike="noStrike" cap="none" spc="0">
                          <a:solidFill>
                            <a:schemeClr val="tx1"/>
                          </a:solidFill>
                          <a:effectLst/>
                        </a:rPr>
                        <a:t>Chiffon</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13,2</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12,7</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12,6</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dirty="0">
                          <a:solidFill>
                            <a:schemeClr val="tx1"/>
                          </a:solidFill>
                          <a:effectLst/>
                        </a:rPr>
                        <a:t>13,9</a:t>
                      </a:r>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2538638"/>
                  </a:ext>
                </a:extLst>
              </a:tr>
              <a:tr h="540522">
                <a:tc>
                  <a:txBody>
                    <a:bodyPr/>
                    <a:lstStyle/>
                    <a:p>
                      <a:pPr algn="l" fontAlgn="b"/>
                      <a:r>
                        <a:rPr lang="es-CO" sz="2000" u="none" strike="noStrike" cap="none" spc="0">
                          <a:solidFill>
                            <a:schemeClr val="tx1"/>
                          </a:solidFill>
                          <a:effectLst/>
                        </a:rPr>
                        <a:t>Mazola</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16,8</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17,2</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16,4</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dirty="0">
                          <a:solidFill>
                            <a:schemeClr val="tx1"/>
                          </a:solidFill>
                          <a:effectLst/>
                        </a:rPr>
                        <a:t>17,3</a:t>
                      </a:r>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dirty="0">
                          <a:solidFill>
                            <a:schemeClr val="tx1"/>
                          </a:solidFill>
                          <a:effectLst/>
                        </a:rPr>
                        <a:t>18</a:t>
                      </a:r>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4534764"/>
                  </a:ext>
                </a:extLst>
              </a:tr>
              <a:tr h="540522">
                <a:tc>
                  <a:txBody>
                    <a:bodyPr/>
                    <a:lstStyle/>
                    <a:p>
                      <a:pPr algn="l" fontAlgn="b"/>
                      <a:r>
                        <a:rPr lang="es-CO" sz="2000" u="none" strike="noStrike" cap="none" spc="0">
                          <a:solidFill>
                            <a:schemeClr val="tx1"/>
                          </a:solidFill>
                          <a:effectLst/>
                        </a:rPr>
                        <a:t>Fleischmann’s</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18,1</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17,2</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18,7</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s-CO" sz="2000" u="none" strike="noStrike" cap="none" spc="0">
                          <a:solidFill>
                            <a:schemeClr val="tx1"/>
                          </a:solidFill>
                          <a:effectLst/>
                        </a:rPr>
                        <a:t>18,4</a:t>
                      </a:r>
                      <a:endParaRPr lang="es-CO" sz="2000" b="0" i="0" u="none" strike="noStrike" cap="none" spc="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s-CO" sz="2000" b="0" i="0" u="none" strike="noStrike" cap="none" spc="0" dirty="0">
                        <a:solidFill>
                          <a:schemeClr val="tx1"/>
                        </a:solidFill>
                        <a:effectLst/>
                        <a:latin typeface="Calibri" panose="020F0502020204030204" pitchFamily="34" charset="0"/>
                      </a:endParaRPr>
                    </a:p>
                  </a:txBody>
                  <a:tcPr marL="0" marR="15761" marT="45391" marB="15130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375298"/>
                  </a:ext>
                </a:extLst>
              </a:tr>
            </a:tbl>
          </a:graphicData>
        </a:graphic>
      </p:graphicFrame>
      <p:sp>
        <p:nvSpPr>
          <p:cNvPr id="7" name="CuadroTexto 6">
            <a:extLst>
              <a:ext uri="{FF2B5EF4-FFF2-40B4-BE49-F238E27FC236}">
                <a16:creationId xmlns:a16="http://schemas.microsoft.com/office/drawing/2014/main" id="{F9E4424D-E8F2-19ED-647F-018CBF8EAC03}"/>
              </a:ext>
            </a:extLst>
          </p:cNvPr>
          <p:cNvSpPr txBox="1"/>
          <p:nvPr/>
        </p:nvSpPr>
        <p:spPr>
          <a:xfrm>
            <a:off x="2975792" y="5834182"/>
            <a:ext cx="2347116" cy="200055"/>
          </a:xfrm>
          <a:prstGeom prst="rect">
            <a:avLst/>
          </a:prstGeom>
          <a:solidFill>
            <a:srgbClr val="000000"/>
          </a:solidFill>
        </p:spPr>
        <p:txBody>
          <a:bodyPr wrap="none"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s-CO" sz="700" b="0" i="0" u="none" strike="noStrike" kern="1200" cap="none" spc="0" normalizeH="0" baseline="0" noProof="0">
                <a:ln>
                  <a:noFill/>
                </a:ln>
                <a:solidFill>
                  <a:srgbClr val="FFFFFF"/>
                </a:solidFill>
                <a:effectLst/>
                <a:uLnTx/>
                <a:uFillTx/>
                <a:latin typeface="Calibri" panose="020F0502020204030204"/>
                <a:ea typeface="+mn-ea"/>
                <a:cs typeface="+mn-cs"/>
                <a:hlinkClick r:id="rId3" tooltip="https://www.dietando.it/1850/meglio-il-burro-o-la-margarina-per-la-dieta">
                  <a:extLst>
                    <a:ext uri="{A12FA001-AC4F-418D-AE19-62706E023703}">
                      <ahyp:hlinkClr xmlns:ahyp="http://schemas.microsoft.com/office/drawing/2018/hyperlinkcolor" val="tx"/>
                    </a:ext>
                  </a:extLst>
                </a:hlinkClick>
              </a:rPr>
              <a:t>Esta foto</a:t>
            </a:r>
            <a:r>
              <a:rPr kumimoji="0" lang="es-CO" sz="700" b="0" i="0" u="none" strike="noStrike" kern="1200" cap="none" spc="0" normalizeH="0" baseline="0" noProof="0">
                <a:ln>
                  <a:noFill/>
                </a:ln>
                <a:solidFill>
                  <a:srgbClr val="FFFFFF"/>
                </a:solidFill>
                <a:effectLst/>
                <a:uLnTx/>
                <a:uFillTx/>
                <a:latin typeface="Calibri" panose="020F0502020204030204"/>
                <a:ea typeface="+mn-ea"/>
                <a:cs typeface="+mn-cs"/>
              </a:rPr>
              <a:t> de Autor desconocido está bajo licencia </a:t>
            </a:r>
            <a:r>
              <a:rPr kumimoji="0" lang="es-CO" sz="700" b="0" i="0" u="none" strike="noStrike" kern="1200" cap="none" spc="0" normalizeH="0" baseline="0" noProof="0">
                <a:ln>
                  <a:noFill/>
                </a:ln>
                <a:solidFill>
                  <a:srgbClr val="FFFFFF"/>
                </a:solidFill>
                <a:effectLst/>
                <a:uLnTx/>
                <a:uFillTx/>
                <a:latin typeface="Calibri" panose="020F0502020204030204"/>
                <a:ea typeface="+mn-ea"/>
                <a:cs typeface="+mn-cs"/>
                <a:hlinkClick r:id="rId4" tooltip="https://creativecommons.org/licenses/by-nc/3.0/">
                  <a:extLst>
                    <a:ext uri="{A12FA001-AC4F-418D-AE19-62706E023703}">
                      <ahyp:hlinkClr xmlns:ahyp="http://schemas.microsoft.com/office/drawing/2018/hyperlinkcolor" val="tx"/>
                    </a:ext>
                  </a:extLst>
                </a:hlinkClick>
              </a:rPr>
              <a:t>CC BY-NC</a:t>
            </a:r>
            <a:endParaRPr kumimoji="0" lang="es-CO" sz="7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903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5360014-68BD-3864-A31A-B7C2EAE2371C}"/>
              </a:ext>
            </a:extLst>
          </p:cNvPr>
          <p:cNvSpPr>
            <a:spLocks noGrp="1"/>
          </p:cNvSpPr>
          <p:nvPr>
            <p:ph type="title"/>
          </p:nvPr>
        </p:nvSpPr>
        <p:spPr>
          <a:xfrm>
            <a:off x="501746" y="365125"/>
            <a:ext cx="5874811" cy="1325563"/>
          </a:xfrm>
        </p:spPr>
        <p:txBody>
          <a:bodyPr>
            <a:normAutofit/>
          </a:bodyPr>
          <a:lstStyle/>
          <a:p>
            <a:r>
              <a:rPr lang="es-CO" dirty="0"/>
              <a:t>Ejercicio 2</a:t>
            </a:r>
          </a:p>
        </p:txBody>
      </p:sp>
      <p:sp>
        <p:nvSpPr>
          <p:cNvPr id="3" name="Marcador de contenido 2">
            <a:extLst>
              <a:ext uri="{FF2B5EF4-FFF2-40B4-BE49-F238E27FC236}">
                <a16:creationId xmlns:a16="http://schemas.microsoft.com/office/drawing/2014/main" id="{A9BA4636-0DB7-1561-CE74-97DCEC19F110}"/>
              </a:ext>
            </a:extLst>
          </p:cNvPr>
          <p:cNvSpPr>
            <a:spLocks noGrp="1"/>
          </p:cNvSpPr>
          <p:nvPr>
            <p:ph idx="1"/>
          </p:nvPr>
        </p:nvSpPr>
        <p:spPr>
          <a:xfrm>
            <a:off x="501747" y="1690688"/>
            <a:ext cx="4142091" cy="4667250"/>
          </a:xfrm>
        </p:spPr>
        <p:txBody>
          <a:bodyPr>
            <a:normAutofit fontScale="92500" lnSpcReduction="10000"/>
          </a:bodyPr>
          <a:lstStyle/>
          <a:p>
            <a:pPr marL="0" indent="0">
              <a:buNone/>
            </a:pPr>
            <a:r>
              <a:rPr lang="es-MX" sz="2400" b="0" i="0" u="none" strike="noStrike" baseline="0" dirty="0">
                <a:latin typeface="Times New Roman" panose="02020603050405020304" pitchFamily="18" charset="0"/>
              </a:rPr>
              <a:t>En la ciudad de </a:t>
            </a:r>
            <a:r>
              <a:rPr lang="es-MX" sz="2400" b="0" i="0" u="none" strike="noStrike" baseline="0" dirty="0" err="1">
                <a:latin typeface="Times New Roman" panose="02020603050405020304" pitchFamily="18" charset="0"/>
              </a:rPr>
              <a:t>Bigville</a:t>
            </a:r>
            <a:r>
              <a:rPr lang="es-MX" sz="2400" b="0" i="0" u="none" strike="noStrike" baseline="0" dirty="0">
                <a:latin typeface="Times New Roman" panose="02020603050405020304" pitchFamily="18" charset="0"/>
              </a:rPr>
              <a:t>, una cadena de comida rápida está adquiriendo una mala reputación debido a que tardan mucho en servir a los clientes. Como la cadena tiene cuatro restaurantes en esa ciudad, quiere saber si los cuatro restaurantes tienen el mismo tiempo promedio de servicio. Uno de los dueños de la cadena ha decidido visitar cada local y registrar el tiempo de servicio para 5 clientes escogidos al azar. En sus cuatro visitas al medio día registró los siguientes tiempos de servicio en minutos:</a:t>
            </a:r>
          </a:p>
        </p:txBody>
      </p:sp>
      <p:pic>
        <p:nvPicPr>
          <p:cNvPr id="8" name="Imagen 7" descr="Una caricatura de una persona&#10;&#10;Descripción generada automáticamente con confianza baja">
            <a:extLst>
              <a:ext uri="{FF2B5EF4-FFF2-40B4-BE49-F238E27FC236}">
                <a16:creationId xmlns:a16="http://schemas.microsoft.com/office/drawing/2014/main" id="{4E13BCD2-F3F4-C6D3-CC2E-CC5D465BDC1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71803" y="365125"/>
            <a:ext cx="3247826" cy="3247826"/>
          </a:xfrm>
          <a:prstGeom prst="rect">
            <a:avLst/>
          </a:prstGeom>
        </p:spPr>
      </p:pic>
      <p:graphicFrame>
        <p:nvGraphicFramePr>
          <p:cNvPr id="4" name="Tabla 3">
            <a:extLst>
              <a:ext uri="{FF2B5EF4-FFF2-40B4-BE49-F238E27FC236}">
                <a16:creationId xmlns:a16="http://schemas.microsoft.com/office/drawing/2014/main" id="{8018D2F6-9B7B-D437-81C1-2514B02FCD2F}"/>
              </a:ext>
            </a:extLst>
          </p:cNvPr>
          <p:cNvGraphicFramePr>
            <a:graphicFrameLocks noGrp="1"/>
          </p:cNvGraphicFramePr>
          <p:nvPr/>
        </p:nvGraphicFramePr>
        <p:xfrm>
          <a:off x="5815442" y="4081024"/>
          <a:ext cx="5874811" cy="2165032"/>
        </p:xfrm>
        <a:graphic>
          <a:graphicData uri="http://schemas.openxmlformats.org/drawingml/2006/table">
            <a:tbl>
              <a:tblPr firstCol="1">
                <a:tableStyleId>{073A0DAA-6AF3-43AB-8588-CEC1D06C72B9}</a:tableStyleId>
              </a:tblPr>
              <a:tblGrid>
                <a:gridCol w="2395058">
                  <a:extLst>
                    <a:ext uri="{9D8B030D-6E8A-4147-A177-3AD203B41FA5}">
                      <a16:colId xmlns:a16="http://schemas.microsoft.com/office/drawing/2014/main" val="1523582877"/>
                    </a:ext>
                  </a:extLst>
                </a:gridCol>
                <a:gridCol w="709601">
                  <a:extLst>
                    <a:ext uri="{9D8B030D-6E8A-4147-A177-3AD203B41FA5}">
                      <a16:colId xmlns:a16="http://schemas.microsoft.com/office/drawing/2014/main" val="3850023372"/>
                    </a:ext>
                  </a:extLst>
                </a:gridCol>
                <a:gridCol w="692538">
                  <a:extLst>
                    <a:ext uri="{9D8B030D-6E8A-4147-A177-3AD203B41FA5}">
                      <a16:colId xmlns:a16="http://schemas.microsoft.com/office/drawing/2014/main" val="1044914280"/>
                    </a:ext>
                  </a:extLst>
                </a:gridCol>
                <a:gridCol w="692538">
                  <a:extLst>
                    <a:ext uri="{9D8B030D-6E8A-4147-A177-3AD203B41FA5}">
                      <a16:colId xmlns:a16="http://schemas.microsoft.com/office/drawing/2014/main" val="1973153968"/>
                    </a:ext>
                  </a:extLst>
                </a:gridCol>
                <a:gridCol w="692538">
                  <a:extLst>
                    <a:ext uri="{9D8B030D-6E8A-4147-A177-3AD203B41FA5}">
                      <a16:colId xmlns:a16="http://schemas.microsoft.com/office/drawing/2014/main" val="1994513878"/>
                    </a:ext>
                  </a:extLst>
                </a:gridCol>
                <a:gridCol w="692538">
                  <a:extLst>
                    <a:ext uri="{9D8B030D-6E8A-4147-A177-3AD203B41FA5}">
                      <a16:colId xmlns:a16="http://schemas.microsoft.com/office/drawing/2014/main" val="633410368"/>
                    </a:ext>
                  </a:extLst>
                </a:gridCol>
              </a:tblGrid>
              <a:tr h="541258">
                <a:tc>
                  <a:txBody>
                    <a:bodyPr/>
                    <a:lstStyle/>
                    <a:p>
                      <a:pPr algn="l" fontAlgn="b"/>
                      <a:r>
                        <a:rPr lang="es-CO" sz="2400" u="none" strike="noStrike" dirty="0">
                          <a:effectLst/>
                        </a:rPr>
                        <a:t>Restaurante 1</a:t>
                      </a:r>
                      <a:endParaRPr lang="es-CO" sz="2400" b="0" i="0" u="none" strike="noStrike" dirty="0">
                        <a:solidFill>
                          <a:srgbClr val="000000"/>
                        </a:solidFill>
                        <a:effectLst/>
                        <a:latin typeface="Calibri" panose="020F0502020204030204" pitchFamily="34" charset="0"/>
                      </a:endParaRPr>
                    </a:p>
                  </a:txBody>
                  <a:tcPr marL="20682" marR="20682" marT="20682" marB="0" anchor="b"/>
                </a:tc>
                <a:tc>
                  <a:txBody>
                    <a:bodyPr/>
                    <a:lstStyle/>
                    <a:p>
                      <a:pPr algn="ctr" fontAlgn="b"/>
                      <a:r>
                        <a:rPr lang="es-CO" sz="28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4,0</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5,5</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4,5</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4,0</a:t>
                      </a:r>
                    </a:p>
                  </a:txBody>
                  <a:tcPr marL="9525" marR="9525" marT="9525" marB="0" anchor="b"/>
                </a:tc>
                <a:extLst>
                  <a:ext uri="{0D108BD9-81ED-4DB2-BD59-A6C34878D82A}">
                    <a16:rowId xmlns:a16="http://schemas.microsoft.com/office/drawing/2014/main" val="3320910393"/>
                  </a:ext>
                </a:extLst>
              </a:tr>
              <a:tr h="541258">
                <a:tc>
                  <a:txBody>
                    <a:bodyPr/>
                    <a:lstStyle/>
                    <a:p>
                      <a:pPr algn="l" fontAlgn="b"/>
                      <a:r>
                        <a:rPr lang="es-CO" sz="2400" u="none" strike="noStrike">
                          <a:effectLst/>
                        </a:rPr>
                        <a:t>Restaurante 2</a:t>
                      </a:r>
                      <a:endParaRPr lang="es-CO" sz="2400" b="0" i="0" u="none" strike="noStrike">
                        <a:solidFill>
                          <a:srgbClr val="000000"/>
                        </a:solidFill>
                        <a:effectLst/>
                        <a:latin typeface="Calibri" panose="020F0502020204030204" pitchFamily="34" charset="0"/>
                      </a:endParaRPr>
                    </a:p>
                  </a:txBody>
                  <a:tcPr marL="20682" marR="20682" marT="20682" marB="0" anchor="b"/>
                </a:tc>
                <a:tc>
                  <a:txBody>
                    <a:bodyPr/>
                    <a:lstStyle/>
                    <a:p>
                      <a:pPr algn="ctr" fontAlgn="b"/>
                      <a:r>
                        <a:rPr lang="es-CO" sz="2800" b="0" i="0" u="none" strike="noStrike" dirty="0">
                          <a:solidFill>
                            <a:srgbClr val="000000"/>
                          </a:solidFill>
                          <a:effectLst/>
                          <a:latin typeface="Calibri" panose="020F0502020204030204" pitchFamily="34" charset="0"/>
                        </a:rPr>
                        <a:t>3,0</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3,5</a:t>
                      </a:r>
                    </a:p>
                  </a:txBody>
                  <a:tcPr marL="9525" marR="9525" marT="9525" marB="0" anchor="b"/>
                </a:tc>
                <a:tc>
                  <a:txBody>
                    <a:bodyPr/>
                    <a:lstStyle/>
                    <a:p>
                      <a:pPr algn="ctr" fontAlgn="b"/>
                      <a:r>
                        <a:rPr lang="es-CO" sz="2800" b="0" i="0" u="none" strike="noStrike">
                          <a:solidFill>
                            <a:srgbClr val="000000"/>
                          </a:solidFill>
                          <a:effectLst/>
                          <a:latin typeface="Calibri" panose="020F0502020204030204" pitchFamily="34" charset="0"/>
                        </a:rPr>
                        <a:t>4,5</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4,0</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3,9</a:t>
                      </a:r>
                    </a:p>
                  </a:txBody>
                  <a:tcPr marL="9525" marR="9525" marT="9525" marB="0" anchor="b"/>
                </a:tc>
                <a:extLst>
                  <a:ext uri="{0D108BD9-81ED-4DB2-BD59-A6C34878D82A}">
                    <a16:rowId xmlns:a16="http://schemas.microsoft.com/office/drawing/2014/main" val="154372304"/>
                  </a:ext>
                </a:extLst>
              </a:tr>
              <a:tr h="541258">
                <a:tc>
                  <a:txBody>
                    <a:bodyPr/>
                    <a:lstStyle/>
                    <a:p>
                      <a:pPr algn="l" fontAlgn="b"/>
                      <a:r>
                        <a:rPr lang="es-CO" sz="2400" u="none" strike="noStrike">
                          <a:effectLst/>
                        </a:rPr>
                        <a:t>Restaurante 3</a:t>
                      </a:r>
                      <a:endParaRPr lang="es-CO" sz="2400" b="0" i="0" u="none" strike="noStrike">
                        <a:solidFill>
                          <a:srgbClr val="000000"/>
                        </a:solidFill>
                        <a:effectLst/>
                        <a:latin typeface="Calibri" panose="020F0502020204030204" pitchFamily="34" charset="0"/>
                      </a:endParaRPr>
                    </a:p>
                  </a:txBody>
                  <a:tcPr marL="20682" marR="20682" marT="20682" marB="0" anchor="b"/>
                </a:tc>
                <a:tc>
                  <a:txBody>
                    <a:bodyPr/>
                    <a:lstStyle/>
                    <a:p>
                      <a:pPr algn="ctr" fontAlgn="b"/>
                      <a:r>
                        <a:rPr lang="es-CO" sz="2800" b="0" i="0" u="none" strike="noStrike" dirty="0">
                          <a:solidFill>
                            <a:srgbClr val="000000"/>
                          </a:solidFill>
                          <a:effectLst/>
                          <a:latin typeface="Calibri" panose="020F0502020204030204" pitchFamily="34" charset="0"/>
                        </a:rPr>
                        <a:t>5,3</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4,8</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ctr" fontAlgn="b"/>
                      <a:r>
                        <a:rPr lang="es-CO" sz="2800" b="0" i="0" u="none" strike="noStrike">
                          <a:solidFill>
                            <a:srgbClr val="000000"/>
                          </a:solidFill>
                          <a:effectLst/>
                          <a:latin typeface="Calibri" panose="020F0502020204030204" pitchFamily="34" charset="0"/>
                        </a:rPr>
                        <a:t>6,5</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6,0</a:t>
                      </a:r>
                    </a:p>
                  </a:txBody>
                  <a:tcPr marL="9525" marR="9525" marT="9525" marB="0" anchor="b"/>
                </a:tc>
                <a:extLst>
                  <a:ext uri="{0D108BD9-81ED-4DB2-BD59-A6C34878D82A}">
                    <a16:rowId xmlns:a16="http://schemas.microsoft.com/office/drawing/2014/main" val="828232345"/>
                  </a:ext>
                </a:extLst>
              </a:tr>
              <a:tr h="541258">
                <a:tc>
                  <a:txBody>
                    <a:bodyPr/>
                    <a:lstStyle/>
                    <a:p>
                      <a:pPr algn="l" fontAlgn="b"/>
                      <a:r>
                        <a:rPr lang="es-CO" sz="2400" u="none" strike="noStrike">
                          <a:effectLst/>
                        </a:rPr>
                        <a:t>Restaurante 4</a:t>
                      </a:r>
                      <a:endParaRPr lang="es-CO" sz="2400" b="0" i="0" u="none" strike="noStrike">
                        <a:solidFill>
                          <a:srgbClr val="000000"/>
                        </a:solidFill>
                        <a:effectLst/>
                        <a:latin typeface="Calibri" panose="020F0502020204030204" pitchFamily="34" charset="0"/>
                      </a:endParaRPr>
                    </a:p>
                  </a:txBody>
                  <a:tcPr marL="20682" marR="20682" marT="20682" marB="0" anchor="b"/>
                </a:tc>
                <a:tc>
                  <a:txBody>
                    <a:bodyPr/>
                    <a:lstStyle/>
                    <a:p>
                      <a:pPr algn="ctr" fontAlgn="b"/>
                      <a:r>
                        <a:rPr lang="es-CO" sz="2800" b="0" i="0" u="none" strike="noStrike" dirty="0">
                          <a:solidFill>
                            <a:srgbClr val="000000"/>
                          </a:solidFill>
                          <a:effectLst/>
                          <a:latin typeface="Calibri" panose="020F0502020204030204" pitchFamily="34" charset="0"/>
                        </a:rPr>
                        <a:t>3,0</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4,0</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3,4</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2,5</a:t>
                      </a:r>
                    </a:p>
                  </a:txBody>
                  <a:tcPr marL="9525" marR="9525" marT="9525" marB="0" anchor="b"/>
                </a:tc>
                <a:tc>
                  <a:txBody>
                    <a:bodyPr/>
                    <a:lstStyle/>
                    <a:p>
                      <a:pPr algn="ctr" fontAlgn="b"/>
                      <a:r>
                        <a:rPr lang="es-CO" sz="2800" b="0" i="0" u="none" strike="noStrike" dirty="0">
                          <a:solidFill>
                            <a:srgbClr val="000000"/>
                          </a:solidFill>
                          <a:effectLst/>
                          <a:latin typeface="Calibri" panose="020F0502020204030204" pitchFamily="34" charset="0"/>
                        </a:rPr>
                        <a:t>3,0</a:t>
                      </a:r>
                    </a:p>
                  </a:txBody>
                  <a:tcPr marL="9525" marR="9525" marT="9525" marB="0" anchor="b"/>
                </a:tc>
                <a:extLst>
                  <a:ext uri="{0D108BD9-81ED-4DB2-BD59-A6C34878D82A}">
                    <a16:rowId xmlns:a16="http://schemas.microsoft.com/office/drawing/2014/main" val="725373401"/>
                  </a:ext>
                </a:extLst>
              </a:tr>
            </a:tbl>
          </a:graphicData>
        </a:graphic>
      </p:graphicFrame>
      <p:sp>
        <p:nvSpPr>
          <p:cNvPr id="9" name="CuadroTexto 8">
            <a:extLst>
              <a:ext uri="{FF2B5EF4-FFF2-40B4-BE49-F238E27FC236}">
                <a16:creationId xmlns:a16="http://schemas.microsoft.com/office/drawing/2014/main" id="{A59377E5-E429-0C3F-13FE-3BCA68F2EA5F}"/>
              </a:ext>
            </a:extLst>
          </p:cNvPr>
          <p:cNvSpPr txBox="1"/>
          <p:nvPr/>
        </p:nvSpPr>
        <p:spPr>
          <a:xfrm>
            <a:off x="9305561" y="2576922"/>
            <a:ext cx="2214068" cy="200055"/>
          </a:xfrm>
          <a:prstGeom prst="rect">
            <a:avLst/>
          </a:prstGeom>
          <a:solidFill>
            <a:srgbClr val="000000"/>
          </a:solidFill>
        </p:spPr>
        <p:txBody>
          <a:bodyPr wrap="none"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s-CO" sz="700" b="0" i="0" u="none" strike="noStrike" kern="1200" cap="none" spc="0" normalizeH="0" baseline="0" noProof="0">
                <a:ln>
                  <a:noFill/>
                </a:ln>
                <a:solidFill>
                  <a:srgbClr val="FFFFFF"/>
                </a:solidFill>
                <a:effectLst/>
                <a:uLnTx/>
                <a:uFillTx/>
                <a:latin typeface="Calibri" panose="020F0502020204030204"/>
                <a:ea typeface="+mn-ea"/>
                <a:cs typeface="+mn-cs"/>
                <a:hlinkClick r:id="rId3" tooltip="https://anenglishworldtodiscover.blogspot.com/2019/05/at-restaurant.html">
                  <a:extLst>
                    <a:ext uri="{A12FA001-AC4F-418D-AE19-62706E023703}">
                      <ahyp:hlinkClr xmlns:ahyp="http://schemas.microsoft.com/office/drawing/2018/hyperlinkcolor" val="tx"/>
                    </a:ext>
                  </a:extLst>
                </a:hlinkClick>
              </a:rPr>
              <a:t>Esta foto</a:t>
            </a:r>
            <a:r>
              <a:rPr kumimoji="0" lang="es-CO" sz="700" b="0" i="0" u="none" strike="noStrike" kern="1200" cap="none" spc="0" normalizeH="0" baseline="0" noProof="0">
                <a:ln>
                  <a:noFill/>
                </a:ln>
                <a:solidFill>
                  <a:srgbClr val="FFFFFF"/>
                </a:solidFill>
                <a:effectLst/>
                <a:uLnTx/>
                <a:uFillTx/>
                <a:latin typeface="Calibri" panose="020F0502020204030204"/>
                <a:ea typeface="+mn-ea"/>
                <a:cs typeface="+mn-cs"/>
              </a:rPr>
              <a:t> de Autor desconocido está bajo licencia </a:t>
            </a:r>
            <a:r>
              <a:rPr kumimoji="0" lang="es-CO" sz="700" b="0" i="0" u="none" strike="noStrike" kern="1200" cap="none" spc="0" normalizeH="0" baseline="0" noProof="0">
                <a:ln>
                  <a:noFill/>
                </a:ln>
                <a:solidFill>
                  <a:srgbClr val="FFFFFF"/>
                </a:solidFill>
                <a:effectLst/>
                <a:uLnTx/>
                <a:uFillTx/>
                <a:latin typeface="Calibri" panose="020F0502020204030204"/>
                <a:ea typeface="+mn-ea"/>
                <a:cs typeface="+mn-cs"/>
                <a:hlinkClick r:id="rId4" tooltip="https://creativecommons.org/licenses/by/3.0/">
                  <a:extLst>
                    <a:ext uri="{A12FA001-AC4F-418D-AE19-62706E023703}">
                      <ahyp:hlinkClr xmlns:ahyp="http://schemas.microsoft.com/office/drawing/2018/hyperlinkcolor" val="tx"/>
                    </a:ext>
                  </a:extLst>
                </a:hlinkClick>
              </a:rPr>
              <a:t>CC BY</a:t>
            </a:r>
            <a:endParaRPr kumimoji="0" lang="es-CO" sz="7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84312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ítulo 4">
            <a:extLst>
              <a:ext uri="{FF2B5EF4-FFF2-40B4-BE49-F238E27FC236}">
                <a16:creationId xmlns:a16="http://schemas.microsoft.com/office/drawing/2014/main" id="{E6F04980-A2D3-0F25-3EEF-41F84C1D3D0E}"/>
              </a:ext>
            </a:extLst>
          </p:cNvPr>
          <p:cNvSpPr>
            <a:spLocks noGrp="1"/>
          </p:cNvSpPr>
          <p:nvPr>
            <p:ph type="title"/>
          </p:nvPr>
        </p:nvSpPr>
        <p:spPr>
          <a:xfrm>
            <a:off x="524256" y="516804"/>
            <a:ext cx="6594189" cy="1625210"/>
          </a:xfrm>
        </p:spPr>
        <p:txBody>
          <a:bodyPr>
            <a:normAutofit/>
          </a:bodyPr>
          <a:lstStyle/>
          <a:p>
            <a:r>
              <a:rPr lang="es-CO" dirty="0">
                <a:solidFill>
                  <a:srgbClr val="FFFFFF"/>
                </a:solidFill>
              </a:rPr>
              <a:t>Ejercicio 3</a:t>
            </a:r>
          </a:p>
        </p:txBody>
      </p:sp>
      <p:sp>
        <p:nvSpPr>
          <p:cNvPr id="23" name="Rectangle 22">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4CBE44C-FCCC-4A4E-93B2-2773F2E1ABBD}"/>
              </a:ext>
            </a:extLst>
          </p:cNvPr>
          <p:cNvSpPr>
            <a:spLocks noGrp="1"/>
          </p:cNvSpPr>
          <p:nvPr>
            <p:ph idx="1"/>
          </p:nvPr>
        </p:nvSpPr>
        <p:spPr>
          <a:xfrm>
            <a:off x="8029319" y="917725"/>
            <a:ext cx="3424739" cy="4852362"/>
          </a:xfrm>
        </p:spPr>
        <p:txBody>
          <a:bodyPr anchor="ctr">
            <a:normAutofit lnSpcReduction="10000"/>
          </a:bodyPr>
          <a:lstStyle/>
          <a:p>
            <a:pPr marL="0" indent="0" algn="just">
              <a:buNone/>
            </a:pPr>
            <a:r>
              <a:rPr lang="es-CO" dirty="0">
                <a:solidFill>
                  <a:srgbClr val="FFFFFF"/>
                </a:solidFill>
              </a:rPr>
              <a:t>Se desea analizar si el tiempo de inicio de un computador se ve afectado por el sistema operativo del que dispone, para esto,  se realizaron experimentos con Windows 10, Ubuntu 18.04 y </a:t>
            </a:r>
            <a:r>
              <a:rPr lang="es-CO" dirty="0" err="1">
                <a:solidFill>
                  <a:srgbClr val="FFFFFF"/>
                </a:solidFill>
              </a:rPr>
              <a:t>MacOs</a:t>
            </a:r>
            <a:r>
              <a:rPr lang="es-CO" dirty="0">
                <a:solidFill>
                  <a:srgbClr val="FFFFFF"/>
                </a:solidFill>
              </a:rPr>
              <a:t> Mojave y los resultados obtenidos fueron los siguientes:</a:t>
            </a:r>
          </a:p>
          <a:p>
            <a:endParaRPr lang="es-CO" sz="2000" dirty="0">
              <a:solidFill>
                <a:srgbClr val="FFFFFF"/>
              </a:solidFill>
            </a:endParaRPr>
          </a:p>
        </p:txBody>
      </p:sp>
      <p:graphicFrame>
        <p:nvGraphicFramePr>
          <p:cNvPr id="2" name="Tabla 4">
            <a:extLst>
              <a:ext uri="{FF2B5EF4-FFF2-40B4-BE49-F238E27FC236}">
                <a16:creationId xmlns:a16="http://schemas.microsoft.com/office/drawing/2014/main" id="{1095C75F-0BDA-4B41-AF9E-0F970E20EFA6}"/>
              </a:ext>
            </a:extLst>
          </p:cNvPr>
          <p:cNvGraphicFramePr>
            <a:graphicFrameLocks noGrp="1"/>
          </p:cNvGraphicFramePr>
          <p:nvPr/>
        </p:nvGraphicFramePr>
        <p:xfrm>
          <a:off x="566744" y="3398263"/>
          <a:ext cx="6579917" cy="2170938"/>
        </p:xfrm>
        <a:graphic>
          <a:graphicData uri="http://schemas.openxmlformats.org/drawingml/2006/table">
            <a:tbl>
              <a:tblPr firstRow="1" bandRow="1">
                <a:tableStyleId>{5C22544A-7EE6-4342-B048-85BDC9FD1C3A}</a:tableStyleId>
              </a:tblPr>
              <a:tblGrid>
                <a:gridCol w="750413">
                  <a:extLst>
                    <a:ext uri="{9D8B030D-6E8A-4147-A177-3AD203B41FA5}">
                      <a16:colId xmlns:a16="http://schemas.microsoft.com/office/drawing/2014/main" val="1953646091"/>
                    </a:ext>
                  </a:extLst>
                </a:gridCol>
                <a:gridCol w="750413">
                  <a:extLst>
                    <a:ext uri="{9D8B030D-6E8A-4147-A177-3AD203B41FA5}">
                      <a16:colId xmlns:a16="http://schemas.microsoft.com/office/drawing/2014/main" val="2944144923"/>
                    </a:ext>
                  </a:extLst>
                </a:gridCol>
                <a:gridCol w="576613">
                  <a:extLst>
                    <a:ext uri="{9D8B030D-6E8A-4147-A177-3AD203B41FA5}">
                      <a16:colId xmlns:a16="http://schemas.microsoft.com/office/drawing/2014/main" val="1357835883"/>
                    </a:ext>
                  </a:extLst>
                </a:gridCol>
                <a:gridCol w="750413">
                  <a:extLst>
                    <a:ext uri="{9D8B030D-6E8A-4147-A177-3AD203B41FA5}">
                      <a16:colId xmlns:a16="http://schemas.microsoft.com/office/drawing/2014/main" val="379021752"/>
                    </a:ext>
                  </a:extLst>
                </a:gridCol>
                <a:gridCol w="750413">
                  <a:extLst>
                    <a:ext uri="{9D8B030D-6E8A-4147-A177-3AD203B41FA5}">
                      <a16:colId xmlns:a16="http://schemas.microsoft.com/office/drawing/2014/main" val="3736027860"/>
                    </a:ext>
                  </a:extLst>
                </a:gridCol>
                <a:gridCol w="750413">
                  <a:extLst>
                    <a:ext uri="{9D8B030D-6E8A-4147-A177-3AD203B41FA5}">
                      <a16:colId xmlns:a16="http://schemas.microsoft.com/office/drawing/2014/main" val="2298322444"/>
                    </a:ext>
                  </a:extLst>
                </a:gridCol>
                <a:gridCol w="750413">
                  <a:extLst>
                    <a:ext uri="{9D8B030D-6E8A-4147-A177-3AD203B41FA5}">
                      <a16:colId xmlns:a16="http://schemas.microsoft.com/office/drawing/2014/main" val="3281278864"/>
                    </a:ext>
                  </a:extLst>
                </a:gridCol>
                <a:gridCol w="750413">
                  <a:extLst>
                    <a:ext uri="{9D8B030D-6E8A-4147-A177-3AD203B41FA5}">
                      <a16:colId xmlns:a16="http://schemas.microsoft.com/office/drawing/2014/main" val="1998116013"/>
                    </a:ext>
                  </a:extLst>
                </a:gridCol>
                <a:gridCol w="750413">
                  <a:extLst>
                    <a:ext uri="{9D8B030D-6E8A-4147-A177-3AD203B41FA5}">
                      <a16:colId xmlns:a16="http://schemas.microsoft.com/office/drawing/2014/main" val="299837514"/>
                    </a:ext>
                  </a:extLst>
                </a:gridCol>
              </a:tblGrid>
              <a:tr h="56612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2700" b="1" u="none" strike="noStrike">
                          <a:effectLst/>
                        </a:rPr>
                        <a:t>Windows</a:t>
                      </a:r>
                      <a:endParaRPr lang="es-CO" sz="2700" b="1" i="0" u="none" strike="noStrike">
                        <a:solidFill>
                          <a:srgbClr val="000000"/>
                        </a:solidFill>
                        <a:effectLst/>
                        <a:latin typeface="Arial" panose="020B0604020202020204" pitchFamily="34" charset="0"/>
                        <a:cs typeface="Arial" panose="020B0604020202020204" pitchFamily="34" charset="0"/>
                      </a:endParaRPr>
                    </a:p>
                  </a:txBody>
                  <a:tcPr marL="123279" marR="123279" marT="61639" marB="61639"/>
                </a:tc>
                <a:tc hMerge="1">
                  <a:txBody>
                    <a:bodyPr/>
                    <a:lstStyle/>
                    <a:p>
                      <a:endParaRPr lang="es-CO" dirty="0"/>
                    </a:p>
                  </a:txBody>
                  <a:tcPr/>
                </a:tc>
                <a:tc hMerge="1">
                  <a:txBody>
                    <a:bodyPr/>
                    <a:lstStyle/>
                    <a:p>
                      <a:endParaRPr lang="es-CO"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2700" b="1" u="none" strike="noStrike" dirty="0">
                          <a:solidFill>
                            <a:schemeClr val="bg1"/>
                          </a:solidFill>
                          <a:effectLst/>
                        </a:rPr>
                        <a:t>Ubuntu</a:t>
                      </a:r>
                      <a:endParaRPr lang="es-CO" sz="2700" b="1" i="0" u="none" strike="noStrike" dirty="0">
                        <a:solidFill>
                          <a:schemeClr val="bg1"/>
                        </a:solidFill>
                        <a:effectLst/>
                        <a:latin typeface="Arial" panose="020B0604020202020204" pitchFamily="34" charset="0"/>
                        <a:cs typeface="Arial" panose="020B0604020202020204" pitchFamily="34" charset="0"/>
                      </a:endParaRPr>
                    </a:p>
                  </a:txBody>
                  <a:tcPr marL="123279" marR="123279" marT="61639" marB="61639"/>
                </a:tc>
                <a:tc hMerge="1">
                  <a:txBody>
                    <a:bodyPr/>
                    <a:lstStyle/>
                    <a:p>
                      <a:endParaRPr lang="es-CO" dirty="0"/>
                    </a:p>
                  </a:txBody>
                  <a:tcPr/>
                </a:tc>
                <a:tc hMerge="1">
                  <a:txBody>
                    <a:bodyPr/>
                    <a:lstStyle/>
                    <a:p>
                      <a:endParaRPr lang="es-CO"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2700" b="1" u="none" strike="noStrike">
                          <a:effectLst/>
                        </a:rPr>
                        <a:t>MacOs</a:t>
                      </a:r>
                      <a:endParaRPr lang="es-CO" sz="2700" b="1"/>
                    </a:p>
                  </a:txBody>
                  <a:tcPr marL="123279" marR="123279" marT="61639" marB="61639"/>
                </a:tc>
                <a:tc hMerge="1">
                  <a:txBody>
                    <a:bodyPr/>
                    <a:lstStyle/>
                    <a:p>
                      <a:endParaRPr lang="es-CO" dirty="0"/>
                    </a:p>
                  </a:txBody>
                  <a:tcPr/>
                </a:tc>
                <a:tc hMerge="1">
                  <a:txBody>
                    <a:bodyPr/>
                    <a:lstStyle/>
                    <a:p>
                      <a:endParaRPr lang="es-CO" dirty="0"/>
                    </a:p>
                  </a:txBody>
                  <a:tcPr/>
                </a:tc>
                <a:extLst>
                  <a:ext uri="{0D108BD9-81ED-4DB2-BD59-A6C34878D82A}">
                    <a16:rowId xmlns:a16="http://schemas.microsoft.com/office/drawing/2014/main" val="2851632616"/>
                  </a:ext>
                </a:extLst>
              </a:tr>
              <a:tr h="534938">
                <a:tc>
                  <a:txBody>
                    <a:bodyPr/>
                    <a:lstStyle/>
                    <a:p>
                      <a:pPr algn="ctr"/>
                      <a:r>
                        <a:rPr lang="es-CO" sz="2500"/>
                        <a:t>45</a:t>
                      </a:r>
                    </a:p>
                  </a:txBody>
                  <a:tcPr marL="123279" marR="123279" marT="61639" marB="61639"/>
                </a:tc>
                <a:tc>
                  <a:txBody>
                    <a:bodyPr/>
                    <a:lstStyle/>
                    <a:p>
                      <a:pPr algn="ctr"/>
                      <a:r>
                        <a:rPr lang="es-CO" sz="2500"/>
                        <a:t>20</a:t>
                      </a:r>
                    </a:p>
                  </a:txBody>
                  <a:tcPr marL="123279" marR="123279" marT="61639" marB="61639"/>
                </a:tc>
                <a:tc>
                  <a:txBody>
                    <a:bodyPr/>
                    <a:lstStyle/>
                    <a:p>
                      <a:pPr algn="ctr"/>
                      <a:r>
                        <a:rPr lang="es-CO" sz="2500"/>
                        <a:t>8</a:t>
                      </a:r>
                    </a:p>
                  </a:txBody>
                  <a:tcPr marL="123279" marR="123279" marT="61639" marB="61639"/>
                </a:tc>
                <a:tc>
                  <a:txBody>
                    <a:bodyPr/>
                    <a:lstStyle/>
                    <a:p>
                      <a:pPr algn="ctr"/>
                      <a:r>
                        <a:rPr lang="es-CO" sz="2500"/>
                        <a:t>6</a:t>
                      </a:r>
                    </a:p>
                  </a:txBody>
                  <a:tcPr marL="123279" marR="123279" marT="61639" marB="61639"/>
                </a:tc>
                <a:tc>
                  <a:txBody>
                    <a:bodyPr/>
                    <a:lstStyle/>
                    <a:p>
                      <a:pPr algn="ctr"/>
                      <a:r>
                        <a:rPr lang="es-CO" sz="2500"/>
                        <a:t>5</a:t>
                      </a:r>
                    </a:p>
                  </a:txBody>
                  <a:tcPr marL="123279" marR="123279" marT="61639" marB="61639"/>
                </a:tc>
                <a:tc>
                  <a:txBody>
                    <a:bodyPr/>
                    <a:lstStyle/>
                    <a:p>
                      <a:pPr algn="ctr"/>
                      <a:r>
                        <a:rPr lang="es-CO" sz="2500"/>
                        <a:t>14</a:t>
                      </a:r>
                    </a:p>
                  </a:txBody>
                  <a:tcPr marL="123279" marR="123279" marT="61639" marB="61639"/>
                </a:tc>
                <a:tc>
                  <a:txBody>
                    <a:bodyPr/>
                    <a:lstStyle/>
                    <a:p>
                      <a:pPr algn="ctr"/>
                      <a:r>
                        <a:rPr lang="es-CO" sz="2500"/>
                        <a:t>4</a:t>
                      </a:r>
                    </a:p>
                  </a:txBody>
                  <a:tcPr marL="123279" marR="123279" marT="61639" marB="61639"/>
                </a:tc>
                <a:tc>
                  <a:txBody>
                    <a:bodyPr/>
                    <a:lstStyle/>
                    <a:p>
                      <a:pPr algn="ctr"/>
                      <a:r>
                        <a:rPr lang="es-CO" sz="2500"/>
                        <a:t>16</a:t>
                      </a:r>
                    </a:p>
                  </a:txBody>
                  <a:tcPr marL="123279" marR="123279" marT="61639" marB="61639"/>
                </a:tc>
                <a:tc>
                  <a:txBody>
                    <a:bodyPr/>
                    <a:lstStyle/>
                    <a:p>
                      <a:pPr algn="ctr"/>
                      <a:r>
                        <a:rPr lang="es-CO" sz="2500"/>
                        <a:t>40</a:t>
                      </a:r>
                    </a:p>
                  </a:txBody>
                  <a:tcPr marL="123279" marR="123279" marT="61639" marB="61639"/>
                </a:tc>
                <a:extLst>
                  <a:ext uri="{0D108BD9-81ED-4DB2-BD59-A6C34878D82A}">
                    <a16:rowId xmlns:a16="http://schemas.microsoft.com/office/drawing/2014/main" val="1443304747"/>
                  </a:ext>
                </a:extLst>
              </a:tr>
              <a:tr h="534938">
                <a:tc>
                  <a:txBody>
                    <a:bodyPr/>
                    <a:lstStyle/>
                    <a:p>
                      <a:pPr algn="ctr"/>
                      <a:r>
                        <a:rPr lang="es-CO" sz="2500"/>
                        <a:t>47</a:t>
                      </a:r>
                    </a:p>
                  </a:txBody>
                  <a:tcPr marL="123279" marR="123279" marT="61639" marB="61639"/>
                </a:tc>
                <a:tc>
                  <a:txBody>
                    <a:bodyPr/>
                    <a:lstStyle/>
                    <a:p>
                      <a:pPr algn="ctr"/>
                      <a:r>
                        <a:rPr lang="es-CO" sz="2500"/>
                        <a:t>21</a:t>
                      </a:r>
                    </a:p>
                  </a:txBody>
                  <a:tcPr marL="123279" marR="123279" marT="61639" marB="61639"/>
                </a:tc>
                <a:tc>
                  <a:txBody>
                    <a:bodyPr/>
                    <a:lstStyle/>
                    <a:p>
                      <a:pPr algn="ctr"/>
                      <a:r>
                        <a:rPr lang="es-CO" sz="2500"/>
                        <a:t>7</a:t>
                      </a:r>
                    </a:p>
                  </a:txBody>
                  <a:tcPr marL="123279" marR="123279" marT="61639" marB="61639"/>
                </a:tc>
                <a:tc>
                  <a:txBody>
                    <a:bodyPr/>
                    <a:lstStyle/>
                    <a:p>
                      <a:pPr algn="ctr"/>
                      <a:r>
                        <a:rPr lang="es-CO" sz="2500"/>
                        <a:t>5</a:t>
                      </a:r>
                    </a:p>
                  </a:txBody>
                  <a:tcPr marL="123279" marR="123279" marT="61639" marB="61639"/>
                </a:tc>
                <a:tc>
                  <a:txBody>
                    <a:bodyPr/>
                    <a:lstStyle/>
                    <a:p>
                      <a:pPr algn="ctr"/>
                      <a:r>
                        <a:rPr lang="es-CO" sz="2500"/>
                        <a:t>41</a:t>
                      </a:r>
                    </a:p>
                  </a:txBody>
                  <a:tcPr marL="123279" marR="123279" marT="61639" marB="61639"/>
                </a:tc>
                <a:tc>
                  <a:txBody>
                    <a:bodyPr/>
                    <a:lstStyle/>
                    <a:p>
                      <a:pPr algn="ctr"/>
                      <a:r>
                        <a:rPr lang="es-CO" sz="2500"/>
                        <a:t>15</a:t>
                      </a:r>
                    </a:p>
                  </a:txBody>
                  <a:tcPr marL="123279" marR="123279" marT="61639" marB="61639"/>
                </a:tc>
                <a:tc>
                  <a:txBody>
                    <a:bodyPr/>
                    <a:lstStyle/>
                    <a:p>
                      <a:pPr algn="ctr"/>
                      <a:r>
                        <a:rPr lang="es-CO" sz="2500"/>
                        <a:t>6</a:t>
                      </a:r>
                    </a:p>
                  </a:txBody>
                  <a:tcPr marL="123279" marR="123279" marT="61639" marB="61639"/>
                </a:tc>
                <a:tc>
                  <a:txBody>
                    <a:bodyPr/>
                    <a:lstStyle/>
                    <a:p>
                      <a:pPr algn="ctr"/>
                      <a:r>
                        <a:rPr lang="es-CO" sz="2500"/>
                        <a:t>5</a:t>
                      </a:r>
                    </a:p>
                  </a:txBody>
                  <a:tcPr marL="123279" marR="123279" marT="61639" marB="61639"/>
                </a:tc>
                <a:tc>
                  <a:txBody>
                    <a:bodyPr/>
                    <a:lstStyle/>
                    <a:p>
                      <a:pPr algn="ctr"/>
                      <a:r>
                        <a:rPr lang="es-CO" sz="2500"/>
                        <a:t>14</a:t>
                      </a:r>
                    </a:p>
                  </a:txBody>
                  <a:tcPr marL="123279" marR="123279" marT="61639" marB="61639"/>
                </a:tc>
                <a:extLst>
                  <a:ext uri="{0D108BD9-81ED-4DB2-BD59-A6C34878D82A}">
                    <a16:rowId xmlns:a16="http://schemas.microsoft.com/office/drawing/2014/main" val="3535579094"/>
                  </a:ext>
                </a:extLst>
              </a:tr>
              <a:tr h="534938">
                <a:tc>
                  <a:txBody>
                    <a:bodyPr/>
                    <a:lstStyle/>
                    <a:p>
                      <a:pPr algn="ctr"/>
                      <a:r>
                        <a:rPr lang="es-CO" sz="2500"/>
                        <a:t>43</a:t>
                      </a:r>
                    </a:p>
                  </a:txBody>
                  <a:tcPr marL="123279" marR="123279" marT="61639" marB="61639"/>
                </a:tc>
                <a:tc>
                  <a:txBody>
                    <a:bodyPr/>
                    <a:lstStyle/>
                    <a:p>
                      <a:pPr algn="ctr"/>
                      <a:endParaRPr lang="es-CO" sz="2500"/>
                    </a:p>
                  </a:txBody>
                  <a:tcPr marL="123279" marR="123279" marT="61639" marB="61639"/>
                </a:tc>
                <a:tc>
                  <a:txBody>
                    <a:bodyPr/>
                    <a:lstStyle/>
                    <a:p>
                      <a:pPr algn="ctr"/>
                      <a:endParaRPr lang="es-CO" sz="2500"/>
                    </a:p>
                  </a:txBody>
                  <a:tcPr marL="123279" marR="123279" marT="61639" marB="61639"/>
                </a:tc>
                <a:tc>
                  <a:txBody>
                    <a:bodyPr/>
                    <a:lstStyle/>
                    <a:p>
                      <a:pPr algn="ctr"/>
                      <a:r>
                        <a:rPr lang="es-CO" sz="2500"/>
                        <a:t>39</a:t>
                      </a:r>
                    </a:p>
                  </a:txBody>
                  <a:tcPr marL="123279" marR="123279" marT="61639" marB="61639"/>
                </a:tc>
                <a:tc>
                  <a:txBody>
                    <a:bodyPr/>
                    <a:lstStyle/>
                    <a:p>
                      <a:pPr algn="ctr"/>
                      <a:r>
                        <a:rPr lang="es-CO" sz="2500"/>
                        <a:t>39</a:t>
                      </a:r>
                    </a:p>
                  </a:txBody>
                  <a:tcPr marL="123279" marR="123279" marT="61639" marB="61639"/>
                </a:tc>
                <a:tc>
                  <a:txBody>
                    <a:bodyPr/>
                    <a:lstStyle/>
                    <a:p>
                      <a:pPr algn="ctr"/>
                      <a:r>
                        <a:rPr lang="es-CO" sz="2500"/>
                        <a:t>12</a:t>
                      </a:r>
                    </a:p>
                  </a:txBody>
                  <a:tcPr marL="123279" marR="123279" marT="61639" marB="61639"/>
                </a:tc>
                <a:tc>
                  <a:txBody>
                    <a:bodyPr/>
                    <a:lstStyle/>
                    <a:p>
                      <a:pPr algn="ctr"/>
                      <a:r>
                        <a:rPr lang="es-CO" sz="2500"/>
                        <a:t>38</a:t>
                      </a:r>
                    </a:p>
                  </a:txBody>
                  <a:tcPr marL="123279" marR="123279" marT="61639" marB="61639"/>
                </a:tc>
                <a:tc>
                  <a:txBody>
                    <a:bodyPr/>
                    <a:lstStyle/>
                    <a:p>
                      <a:pPr algn="ctr"/>
                      <a:r>
                        <a:rPr lang="es-CO" sz="2500"/>
                        <a:t>14</a:t>
                      </a:r>
                    </a:p>
                  </a:txBody>
                  <a:tcPr marL="123279" marR="123279" marT="61639" marB="61639"/>
                </a:tc>
                <a:tc>
                  <a:txBody>
                    <a:bodyPr/>
                    <a:lstStyle/>
                    <a:p>
                      <a:pPr algn="ctr"/>
                      <a:endParaRPr lang="es-CO" sz="2500"/>
                    </a:p>
                  </a:txBody>
                  <a:tcPr marL="123279" marR="123279" marT="61639" marB="61639"/>
                </a:tc>
                <a:extLst>
                  <a:ext uri="{0D108BD9-81ED-4DB2-BD59-A6C34878D82A}">
                    <a16:rowId xmlns:a16="http://schemas.microsoft.com/office/drawing/2014/main" val="1647425188"/>
                  </a:ext>
                </a:extLst>
              </a:tr>
            </a:tbl>
          </a:graphicData>
        </a:graphic>
      </p:graphicFrame>
    </p:spTree>
    <p:extLst>
      <p:ext uri="{BB962C8B-B14F-4D97-AF65-F5344CB8AC3E}">
        <p14:creationId xmlns:p14="http://schemas.microsoft.com/office/powerpoint/2010/main" val="174137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ítulo 1">
            <a:extLst>
              <a:ext uri="{FF2B5EF4-FFF2-40B4-BE49-F238E27FC236}">
                <a16:creationId xmlns:a16="http://schemas.microsoft.com/office/drawing/2014/main" id="{3327F4B9-137F-22CB-96A1-1AC29FE0FB5A}"/>
              </a:ext>
            </a:extLst>
          </p:cNvPr>
          <p:cNvSpPr>
            <a:spLocks noGrp="1"/>
          </p:cNvSpPr>
          <p:nvPr>
            <p:ph type="title"/>
          </p:nvPr>
        </p:nvSpPr>
        <p:spPr>
          <a:xfrm>
            <a:off x="888630" y="4760132"/>
            <a:ext cx="3947421" cy="1777829"/>
          </a:xfrm>
        </p:spPr>
        <p:txBody>
          <a:bodyPr>
            <a:normAutofit/>
          </a:bodyPr>
          <a:lstStyle/>
          <a:p>
            <a:pPr algn="r"/>
            <a:r>
              <a:rPr lang="es-CO" sz="4000" dirty="0"/>
              <a:t>Ejercicio 4</a:t>
            </a:r>
          </a:p>
        </p:txBody>
      </p:sp>
      <p:sp>
        <p:nvSpPr>
          <p:cNvPr id="22" name="Freeform: Shape 45">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Imagen 16" descr="Imagen que contiene Icono&#10;&#10;Descripción generada automáticamente">
            <a:extLst>
              <a:ext uri="{FF2B5EF4-FFF2-40B4-BE49-F238E27FC236}">
                <a16:creationId xmlns:a16="http://schemas.microsoft.com/office/drawing/2014/main" id="{D8E35E63-9C5D-9BBB-4792-290F4C3BAB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9014" y="372127"/>
            <a:ext cx="3355848" cy="3355848"/>
          </a:xfrm>
          <a:prstGeom prst="rect">
            <a:avLst/>
          </a:prstGeom>
        </p:spPr>
      </p:pic>
      <p:pic>
        <p:nvPicPr>
          <p:cNvPr id="5" name="Imagen 4" descr="Tabla&#10;&#10;Descripción generada automáticamente">
            <a:extLst>
              <a:ext uri="{FF2B5EF4-FFF2-40B4-BE49-F238E27FC236}">
                <a16:creationId xmlns:a16="http://schemas.microsoft.com/office/drawing/2014/main" id="{41C50C05-5D89-D8EE-5B47-6CD2690E6DD7}"/>
              </a:ext>
            </a:extLst>
          </p:cNvPr>
          <p:cNvPicPr>
            <a:picLocks noChangeAspect="1"/>
          </p:cNvPicPr>
          <p:nvPr/>
        </p:nvPicPr>
        <p:blipFill>
          <a:blip r:embed="rId4"/>
          <a:stretch>
            <a:fillRect/>
          </a:stretch>
        </p:blipFill>
        <p:spPr>
          <a:xfrm>
            <a:off x="4521726" y="839142"/>
            <a:ext cx="7199679" cy="2555325"/>
          </a:xfrm>
          <a:prstGeom prst="rect">
            <a:avLst/>
          </a:prstGeom>
        </p:spPr>
      </p:pic>
      <p:sp>
        <p:nvSpPr>
          <p:cNvPr id="3" name="Marcador de contenido 2">
            <a:extLst>
              <a:ext uri="{FF2B5EF4-FFF2-40B4-BE49-F238E27FC236}">
                <a16:creationId xmlns:a16="http://schemas.microsoft.com/office/drawing/2014/main" id="{6164E016-5877-BD8A-042F-768BFF6F5BAB}"/>
              </a:ext>
            </a:extLst>
          </p:cNvPr>
          <p:cNvSpPr>
            <a:spLocks noGrp="1"/>
          </p:cNvSpPr>
          <p:nvPr>
            <p:ph idx="1"/>
          </p:nvPr>
        </p:nvSpPr>
        <p:spPr>
          <a:xfrm>
            <a:off x="5207525" y="4920842"/>
            <a:ext cx="6483351" cy="1770300"/>
          </a:xfrm>
        </p:spPr>
        <p:txBody>
          <a:bodyPr anchor="ctr">
            <a:normAutofit fontScale="92500" lnSpcReduction="10000"/>
          </a:bodyPr>
          <a:lstStyle/>
          <a:p>
            <a:pPr marL="0" indent="0" algn="just">
              <a:buNone/>
            </a:pPr>
            <a:r>
              <a:rPr lang="es-MX" sz="2400" b="0" i="0" u="none" strike="noStrike" baseline="0" dirty="0">
                <a:latin typeface="Formata-Regular"/>
              </a:rPr>
              <a:t>Se hace un estudio sobre la efectividad de tres marcas de spray para matar moscas. Para ello, cada producto se aplica a un grupo de 100 moscas, y se cuenta el número de moscas muertas expresado en porcentajes. Se hacen seis réplicas y los resultados obtenidos </a:t>
            </a:r>
            <a:r>
              <a:rPr lang="es-CO" sz="2400" b="0" i="0" u="none" strike="noStrike" baseline="0" dirty="0">
                <a:latin typeface="Formata-Regular"/>
              </a:rPr>
              <a:t>se muestran a continuación.</a:t>
            </a:r>
          </a:p>
          <a:p>
            <a:pPr marL="0" indent="0">
              <a:buNone/>
            </a:pPr>
            <a:endParaRPr lang="es-CO" sz="1800" dirty="0"/>
          </a:p>
        </p:txBody>
      </p:sp>
      <p:sp>
        <p:nvSpPr>
          <p:cNvPr id="18" name="CuadroTexto 17">
            <a:extLst>
              <a:ext uri="{FF2B5EF4-FFF2-40B4-BE49-F238E27FC236}">
                <a16:creationId xmlns:a16="http://schemas.microsoft.com/office/drawing/2014/main" id="{296814F4-7C24-5573-7D9C-7C36CCC7ED29}"/>
              </a:ext>
            </a:extLst>
          </p:cNvPr>
          <p:cNvSpPr txBox="1"/>
          <p:nvPr/>
        </p:nvSpPr>
        <p:spPr>
          <a:xfrm>
            <a:off x="1146942" y="3798167"/>
            <a:ext cx="2486578" cy="200055"/>
          </a:xfrm>
          <a:prstGeom prst="rect">
            <a:avLst/>
          </a:prstGeom>
          <a:solidFill>
            <a:srgbClr val="000000"/>
          </a:solidFill>
        </p:spPr>
        <p:txBody>
          <a:bodyPr wrap="none"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s-CO" sz="700" b="0" i="0" u="none" strike="noStrike" kern="1200" cap="none" spc="0" normalizeH="0" baseline="0" noProof="0" dirty="0">
                <a:ln>
                  <a:noFill/>
                </a:ln>
                <a:solidFill>
                  <a:srgbClr val="FFFFFF"/>
                </a:solidFill>
                <a:effectLst/>
                <a:uLnTx/>
                <a:uFillTx/>
                <a:latin typeface="Calibri" panose="020F0502020204030204"/>
                <a:ea typeface="+mn-ea"/>
                <a:cs typeface="+mn-cs"/>
                <a:hlinkClick r:id="rId3" tooltip="https://elsecretermueblecultural.blogspot.com/2013/02/en-la-punta-de-la-lengua.html">
                  <a:extLst>
                    <a:ext uri="{A12FA001-AC4F-418D-AE19-62706E023703}">
                      <ahyp:hlinkClr xmlns:ahyp="http://schemas.microsoft.com/office/drawing/2018/hyperlinkcolor" val="tx"/>
                    </a:ext>
                  </a:extLst>
                </a:hlinkClick>
              </a:rPr>
              <a:t>Esta foto</a:t>
            </a:r>
            <a:r>
              <a:rPr kumimoji="0" lang="es-CO" sz="700" b="0" i="0" u="none" strike="noStrike" kern="1200" cap="none" spc="0" normalizeH="0" baseline="0" noProof="0" dirty="0">
                <a:ln>
                  <a:noFill/>
                </a:ln>
                <a:solidFill>
                  <a:srgbClr val="FFFFFF"/>
                </a:solidFill>
                <a:effectLst/>
                <a:uLnTx/>
                <a:uFillTx/>
                <a:latin typeface="Calibri" panose="020F0502020204030204"/>
                <a:ea typeface="+mn-ea"/>
                <a:cs typeface="+mn-cs"/>
              </a:rPr>
              <a:t> de Autor desconocido está bajo licencia </a:t>
            </a:r>
            <a:r>
              <a:rPr kumimoji="0" lang="es-CO" sz="700" b="0" i="0" u="none" strike="noStrike" kern="1200" cap="none" spc="0" normalizeH="0" baseline="0" noProof="0" dirty="0">
                <a:ln>
                  <a:noFill/>
                </a:ln>
                <a:solidFill>
                  <a:srgbClr val="FFFFFF"/>
                </a:solidFill>
                <a:effectLst/>
                <a:uLnTx/>
                <a:uFillTx/>
                <a:latin typeface="Calibri" panose="020F0502020204030204"/>
                <a:ea typeface="+mn-ea"/>
                <a:cs typeface="+mn-cs"/>
                <a:hlinkClick r:id="rId5" tooltip="https://creativecommons.org/licenses/by-nc-nd/3.0/">
                  <a:extLst>
                    <a:ext uri="{A12FA001-AC4F-418D-AE19-62706E023703}">
                      <ahyp:hlinkClr xmlns:ahyp="http://schemas.microsoft.com/office/drawing/2018/hyperlinkcolor" val="tx"/>
                    </a:ext>
                  </a:extLst>
                </a:hlinkClick>
              </a:rPr>
              <a:t>CC BY-NC-ND</a:t>
            </a:r>
            <a:endParaRPr kumimoji="0" lang="es-CO" sz="7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9857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351E90-D16F-6710-FADC-B73737CE8010}"/>
              </a:ext>
            </a:extLst>
          </p:cNvPr>
          <p:cNvSpPr>
            <a:spLocks noGrp="1"/>
          </p:cNvSpPr>
          <p:nvPr>
            <p:ph type="title"/>
          </p:nvPr>
        </p:nvSpPr>
        <p:spPr>
          <a:xfrm>
            <a:off x="589560" y="856180"/>
            <a:ext cx="5279408" cy="1128068"/>
          </a:xfrm>
        </p:spPr>
        <p:txBody>
          <a:bodyPr anchor="ctr">
            <a:normAutofit/>
          </a:bodyPr>
          <a:lstStyle/>
          <a:p>
            <a:r>
              <a:rPr lang="es-CO" sz="4000" dirty="0"/>
              <a:t>Ejercicio 5</a:t>
            </a:r>
          </a:p>
        </p:txBody>
      </p:sp>
      <p:grpSp>
        <p:nvGrpSpPr>
          <p:cNvPr id="44" name="Group 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5" name="Rectangle 4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88DBEA2-48DB-BEF2-F4D1-FA1A66BD966F}"/>
              </a:ext>
            </a:extLst>
          </p:cNvPr>
          <p:cNvSpPr>
            <a:spLocks noGrp="1"/>
          </p:cNvSpPr>
          <p:nvPr>
            <p:ph idx="1"/>
          </p:nvPr>
        </p:nvSpPr>
        <p:spPr>
          <a:xfrm>
            <a:off x="590719" y="2330505"/>
            <a:ext cx="5278066" cy="3979585"/>
          </a:xfrm>
        </p:spPr>
        <p:txBody>
          <a:bodyPr anchor="ctr">
            <a:normAutofit/>
          </a:bodyPr>
          <a:lstStyle/>
          <a:p>
            <a:pPr marL="0" indent="0">
              <a:buNone/>
            </a:pPr>
            <a:r>
              <a:rPr lang="es-MX" sz="2000" b="0" i="0" u="none" strike="noStrike" baseline="0" dirty="0">
                <a:latin typeface="CMR12"/>
              </a:rPr>
              <a:t>Un investigador desea conocer cual es el lugar mas adecuado en un supermercado para colocar su producto. Tras analizar las diferentes posibilidades de colocación, decide investigar cinco posibles lugares: L1, en la entrada; L2, junto con los productos de su categoría, a la altura de la rodilla; L3, como L2, pero a la altura de la cintura; L4, como L2, pero a la altura de los ojos; L5, junto a las cajas de salida. El experimento lo realiza en cinco días, asignando al azar cada combinación establecimiento-lugar (cada día un establecimiento tiene el producto en un lugar) y registrando el numero de unidades vendidas. (</a:t>
            </a:r>
            <a:endParaRPr lang="es-CO" sz="2000" dirty="0"/>
          </a:p>
        </p:txBody>
      </p:sp>
      <p:sp>
        <p:nvSpPr>
          <p:cNvPr id="50" name="Rectangle 4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4BDDE85-4EAD-3400-E241-26501E43A5A8}"/>
              </a:ext>
            </a:extLst>
          </p:cNvPr>
          <p:cNvPicPr>
            <a:picLocks noChangeAspect="1"/>
          </p:cNvPicPr>
          <p:nvPr/>
        </p:nvPicPr>
        <p:blipFill>
          <a:blip r:embed="rId2"/>
          <a:stretch>
            <a:fillRect/>
          </a:stretch>
        </p:blipFill>
        <p:spPr>
          <a:xfrm>
            <a:off x="7083423" y="867709"/>
            <a:ext cx="4397433" cy="1947122"/>
          </a:xfrm>
          <a:prstGeom prst="rect">
            <a:avLst/>
          </a:prstGeom>
        </p:spPr>
      </p:pic>
      <p:sp>
        <p:nvSpPr>
          <p:cNvPr id="54" name="Rectangle 5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n 15" descr="Imagen que contiene edificio, biblioteca, cuarto&#10;&#10;Descripción generada automáticamente">
            <a:extLst>
              <a:ext uri="{FF2B5EF4-FFF2-40B4-BE49-F238E27FC236}">
                <a16:creationId xmlns:a16="http://schemas.microsoft.com/office/drawing/2014/main" id="{4D1F7274-97B8-E3C4-EC11-CBD42289490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73059" y="3707894"/>
            <a:ext cx="3816296" cy="2518756"/>
          </a:xfrm>
          <a:prstGeom prst="rect">
            <a:avLst/>
          </a:prstGeom>
        </p:spPr>
      </p:pic>
      <p:sp>
        <p:nvSpPr>
          <p:cNvPr id="17" name="CuadroTexto 16">
            <a:extLst>
              <a:ext uri="{FF2B5EF4-FFF2-40B4-BE49-F238E27FC236}">
                <a16:creationId xmlns:a16="http://schemas.microsoft.com/office/drawing/2014/main" id="{FEB91129-7FCF-6BEE-1F80-E81543AE4819}"/>
              </a:ext>
            </a:extLst>
          </p:cNvPr>
          <p:cNvSpPr txBox="1"/>
          <p:nvPr/>
        </p:nvSpPr>
        <p:spPr>
          <a:xfrm>
            <a:off x="8722012" y="6026595"/>
            <a:ext cx="2467343" cy="200055"/>
          </a:xfrm>
          <a:prstGeom prst="rect">
            <a:avLst/>
          </a:prstGeom>
          <a:solidFill>
            <a:srgbClr val="000000"/>
          </a:solidFill>
        </p:spPr>
        <p:txBody>
          <a:bodyPr wrap="none" rtlCol="0">
            <a:spAutoFit/>
          </a:bodyPr>
          <a:lstStyle/>
          <a:p>
            <a:pPr algn="r">
              <a:spcAft>
                <a:spcPts val="600"/>
              </a:spcAft>
            </a:pPr>
            <a:r>
              <a:rPr lang="es-CO" sz="700">
                <a:solidFill>
                  <a:srgbClr val="FFFFFF"/>
                </a:solidFill>
                <a:hlinkClick r:id="rId4" tooltip="https://medtempus.com/archives/cuando-la-comida-puede-hacerte-alucinar/">
                  <a:extLst>
                    <a:ext uri="{A12FA001-AC4F-418D-AE19-62706E023703}">
                      <ahyp:hlinkClr xmlns:ahyp="http://schemas.microsoft.com/office/drawing/2018/hyperlinkcolor" val="tx"/>
                    </a:ext>
                  </a:extLst>
                </a:hlinkClick>
              </a:rPr>
              <a:t>Esta foto</a:t>
            </a:r>
            <a:r>
              <a:rPr lang="es-CO" sz="700">
                <a:solidFill>
                  <a:srgbClr val="FFFFFF"/>
                </a:solidFill>
              </a:rPr>
              <a:t> de Autor desconocido está bajo licencia </a:t>
            </a:r>
            <a:r>
              <a:rPr lang="es-CO"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s-CO" sz="700">
              <a:solidFill>
                <a:srgbClr val="FFFFFF"/>
              </a:solidFill>
            </a:endParaRPr>
          </a:p>
        </p:txBody>
      </p:sp>
    </p:spTree>
    <p:extLst>
      <p:ext uri="{BB962C8B-B14F-4D97-AF65-F5344CB8AC3E}">
        <p14:creationId xmlns:p14="http://schemas.microsoft.com/office/powerpoint/2010/main" val="92965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ítulo 1"/>
          <p:cNvSpPr>
            <a:spLocks noGrp="1"/>
          </p:cNvSpPr>
          <p:nvPr>
            <p:ph type="title"/>
          </p:nvPr>
        </p:nvSpPr>
        <p:spPr>
          <a:xfrm>
            <a:off x="1024128" y="585216"/>
            <a:ext cx="9720072" cy="1499616"/>
          </a:xfrm>
        </p:spPr>
        <p:txBody>
          <a:bodyPr>
            <a:normAutofit/>
          </a:bodyPr>
          <a:lstStyle/>
          <a:p>
            <a:r>
              <a:rPr lang="es-CO" dirty="0"/>
              <a:t>Ejercicio 6</a:t>
            </a:r>
            <a:endParaRPr lang="es-MX" dirty="0"/>
          </a:p>
        </p:txBody>
      </p:sp>
      <p:cxnSp>
        <p:nvCxnSpPr>
          <p:cNvPr id="19" name="Straight Connector 9">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1024128" y="2286000"/>
            <a:ext cx="9720073" cy="4023360"/>
          </a:xfrm>
        </p:spPr>
        <p:txBody>
          <a:bodyPr vert="horz" lIns="45720" tIns="45720" rIns="45720" bIns="45720" rtlCol="0" anchor="t">
            <a:normAutofit/>
          </a:bodyPr>
          <a:lstStyle/>
          <a:p>
            <a:r>
              <a:rPr lang="es-CO" dirty="0"/>
              <a:t>Un factor importante en la elección de un procesador de palabras o de un sistema para la administración de datos es el tiempo necesario para aprender a usar el sistema. Para evaluar 3 sistemas de administración de archivos, una empresa diseña  una prueba con 5 operadores. A continuación, se presentan los datos que fueron registrados como el tiempo en horas, necesario para aprender a usar cada uno de los sistemas</a:t>
            </a:r>
          </a:p>
          <a:p>
            <a:pPr marL="0" indent="0">
              <a:buNone/>
            </a:pPr>
            <a:endParaRPr lang="es-CO" dirty="0"/>
          </a:p>
        </p:txBody>
      </p:sp>
    </p:spTree>
    <p:extLst>
      <p:ext uri="{BB962C8B-B14F-4D97-AF65-F5344CB8AC3E}">
        <p14:creationId xmlns:p14="http://schemas.microsoft.com/office/powerpoint/2010/main" val="397260668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Título 2">
            <a:extLst>
              <a:ext uri="{FF2B5EF4-FFF2-40B4-BE49-F238E27FC236}">
                <a16:creationId xmlns:a16="http://schemas.microsoft.com/office/drawing/2014/main" id="{79696A7B-3BC7-4B8B-AAEB-5C23C914C2E5}"/>
              </a:ext>
            </a:extLst>
          </p:cNvPr>
          <p:cNvSpPr>
            <a:spLocks noGrp="1"/>
          </p:cNvSpPr>
          <p:nvPr>
            <p:ph type="title"/>
          </p:nvPr>
        </p:nvSpPr>
        <p:spPr>
          <a:xfrm>
            <a:off x="1024128" y="4952954"/>
            <a:ext cx="9720072" cy="1499616"/>
          </a:xfrm>
        </p:spPr>
        <p:txBody>
          <a:bodyPr>
            <a:normAutofit/>
          </a:bodyPr>
          <a:lstStyle/>
          <a:p>
            <a:r>
              <a:rPr lang="es-MX" dirty="0" err="1"/>
              <a:t>DAtos</a:t>
            </a:r>
            <a:endParaRPr lang="es-MX" dirty="0"/>
          </a:p>
        </p:txBody>
      </p:sp>
      <p:cxnSp>
        <p:nvCxnSpPr>
          <p:cNvPr id="11" name="Straight Connector 10">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3" name="Marcador de contenido 3"/>
          <p:cNvGraphicFramePr>
            <a:graphicFrameLocks noGrp="1"/>
          </p:cNvGraphicFramePr>
          <p:nvPr>
            <p:ph idx="1"/>
          </p:nvPr>
        </p:nvGraphicFramePr>
        <p:xfrm>
          <a:off x="1074907" y="992221"/>
          <a:ext cx="9618327" cy="3616298"/>
        </p:xfrm>
        <a:graphic>
          <a:graphicData uri="http://schemas.openxmlformats.org/drawingml/2006/table">
            <a:tbl>
              <a:tblPr firstRow="1" bandRow="1">
                <a:tableStyleId>{5C22544A-7EE6-4342-B048-85BDC9FD1C3A}</a:tableStyleId>
              </a:tblPr>
              <a:tblGrid>
                <a:gridCol w="4233321">
                  <a:extLst>
                    <a:ext uri="{9D8B030D-6E8A-4147-A177-3AD203B41FA5}">
                      <a16:colId xmlns:a16="http://schemas.microsoft.com/office/drawing/2014/main" val="20000"/>
                    </a:ext>
                  </a:extLst>
                </a:gridCol>
                <a:gridCol w="1795002">
                  <a:extLst>
                    <a:ext uri="{9D8B030D-6E8A-4147-A177-3AD203B41FA5}">
                      <a16:colId xmlns:a16="http://schemas.microsoft.com/office/drawing/2014/main" val="20001"/>
                    </a:ext>
                  </a:extLst>
                </a:gridCol>
                <a:gridCol w="1795002">
                  <a:extLst>
                    <a:ext uri="{9D8B030D-6E8A-4147-A177-3AD203B41FA5}">
                      <a16:colId xmlns:a16="http://schemas.microsoft.com/office/drawing/2014/main" val="20002"/>
                    </a:ext>
                  </a:extLst>
                </a:gridCol>
                <a:gridCol w="1795002">
                  <a:extLst>
                    <a:ext uri="{9D8B030D-6E8A-4147-A177-3AD203B41FA5}">
                      <a16:colId xmlns:a16="http://schemas.microsoft.com/office/drawing/2014/main" val="20003"/>
                    </a:ext>
                  </a:extLst>
                </a:gridCol>
              </a:tblGrid>
              <a:tr h="516614">
                <a:tc rowSpan="2">
                  <a:txBody>
                    <a:bodyPr/>
                    <a:lstStyle/>
                    <a:p>
                      <a:pPr algn="ctr"/>
                      <a:r>
                        <a:rPr lang="es-CO" sz="2300"/>
                        <a:t>OPERADOR</a:t>
                      </a:r>
                    </a:p>
                  </a:txBody>
                  <a:tcPr marL="117412" marR="117412" marT="58706" marB="58706" anchor="b"/>
                </a:tc>
                <a:tc gridSpan="3">
                  <a:txBody>
                    <a:bodyPr/>
                    <a:lstStyle/>
                    <a:p>
                      <a:pPr algn="ctr"/>
                      <a:r>
                        <a:rPr lang="es-CO" sz="2300"/>
                        <a:t>SISTEMAS</a:t>
                      </a:r>
                    </a:p>
                  </a:txBody>
                  <a:tcPr marL="117412" marR="117412" marT="58706" marB="58706" anchor="ctr"/>
                </a:tc>
                <a:tc hMerge="1">
                  <a:txBody>
                    <a:bodyPr/>
                    <a:lstStyle/>
                    <a:p>
                      <a:endParaRPr lang="es-CO"/>
                    </a:p>
                  </a:txBody>
                  <a:tcPr anchor="ctr"/>
                </a:tc>
                <a:tc hMerge="1">
                  <a:txBody>
                    <a:bodyPr/>
                    <a:lstStyle/>
                    <a:p>
                      <a:endParaRPr lang="es-CO"/>
                    </a:p>
                  </a:txBody>
                  <a:tcPr anchor="ctr"/>
                </a:tc>
                <a:extLst>
                  <a:ext uri="{0D108BD9-81ED-4DB2-BD59-A6C34878D82A}">
                    <a16:rowId xmlns:a16="http://schemas.microsoft.com/office/drawing/2014/main" val="10000"/>
                  </a:ext>
                </a:extLst>
              </a:tr>
              <a:tr h="516614">
                <a:tc vMerge="1">
                  <a:txBody>
                    <a:bodyPr/>
                    <a:lstStyle/>
                    <a:p>
                      <a:endParaRPr lang="es-CO"/>
                    </a:p>
                  </a:txBody>
                  <a:tcPr/>
                </a:tc>
                <a:tc>
                  <a:txBody>
                    <a:bodyPr/>
                    <a:lstStyle/>
                    <a:p>
                      <a:pPr algn="ctr"/>
                      <a:r>
                        <a:rPr lang="es-CO" sz="2300"/>
                        <a:t>A</a:t>
                      </a:r>
                    </a:p>
                  </a:txBody>
                  <a:tcPr marL="117412" marR="117412" marT="58706" marB="58706" anchor="ctr"/>
                </a:tc>
                <a:tc>
                  <a:txBody>
                    <a:bodyPr/>
                    <a:lstStyle/>
                    <a:p>
                      <a:pPr algn="ctr"/>
                      <a:r>
                        <a:rPr lang="es-CO" sz="2300"/>
                        <a:t>B</a:t>
                      </a:r>
                    </a:p>
                  </a:txBody>
                  <a:tcPr marL="117412" marR="117412" marT="58706" marB="58706" anchor="ctr"/>
                </a:tc>
                <a:tc>
                  <a:txBody>
                    <a:bodyPr/>
                    <a:lstStyle/>
                    <a:p>
                      <a:pPr algn="ctr"/>
                      <a:r>
                        <a:rPr lang="es-CO" sz="2300"/>
                        <a:t>C</a:t>
                      </a:r>
                    </a:p>
                  </a:txBody>
                  <a:tcPr marL="117412" marR="117412" marT="58706" marB="58706" anchor="ctr"/>
                </a:tc>
                <a:extLst>
                  <a:ext uri="{0D108BD9-81ED-4DB2-BD59-A6C34878D82A}">
                    <a16:rowId xmlns:a16="http://schemas.microsoft.com/office/drawing/2014/main" val="10001"/>
                  </a:ext>
                </a:extLst>
              </a:tr>
              <a:tr h="516614">
                <a:tc>
                  <a:txBody>
                    <a:bodyPr/>
                    <a:lstStyle/>
                    <a:p>
                      <a:pPr algn="ctr"/>
                      <a:r>
                        <a:rPr lang="es-CO" sz="2300"/>
                        <a:t>1</a:t>
                      </a:r>
                    </a:p>
                  </a:txBody>
                  <a:tcPr marL="117412" marR="117412" marT="58706" marB="58706" anchor="ctr"/>
                </a:tc>
                <a:tc>
                  <a:txBody>
                    <a:bodyPr/>
                    <a:lstStyle/>
                    <a:p>
                      <a:pPr algn="ctr"/>
                      <a:r>
                        <a:rPr lang="es-CO" sz="2300"/>
                        <a:t>16</a:t>
                      </a:r>
                    </a:p>
                  </a:txBody>
                  <a:tcPr marL="117412" marR="117412" marT="58706" marB="58706" anchor="ctr"/>
                </a:tc>
                <a:tc>
                  <a:txBody>
                    <a:bodyPr/>
                    <a:lstStyle/>
                    <a:p>
                      <a:pPr algn="ctr"/>
                      <a:r>
                        <a:rPr lang="es-CO" sz="2300"/>
                        <a:t>16</a:t>
                      </a:r>
                    </a:p>
                  </a:txBody>
                  <a:tcPr marL="117412" marR="117412" marT="58706" marB="58706" anchor="ctr"/>
                </a:tc>
                <a:tc>
                  <a:txBody>
                    <a:bodyPr/>
                    <a:lstStyle/>
                    <a:p>
                      <a:pPr algn="ctr"/>
                      <a:r>
                        <a:rPr lang="es-CO" sz="2300"/>
                        <a:t>24</a:t>
                      </a:r>
                    </a:p>
                  </a:txBody>
                  <a:tcPr marL="117412" marR="117412" marT="58706" marB="58706" anchor="ctr"/>
                </a:tc>
                <a:extLst>
                  <a:ext uri="{0D108BD9-81ED-4DB2-BD59-A6C34878D82A}">
                    <a16:rowId xmlns:a16="http://schemas.microsoft.com/office/drawing/2014/main" val="10002"/>
                  </a:ext>
                </a:extLst>
              </a:tr>
              <a:tr h="516614">
                <a:tc>
                  <a:txBody>
                    <a:bodyPr/>
                    <a:lstStyle/>
                    <a:p>
                      <a:pPr algn="ctr"/>
                      <a:r>
                        <a:rPr lang="es-CO" sz="2300"/>
                        <a:t>2</a:t>
                      </a:r>
                    </a:p>
                  </a:txBody>
                  <a:tcPr marL="117412" marR="117412" marT="58706" marB="58706" anchor="ctr"/>
                </a:tc>
                <a:tc>
                  <a:txBody>
                    <a:bodyPr/>
                    <a:lstStyle/>
                    <a:p>
                      <a:pPr algn="ctr"/>
                      <a:r>
                        <a:rPr lang="es-CO" sz="2300"/>
                        <a:t>19</a:t>
                      </a:r>
                    </a:p>
                  </a:txBody>
                  <a:tcPr marL="117412" marR="117412" marT="58706" marB="58706" anchor="ctr"/>
                </a:tc>
                <a:tc>
                  <a:txBody>
                    <a:bodyPr/>
                    <a:lstStyle/>
                    <a:p>
                      <a:pPr algn="ctr"/>
                      <a:r>
                        <a:rPr lang="es-CO" sz="2300"/>
                        <a:t>17</a:t>
                      </a:r>
                    </a:p>
                  </a:txBody>
                  <a:tcPr marL="117412" marR="117412" marT="58706" marB="58706" anchor="ctr"/>
                </a:tc>
                <a:tc>
                  <a:txBody>
                    <a:bodyPr/>
                    <a:lstStyle/>
                    <a:p>
                      <a:pPr algn="ctr"/>
                      <a:r>
                        <a:rPr lang="es-CO" sz="2300"/>
                        <a:t>22</a:t>
                      </a:r>
                    </a:p>
                  </a:txBody>
                  <a:tcPr marL="117412" marR="117412" marT="58706" marB="58706" anchor="ctr"/>
                </a:tc>
                <a:extLst>
                  <a:ext uri="{0D108BD9-81ED-4DB2-BD59-A6C34878D82A}">
                    <a16:rowId xmlns:a16="http://schemas.microsoft.com/office/drawing/2014/main" val="10003"/>
                  </a:ext>
                </a:extLst>
              </a:tr>
              <a:tr h="516614">
                <a:tc>
                  <a:txBody>
                    <a:bodyPr/>
                    <a:lstStyle/>
                    <a:p>
                      <a:pPr algn="ctr"/>
                      <a:r>
                        <a:rPr lang="es-CO" sz="2300"/>
                        <a:t>3</a:t>
                      </a:r>
                    </a:p>
                  </a:txBody>
                  <a:tcPr marL="117412" marR="117412" marT="58706" marB="58706" anchor="ctr"/>
                </a:tc>
                <a:tc>
                  <a:txBody>
                    <a:bodyPr/>
                    <a:lstStyle/>
                    <a:p>
                      <a:pPr algn="ctr"/>
                      <a:r>
                        <a:rPr lang="es-CO" sz="2300"/>
                        <a:t>14</a:t>
                      </a:r>
                    </a:p>
                  </a:txBody>
                  <a:tcPr marL="117412" marR="117412" marT="58706" marB="58706" anchor="ctr"/>
                </a:tc>
                <a:tc>
                  <a:txBody>
                    <a:bodyPr/>
                    <a:lstStyle/>
                    <a:p>
                      <a:pPr algn="ctr"/>
                      <a:r>
                        <a:rPr lang="es-CO" sz="2300"/>
                        <a:t>13</a:t>
                      </a:r>
                    </a:p>
                  </a:txBody>
                  <a:tcPr marL="117412" marR="117412" marT="58706" marB="58706" anchor="ctr"/>
                </a:tc>
                <a:tc>
                  <a:txBody>
                    <a:bodyPr/>
                    <a:lstStyle/>
                    <a:p>
                      <a:pPr algn="ctr"/>
                      <a:r>
                        <a:rPr lang="es-CO" sz="2300"/>
                        <a:t>19</a:t>
                      </a:r>
                    </a:p>
                  </a:txBody>
                  <a:tcPr marL="117412" marR="117412" marT="58706" marB="58706" anchor="ctr"/>
                </a:tc>
                <a:extLst>
                  <a:ext uri="{0D108BD9-81ED-4DB2-BD59-A6C34878D82A}">
                    <a16:rowId xmlns:a16="http://schemas.microsoft.com/office/drawing/2014/main" val="10004"/>
                  </a:ext>
                </a:extLst>
              </a:tr>
              <a:tr h="516614">
                <a:tc>
                  <a:txBody>
                    <a:bodyPr/>
                    <a:lstStyle/>
                    <a:p>
                      <a:pPr algn="ctr"/>
                      <a:r>
                        <a:rPr lang="es-CO" sz="2300"/>
                        <a:t>4</a:t>
                      </a:r>
                    </a:p>
                  </a:txBody>
                  <a:tcPr marL="117412" marR="117412" marT="58706" marB="58706" anchor="ctr"/>
                </a:tc>
                <a:tc>
                  <a:txBody>
                    <a:bodyPr/>
                    <a:lstStyle/>
                    <a:p>
                      <a:pPr algn="ctr"/>
                      <a:r>
                        <a:rPr lang="es-CO" sz="2300"/>
                        <a:t>13</a:t>
                      </a:r>
                    </a:p>
                  </a:txBody>
                  <a:tcPr marL="117412" marR="117412" marT="58706" marB="58706" anchor="ctr"/>
                </a:tc>
                <a:tc>
                  <a:txBody>
                    <a:bodyPr/>
                    <a:lstStyle/>
                    <a:p>
                      <a:pPr algn="ctr"/>
                      <a:r>
                        <a:rPr lang="es-CO" sz="2300"/>
                        <a:t>12</a:t>
                      </a:r>
                    </a:p>
                  </a:txBody>
                  <a:tcPr marL="117412" marR="117412" marT="58706" marB="58706" anchor="ctr"/>
                </a:tc>
                <a:tc>
                  <a:txBody>
                    <a:bodyPr/>
                    <a:lstStyle/>
                    <a:p>
                      <a:pPr algn="ctr"/>
                      <a:r>
                        <a:rPr lang="es-CO" sz="2300"/>
                        <a:t>18</a:t>
                      </a:r>
                    </a:p>
                  </a:txBody>
                  <a:tcPr marL="117412" marR="117412" marT="58706" marB="58706" anchor="ctr"/>
                </a:tc>
                <a:extLst>
                  <a:ext uri="{0D108BD9-81ED-4DB2-BD59-A6C34878D82A}">
                    <a16:rowId xmlns:a16="http://schemas.microsoft.com/office/drawing/2014/main" val="10005"/>
                  </a:ext>
                </a:extLst>
              </a:tr>
              <a:tr h="516614">
                <a:tc>
                  <a:txBody>
                    <a:bodyPr/>
                    <a:lstStyle/>
                    <a:p>
                      <a:pPr algn="ctr"/>
                      <a:r>
                        <a:rPr lang="es-CO" sz="2300"/>
                        <a:t>5</a:t>
                      </a:r>
                    </a:p>
                  </a:txBody>
                  <a:tcPr marL="117412" marR="117412" marT="58706" marB="58706" anchor="ctr"/>
                </a:tc>
                <a:tc>
                  <a:txBody>
                    <a:bodyPr/>
                    <a:lstStyle/>
                    <a:p>
                      <a:pPr algn="ctr"/>
                      <a:r>
                        <a:rPr lang="es-CO" sz="2300"/>
                        <a:t>18</a:t>
                      </a:r>
                    </a:p>
                  </a:txBody>
                  <a:tcPr marL="117412" marR="117412" marT="58706" marB="58706" anchor="ctr"/>
                </a:tc>
                <a:tc>
                  <a:txBody>
                    <a:bodyPr/>
                    <a:lstStyle/>
                    <a:p>
                      <a:pPr algn="ctr"/>
                      <a:r>
                        <a:rPr lang="es-CO" sz="2300" dirty="0"/>
                        <a:t>17</a:t>
                      </a:r>
                    </a:p>
                  </a:txBody>
                  <a:tcPr marL="117412" marR="117412" marT="58706" marB="58706" anchor="ctr"/>
                </a:tc>
                <a:tc>
                  <a:txBody>
                    <a:bodyPr/>
                    <a:lstStyle/>
                    <a:p>
                      <a:pPr algn="ctr"/>
                      <a:r>
                        <a:rPr lang="es-CO" sz="2300" dirty="0"/>
                        <a:t>22</a:t>
                      </a:r>
                    </a:p>
                  </a:txBody>
                  <a:tcPr marL="117412" marR="117412" marT="58706" marB="58706" anchor="ctr"/>
                </a:tc>
                <a:extLst>
                  <a:ext uri="{0D108BD9-81ED-4DB2-BD59-A6C34878D82A}">
                    <a16:rowId xmlns:a16="http://schemas.microsoft.com/office/drawing/2014/main" val="10006"/>
                  </a:ext>
                </a:extLst>
              </a:tr>
            </a:tbl>
          </a:graphicData>
        </a:graphic>
      </p:graphicFrame>
      <p:grpSp>
        <p:nvGrpSpPr>
          <p:cNvPr id="6" name="Grupo 5">
            <a:extLst>
              <a:ext uri="{FF2B5EF4-FFF2-40B4-BE49-F238E27FC236}">
                <a16:creationId xmlns:a16="http://schemas.microsoft.com/office/drawing/2014/main" id="{CC5C0FD3-6E9A-EED2-A34F-EF8AFBDE8753}"/>
              </a:ext>
            </a:extLst>
          </p:cNvPr>
          <p:cNvGrpSpPr/>
          <p:nvPr/>
        </p:nvGrpSpPr>
        <p:grpSpPr>
          <a:xfrm>
            <a:off x="5698341" y="4823306"/>
            <a:ext cx="595440" cy="430920"/>
            <a:chOff x="5698341" y="4823306"/>
            <a:chExt cx="595440" cy="430920"/>
          </a:xfrm>
        </p:grpSpPr>
        <mc:AlternateContent xmlns:mc="http://schemas.openxmlformats.org/markup-compatibility/2006">
          <mc:Choice xmlns:p14="http://schemas.microsoft.com/office/powerpoint/2010/main" Requires="p14">
            <p:contentPart p14:bwMode="auto" r:id="rId2">
              <p14:nvContentPartPr>
                <p14:cNvPr id="2" name="Entrada de lápiz 1">
                  <a:extLst>
                    <a:ext uri="{FF2B5EF4-FFF2-40B4-BE49-F238E27FC236}">
                      <a16:creationId xmlns:a16="http://schemas.microsoft.com/office/drawing/2014/main" id="{1AF7DB97-B878-B56A-0DA9-8B27B863AB19}"/>
                    </a:ext>
                  </a:extLst>
                </p14:cNvPr>
                <p14:cNvContentPartPr/>
                <p14:nvPr/>
              </p14:nvContentPartPr>
              <p14:xfrm>
                <a:off x="5757381" y="4835906"/>
                <a:ext cx="219960" cy="218160"/>
              </p14:xfrm>
            </p:contentPart>
          </mc:Choice>
          <mc:Fallback>
            <p:pic>
              <p:nvPicPr>
                <p:cNvPr id="2" name="Entrada de lápiz 1">
                  <a:extLst>
                    <a:ext uri="{FF2B5EF4-FFF2-40B4-BE49-F238E27FC236}">
                      <a16:creationId xmlns:a16="http://schemas.microsoft.com/office/drawing/2014/main" id="{1AF7DB97-B878-B56A-0DA9-8B27B863AB19}"/>
                    </a:ext>
                  </a:extLst>
                </p:cNvPr>
                <p:cNvPicPr/>
                <p:nvPr/>
              </p:nvPicPr>
              <p:blipFill>
                <a:blip r:embed="rId3"/>
                <a:stretch>
                  <a:fillRect/>
                </a:stretch>
              </p:blipFill>
              <p:spPr>
                <a:xfrm>
                  <a:off x="5748381" y="4826906"/>
                  <a:ext cx="2376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Entrada de lápiz 3">
                  <a:extLst>
                    <a:ext uri="{FF2B5EF4-FFF2-40B4-BE49-F238E27FC236}">
                      <a16:creationId xmlns:a16="http://schemas.microsoft.com/office/drawing/2014/main" id="{4F73230C-A279-2025-44B5-D0CB91CB5F51}"/>
                    </a:ext>
                  </a:extLst>
                </p14:cNvPr>
                <p14:cNvContentPartPr/>
                <p14:nvPr/>
              </p14:nvContentPartPr>
              <p14:xfrm>
                <a:off x="5698341" y="5087906"/>
                <a:ext cx="255600" cy="166320"/>
              </p14:xfrm>
            </p:contentPart>
          </mc:Choice>
          <mc:Fallback>
            <p:pic>
              <p:nvPicPr>
                <p:cNvPr id="4" name="Entrada de lápiz 3">
                  <a:extLst>
                    <a:ext uri="{FF2B5EF4-FFF2-40B4-BE49-F238E27FC236}">
                      <a16:creationId xmlns:a16="http://schemas.microsoft.com/office/drawing/2014/main" id="{4F73230C-A279-2025-44B5-D0CB91CB5F51}"/>
                    </a:ext>
                  </a:extLst>
                </p:cNvPr>
                <p:cNvPicPr/>
                <p:nvPr/>
              </p:nvPicPr>
              <p:blipFill>
                <a:blip r:embed="rId5"/>
                <a:stretch>
                  <a:fillRect/>
                </a:stretch>
              </p:blipFill>
              <p:spPr>
                <a:xfrm>
                  <a:off x="5689701" y="5078906"/>
                  <a:ext cx="2732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Entrada de lápiz 4">
                  <a:extLst>
                    <a:ext uri="{FF2B5EF4-FFF2-40B4-BE49-F238E27FC236}">
                      <a16:creationId xmlns:a16="http://schemas.microsoft.com/office/drawing/2014/main" id="{D85DA0A1-E1BB-113B-C1A4-BEA4C2C08696}"/>
                    </a:ext>
                  </a:extLst>
                </p14:cNvPr>
                <p14:cNvContentPartPr/>
                <p14:nvPr/>
              </p14:nvContentPartPr>
              <p14:xfrm>
                <a:off x="6063741" y="4823306"/>
                <a:ext cx="230040" cy="416160"/>
              </p14:xfrm>
            </p:contentPart>
          </mc:Choice>
          <mc:Fallback>
            <p:pic>
              <p:nvPicPr>
                <p:cNvPr id="5" name="Entrada de lápiz 4">
                  <a:extLst>
                    <a:ext uri="{FF2B5EF4-FFF2-40B4-BE49-F238E27FC236}">
                      <a16:creationId xmlns:a16="http://schemas.microsoft.com/office/drawing/2014/main" id="{D85DA0A1-E1BB-113B-C1A4-BEA4C2C08696}"/>
                    </a:ext>
                  </a:extLst>
                </p:cNvPr>
                <p:cNvPicPr/>
                <p:nvPr/>
              </p:nvPicPr>
              <p:blipFill>
                <a:blip r:embed="rId7"/>
                <a:stretch>
                  <a:fillRect/>
                </a:stretch>
              </p:blipFill>
              <p:spPr>
                <a:xfrm>
                  <a:off x="6055101" y="4814666"/>
                  <a:ext cx="247680" cy="433800"/>
                </a:xfrm>
                <a:prstGeom prst="rect">
                  <a:avLst/>
                </a:prstGeom>
              </p:spPr>
            </p:pic>
          </mc:Fallback>
        </mc:AlternateContent>
      </p:grpSp>
      <p:sp>
        <p:nvSpPr>
          <p:cNvPr id="8" name="CuadroTexto 7">
            <a:extLst>
              <a:ext uri="{FF2B5EF4-FFF2-40B4-BE49-F238E27FC236}">
                <a16:creationId xmlns:a16="http://schemas.microsoft.com/office/drawing/2014/main" id="{1556BBBC-8B60-30FD-6CC7-41D41DB015F7}"/>
              </a:ext>
            </a:extLst>
          </p:cNvPr>
          <p:cNvSpPr txBox="1"/>
          <p:nvPr/>
        </p:nvSpPr>
        <p:spPr>
          <a:xfrm>
            <a:off x="7977809" y="5054066"/>
            <a:ext cx="437940" cy="369332"/>
          </a:xfrm>
          <a:prstGeom prst="rect">
            <a:avLst/>
          </a:prstGeom>
          <a:noFill/>
        </p:spPr>
        <p:txBody>
          <a:bodyPr wrap="none" rtlCol="0">
            <a:spAutoFit/>
          </a:bodyPr>
          <a:lstStyle/>
          <a:p>
            <a:r>
              <a:rPr lang="es-ES" dirty="0"/>
              <a:t>75</a:t>
            </a:r>
            <a:endParaRPr lang="es-419" dirty="0"/>
          </a:p>
        </p:txBody>
      </p:sp>
      <p:sp>
        <p:nvSpPr>
          <p:cNvPr id="9" name="CuadroTexto 8">
            <a:extLst>
              <a:ext uri="{FF2B5EF4-FFF2-40B4-BE49-F238E27FC236}">
                <a16:creationId xmlns:a16="http://schemas.microsoft.com/office/drawing/2014/main" id="{69DE257B-83BB-92E0-44EE-CDDDE174081B}"/>
              </a:ext>
            </a:extLst>
          </p:cNvPr>
          <p:cNvSpPr txBox="1"/>
          <p:nvPr/>
        </p:nvSpPr>
        <p:spPr>
          <a:xfrm>
            <a:off x="9621078" y="5087906"/>
            <a:ext cx="564578" cy="369332"/>
          </a:xfrm>
          <a:prstGeom prst="rect">
            <a:avLst/>
          </a:prstGeom>
          <a:noFill/>
        </p:spPr>
        <p:txBody>
          <a:bodyPr wrap="none" rtlCol="0">
            <a:spAutoFit/>
          </a:bodyPr>
          <a:lstStyle/>
          <a:p>
            <a:r>
              <a:rPr lang="es-ES" dirty="0"/>
              <a:t>105</a:t>
            </a:r>
            <a:endParaRPr lang="es-419" dirty="0"/>
          </a:p>
        </p:txBody>
      </p:sp>
      <p:sp>
        <p:nvSpPr>
          <p:cNvPr id="10" name="CuadroTexto 9">
            <a:extLst>
              <a:ext uri="{FF2B5EF4-FFF2-40B4-BE49-F238E27FC236}">
                <a16:creationId xmlns:a16="http://schemas.microsoft.com/office/drawing/2014/main" id="{FD7E6D69-D0F7-2E33-2DAA-65C863F20903}"/>
              </a:ext>
            </a:extLst>
          </p:cNvPr>
          <p:cNvSpPr txBox="1"/>
          <p:nvPr/>
        </p:nvSpPr>
        <p:spPr>
          <a:xfrm>
            <a:off x="11039061" y="2121212"/>
            <a:ext cx="437940" cy="369332"/>
          </a:xfrm>
          <a:prstGeom prst="rect">
            <a:avLst/>
          </a:prstGeom>
          <a:noFill/>
        </p:spPr>
        <p:txBody>
          <a:bodyPr wrap="none" rtlCol="0">
            <a:spAutoFit/>
          </a:bodyPr>
          <a:lstStyle/>
          <a:p>
            <a:r>
              <a:rPr lang="es-ES" dirty="0"/>
              <a:t>56</a:t>
            </a:r>
            <a:endParaRPr lang="es-419" dirty="0"/>
          </a:p>
        </p:txBody>
      </p:sp>
      <p:sp>
        <p:nvSpPr>
          <p:cNvPr id="14" name="CuadroTexto 13">
            <a:extLst>
              <a:ext uri="{FF2B5EF4-FFF2-40B4-BE49-F238E27FC236}">
                <a16:creationId xmlns:a16="http://schemas.microsoft.com/office/drawing/2014/main" id="{A3A8F659-B41A-F4AF-38A0-0415A4C14417}"/>
              </a:ext>
            </a:extLst>
          </p:cNvPr>
          <p:cNvSpPr txBox="1"/>
          <p:nvPr/>
        </p:nvSpPr>
        <p:spPr>
          <a:xfrm>
            <a:off x="11039061" y="2615704"/>
            <a:ext cx="437940" cy="369332"/>
          </a:xfrm>
          <a:prstGeom prst="rect">
            <a:avLst/>
          </a:prstGeom>
          <a:noFill/>
        </p:spPr>
        <p:txBody>
          <a:bodyPr wrap="none" rtlCol="0">
            <a:spAutoFit/>
          </a:bodyPr>
          <a:lstStyle/>
          <a:p>
            <a:r>
              <a:rPr lang="es-ES" dirty="0"/>
              <a:t>58</a:t>
            </a:r>
            <a:endParaRPr lang="es-419" dirty="0"/>
          </a:p>
        </p:txBody>
      </p:sp>
      <p:sp>
        <p:nvSpPr>
          <p:cNvPr id="15" name="CuadroTexto 14">
            <a:extLst>
              <a:ext uri="{FF2B5EF4-FFF2-40B4-BE49-F238E27FC236}">
                <a16:creationId xmlns:a16="http://schemas.microsoft.com/office/drawing/2014/main" id="{0558336A-0537-1F33-6F55-299E1D21D55C}"/>
              </a:ext>
            </a:extLst>
          </p:cNvPr>
          <p:cNvSpPr txBox="1"/>
          <p:nvPr/>
        </p:nvSpPr>
        <p:spPr>
          <a:xfrm>
            <a:off x="11039061" y="3110196"/>
            <a:ext cx="437940" cy="369332"/>
          </a:xfrm>
          <a:prstGeom prst="rect">
            <a:avLst/>
          </a:prstGeom>
          <a:noFill/>
        </p:spPr>
        <p:txBody>
          <a:bodyPr wrap="none" rtlCol="0">
            <a:spAutoFit/>
          </a:bodyPr>
          <a:lstStyle/>
          <a:p>
            <a:r>
              <a:rPr lang="es-ES" dirty="0"/>
              <a:t>46</a:t>
            </a:r>
            <a:endParaRPr lang="es-419" dirty="0"/>
          </a:p>
        </p:txBody>
      </p:sp>
      <p:sp>
        <p:nvSpPr>
          <p:cNvPr id="16" name="CuadroTexto 15">
            <a:extLst>
              <a:ext uri="{FF2B5EF4-FFF2-40B4-BE49-F238E27FC236}">
                <a16:creationId xmlns:a16="http://schemas.microsoft.com/office/drawing/2014/main" id="{CB6FA91E-19C4-5DEB-84C0-93DB35BC9B71}"/>
              </a:ext>
            </a:extLst>
          </p:cNvPr>
          <p:cNvSpPr txBox="1"/>
          <p:nvPr/>
        </p:nvSpPr>
        <p:spPr>
          <a:xfrm>
            <a:off x="11165665" y="3625782"/>
            <a:ext cx="437940" cy="369332"/>
          </a:xfrm>
          <a:prstGeom prst="rect">
            <a:avLst/>
          </a:prstGeom>
          <a:noFill/>
        </p:spPr>
        <p:txBody>
          <a:bodyPr wrap="none" rtlCol="0">
            <a:spAutoFit/>
          </a:bodyPr>
          <a:lstStyle/>
          <a:p>
            <a:r>
              <a:rPr lang="es-ES" dirty="0"/>
              <a:t>43</a:t>
            </a:r>
            <a:endParaRPr lang="es-419" dirty="0"/>
          </a:p>
        </p:txBody>
      </p:sp>
      <p:sp>
        <p:nvSpPr>
          <p:cNvPr id="17" name="CuadroTexto 16">
            <a:extLst>
              <a:ext uri="{FF2B5EF4-FFF2-40B4-BE49-F238E27FC236}">
                <a16:creationId xmlns:a16="http://schemas.microsoft.com/office/drawing/2014/main" id="{BBF9463E-D94E-FF7F-30EB-BDC57C9897A4}"/>
              </a:ext>
            </a:extLst>
          </p:cNvPr>
          <p:cNvSpPr txBox="1"/>
          <p:nvPr/>
        </p:nvSpPr>
        <p:spPr>
          <a:xfrm>
            <a:off x="11055098" y="4210862"/>
            <a:ext cx="437940" cy="369332"/>
          </a:xfrm>
          <a:prstGeom prst="rect">
            <a:avLst/>
          </a:prstGeom>
          <a:noFill/>
        </p:spPr>
        <p:txBody>
          <a:bodyPr wrap="none" rtlCol="0">
            <a:spAutoFit/>
          </a:bodyPr>
          <a:lstStyle/>
          <a:p>
            <a:r>
              <a:rPr lang="es-ES" dirty="0"/>
              <a:t>57</a:t>
            </a:r>
            <a:endParaRPr lang="es-419" dirty="0"/>
          </a:p>
        </p:txBody>
      </p:sp>
    </p:spTree>
    <p:extLst>
      <p:ext uri="{BB962C8B-B14F-4D97-AF65-F5344CB8AC3E}">
        <p14:creationId xmlns:p14="http://schemas.microsoft.com/office/powerpoint/2010/main" val="384718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F7CFF9-1CA7-6C4E-F85C-B42CC6ABCAE2}"/>
              </a:ext>
            </a:extLst>
          </p:cNvPr>
          <p:cNvSpPr>
            <a:spLocks noGrp="1"/>
          </p:cNvSpPr>
          <p:nvPr>
            <p:ph type="title"/>
          </p:nvPr>
        </p:nvSpPr>
        <p:spPr>
          <a:xfrm>
            <a:off x="4572001" y="601744"/>
            <a:ext cx="6781800" cy="1338696"/>
          </a:xfrm>
        </p:spPr>
        <p:txBody>
          <a:bodyPr>
            <a:normAutofit/>
          </a:bodyPr>
          <a:lstStyle/>
          <a:p>
            <a:r>
              <a:rPr lang="es-MX" dirty="0"/>
              <a:t>Enunciado</a:t>
            </a:r>
            <a:endParaRPr lang="es-CO" dirty="0"/>
          </a:p>
        </p:txBody>
      </p:sp>
      <p:pic>
        <p:nvPicPr>
          <p:cNvPr id="5" name="Picture 4" descr="Bolígrafo situado en la parte superior de una línea de firma">
            <a:extLst>
              <a:ext uri="{FF2B5EF4-FFF2-40B4-BE49-F238E27FC236}">
                <a16:creationId xmlns:a16="http://schemas.microsoft.com/office/drawing/2014/main" id="{C9C6A803-4482-A4F1-951E-FF3B2A7C5BA0}"/>
              </a:ext>
            </a:extLst>
          </p:cNvPr>
          <p:cNvPicPr>
            <a:picLocks noChangeAspect="1"/>
          </p:cNvPicPr>
          <p:nvPr/>
        </p:nvPicPr>
        <p:blipFill rotWithShape="1">
          <a:blip r:embed="rId2"/>
          <a:srcRect l="56674" r="678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Marcador de contenido 2">
            <a:extLst>
              <a:ext uri="{FF2B5EF4-FFF2-40B4-BE49-F238E27FC236}">
                <a16:creationId xmlns:a16="http://schemas.microsoft.com/office/drawing/2014/main" id="{64DCA9A8-B19E-52DE-4F68-727CB7B85457}"/>
              </a:ext>
            </a:extLst>
          </p:cNvPr>
          <p:cNvSpPr>
            <a:spLocks noGrp="1"/>
          </p:cNvSpPr>
          <p:nvPr>
            <p:ph idx="1"/>
          </p:nvPr>
        </p:nvSpPr>
        <p:spPr>
          <a:xfrm>
            <a:off x="4572001" y="2201958"/>
            <a:ext cx="6781800" cy="3900730"/>
          </a:xfrm>
        </p:spPr>
        <p:txBody>
          <a:bodyPr anchor="t">
            <a:normAutofit/>
          </a:bodyPr>
          <a:lstStyle/>
          <a:p>
            <a:pPr algn="just"/>
            <a:r>
              <a:rPr lang="es-MX" dirty="0"/>
              <a:t>¿Es posible estudiar cómo influye un factor sobre la variable de respuesta, si el factor se mantiene fijo en todas las corridas o pruebas experimentales? Explique.</a:t>
            </a:r>
            <a:endParaRPr lang="es-CO" dirty="0"/>
          </a:p>
        </p:txBody>
      </p:sp>
    </p:spTree>
    <p:extLst>
      <p:ext uri="{BB962C8B-B14F-4D97-AF65-F5344CB8AC3E}">
        <p14:creationId xmlns:p14="http://schemas.microsoft.com/office/powerpoint/2010/main" val="303704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AF3F0AC-112C-84D0-7D48-3C99719452C7}"/>
              </a:ext>
            </a:extLst>
          </p:cNvPr>
          <p:cNvSpPr>
            <a:spLocks noGrp="1"/>
          </p:cNvSpPr>
          <p:nvPr>
            <p:ph type="title"/>
          </p:nvPr>
        </p:nvSpPr>
        <p:spPr>
          <a:xfrm>
            <a:off x="841248" y="704850"/>
            <a:ext cx="3751697" cy="2978150"/>
          </a:xfrm>
        </p:spPr>
        <p:txBody>
          <a:bodyPr anchor="b">
            <a:normAutofit/>
          </a:bodyPr>
          <a:lstStyle/>
          <a:p>
            <a:r>
              <a:rPr lang="es-MX" dirty="0">
                <a:solidFill>
                  <a:schemeClr val="bg1"/>
                </a:solidFill>
              </a:rPr>
              <a:t>enunciado</a:t>
            </a:r>
            <a:endParaRPr lang="es-CO" dirty="0">
              <a:solidFill>
                <a:schemeClr val="bg1"/>
              </a:solidFill>
            </a:endParaRPr>
          </a:p>
        </p:txBody>
      </p:sp>
      <p:sp>
        <p:nvSpPr>
          <p:cNvPr id="3" name="Marcador de contenido 2">
            <a:extLst>
              <a:ext uri="{FF2B5EF4-FFF2-40B4-BE49-F238E27FC236}">
                <a16:creationId xmlns:a16="http://schemas.microsoft.com/office/drawing/2014/main" id="{97EFB01A-993B-4220-A767-F7841CC1D87A}"/>
              </a:ext>
            </a:extLst>
          </p:cNvPr>
          <p:cNvSpPr>
            <a:spLocks noGrp="1"/>
          </p:cNvSpPr>
          <p:nvPr>
            <p:ph idx="1"/>
          </p:nvPr>
        </p:nvSpPr>
        <p:spPr>
          <a:xfrm>
            <a:off x="6121400" y="939800"/>
            <a:ext cx="5232400" cy="4845050"/>
          </a:xfrm>
        </p:spPr>
        <p:txBody>
          <a:bodyPr anchor="ctr">
            <a:normAutofit/>
          </a:bodyPr>
          <a:lstStyle/>
          <a:p>
            <a:pPr marL="0" indent="0" algn="just">
              <a:buNone/>
            </a:pPr>
            <a:r>
              <a:rPr lang="es-MX" sz="2400" dirty="0"/>
              <a:t>Se quiere comparar el desgaste de dos marcas de llantas A y B, para lo cual se eligen al azar 10 conductores particulares de cierta ciudad. A cinco de ellos, seleccionados al azar, se les instalan gratis las llantas marca A y a los cinco restantes la marca B, con el compromiso por escrito de permitir la verificación del desgaste cada seis meses.</a:t>
            </a:r>
          </a:p>
          <a:p>
            <a:pPr marL="0" indent="0" algn="just">
              <a:buNone/>
            </a:pPr>
            <a:r>
              <a:rPr lang="es-MX" sz="2400" dirty="0"/>
              <a:t> ¿Cree que este experimento permita una comparación justa del desgaste de las dos marcas de llantas?</a:t>
            </a:r>
          </a:p>
        </p:txBody>
      </p:sp>
    </p:spTree>
    <p:extLst>
      <p:ext uri="{BB962C8B-B14F-4D97-AF65-F5344CB8AC3E}">
        <p14:creationId xmlns:p14="http://schemas.microsoft.com/office/powerpoint/2010/main" val="35622829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rrete de cine y claqueta">
            <a:extLst>
              <a:ext uri="{FF2B5EF4-FFF2-40B4-BE49-F238E27FC236}">
                <a16:creationId xmlns:a16="http://schemas.microsoft.com/office/drawing/2014/main" id="{F8F6D269-4E02-927C-B59B-F1D9DEC147C6}"/>
              </a:ext>
            </a:extLst>
          </p:cNvPr>
          <p:cNvPicPr>
            <a:picLocks noChangeAspect="1"/>
          </p:cNvPicPr>
          <p:nvPr/>
        </p:nvPicPr>
        <p:blipFill rotWithShape="1">
          <a:blip r:embed="rId2">
            <a:duotone>
              <a:prstClr val="black"/>
              <a:prstClr val="white"/>
            </a:duotone>
            <a:alphaModFix amt="35000"/>
          </a:blip>
          <a:srcRect t="12496" b="3234"/>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A673DF6-E4FF-297A-49C9-BDB506497655}"/>
              </a:ext>
            </a:extLst>
          </p:cNvPr>
          <p:cNvSpPr>
            <a:spLocks noGrp="1"/>
          </p:cNvSpPr>
          <p:nvPr>
            <p:ph type="title"/>
          </p:nvPr>
        </p:nvSpPr>
        <p:spPr>
          <a:xfrm>
            <a:off x="838201" y="1065862"/>
            <a:ext cx="3313164" cy="4726276"/>
          </a:xfrm>
        </p:spPr>
        <p:txBody>
          <a:bodyPr>
            <a:normAutofit/>
          </a:bodyPr>
          <a:lstStyle/>
          <a:p>
            <a:pPr algn="r"/>
            <a:r>
              <a:rPr lang="es-MX" sz="4000" dirty="0"/>
              <a:t>Enunciado</a:t>
            </a:r>
            <a:endParaRPr lang="es-CO" sz="4000" dirty="0"/>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317642B-2F8A-B3BE-6997-8AB4F193A68A}"/>
              </a:ext>
            </a:extLst>
          </p:cNvPr>
          <p:cNvSpPr>
            <a:spLocks noGrp="1"/>
          </p:cNvSpPr>
          <p:nvPr>
            <p:ph idx="1"/>
          </p:nvPr>
        </p:nvSpPr>
        <p:spPr>
          <a:xfrm>
            <a:off x="5155379" y="1065862"/>
            <a:ext cx="6192319" cy="4726276"/>
          </a:xfrm>
        </p:spPr>
        <p:txBody>
          <a:bodyPr anchor="ctr">
            <a:normAutofit fontScale="92500" lnSpcReduction="20000"/>
          </a:bodyPr>
          <a:lstStyle/>
          <a:p>
            <a:pPr marL="0" indent="0" algn="just">
              <a:buNone/>
            </a:pPr>
            <a:r>
              <a:rPr lang="es-MX" dirty="0">
                <a:latin typeface="Times-Roman"/>
              </a:rPr>
              <a:t>Se realizó </a:t>
            </a:r>
            <a:r>
              <a:rPr lang="es-MX" b="0" i="0" u="none" strike="noStrike" baseline="0" dirty="0">
                <a:latin typeface="Times-Roman"/>
              </a:rPr>
              <a:t>un experimento para comparar la calidad de cuatro marcas </a:t>
            </a:r>
            <a:r>
              <a:rPr lang="es-CO" b="0" i="0" u="none" strike="noStrike" baseline="0" dirty="0">
                <a:latin typeface="Times-Roman"/>
              </a:rPr>
              <a:t>diferentes de cinta de grabar de carrete a carrete, se seleccionaron </a:t>
            </a:r>
            <a:r>
              <a:rPr lang="es-MX" b="0" i="0" u="none" strike="noStrike" baseline="0" dirty="0">
                <a:latin typeface="Times-Roman"/>
              </a:rPr>
              <a:t>cinco carretes de 2400 pies de cada marca (A-D) y se determinó el número de imperfecciones en cada uno. Usando la información, determinar</a:t>
            </a:r>
          </a:p>
          <a:p>
            <a:pPr marL="514350" indent="-514350" algn="just">
              <a:buFont typeface="+mj-lt"/>
              <a:buAutoNum type="arabicPeriod"/>
            </a:pPr>
            <a:r>
              <a:rPr lang="es-MX" dirty="0">
                <a:latin typeface="Times-Roman"/>
              </a:rPr>
              <a:t>Factor</a:t>
            </a:r>
          </a:p>
          <a:p>
            <a:pPr marL="514350" indent="-514350" algn="just">
              <a:buFont typeface="+mj-lt"/>
              <a:buAutoNum type="arabicPeriod"/>
            </a:pPr>
            <a:r>
              <a:rPr lang="es-MX" b="0" i="0" u="none" strike="noStrike" baseline="0" dirty="0">
                <a:latin typeface="Times-Roman"/>
              </a:rPr>
              <a:t>Numero de niveles</a:t>
            </a:r>
          </a:p>
          <a:p>
            <a:pPr marL="514350" indent="-514350" algn="just">
              <a:buFont typeface="+mj-lt"/>
              <a:buAutoNum type="arabicPeriod"/>
            </a:pPr>
            <a:r>
              <a:rPr lang="es-MX" dirty="0">
                <a:latin typeface="Times-Roman"/>
              </a:rPr>
              <a:t>Variable respuesta</a:t>
            </a:r>
          </a:p>
          <a:p>
            <a:pPr marL="514350" indent="-514350" algn="just">
              <a:buFont typeface="+mj-lt"/>
              <a:buAutoNum type="arabicPeriod"/>
            </a:pPr>
            <a:r>
              <a:rPr lang="es-MX" dirty="0">
                <a:latin typeface="Times-Roman"/>
              </a:rPr>
              <a:t>Unidad experimental</a:t>
            </a:r>
          </a:p>
          <a:p>
            <a:pPr marL="514350" indent="-514350" algn="just">
              <a:buFont typeface="+mj-lt"/>
              <a:buAutoNum type="arabicPeriod"/>
            </a:pPr>
            <a:r>
              <a:rPr lang="es-MX" b="0" i="0" u="none" strike="noStrike" baseline="0" dirty="0">
                <a:latin typeface="Times-Roman"/>
              </a:rPr>
              <a:t>#réplicas</a:t>
            </a:r>
          </a:p>
          <a:p>
            <a:pPr marL="514350" indent="-514350" algn="just">
              <a:buFont typeface="+mj-lt"/>
              <a:buAutoNum type="arabicPeriod"/>
            </a:pPr>
            <a:r>
              <a:rPr lang="es-MX" dirty="0">
                <a:latin typeface="Times-Roman"/>
              </a:rPr>
              <a:t>#corridas experimentales </a:t>
            </a:r>
            <a:r>
              <a:rPr lang="es-MX" b="0" i="0" u="none" strike="noStrike" baseline="0" dirty="0">
                <a:latin typeface="Times-Roman"/>
              </a:rPr>
              <a:t> </a:t>
            </a:r>
            <a:endParaRPr lang="es-MX" sz="2000" b="0" i="0" u="none" strike="noStrike" baseline="0" dirty="0">
              <a:latin typeface="Times-Roman"/>
            </a:endParaRPr>
          </a:p>
        </p:txBody>
      </p:sp>
    </p:spTree>
    <p:extLst>
      <p:ext uri="{BB962C8B-B14F-4D97-AF65-F5344CB8AC3E}">
        <p14:creationId xmlns:p14="http://schemas.microsoft.com/office/powerpoint/2010/main" val="40559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3F9514-700E-604D-A73D-6441C540F7D4}"/>
              </a:ext>
            </a:extLst>
          </p:cNvPr>
          <p:cNvSpPr>
            <a:spLocks noGrp="1"/>
          </p:cNvSpPr>
          <p:nvPr>
            <p:ph type="title"/>
          </p:nvPr>
        </p:nvSpPr>
        <p:spPr>
          <a:xfrm>
            <a:off x="640080" y="325369"/>
            <a:ext cx="4368602" cy="1956841"/>
          </a:xfrm>
        </p:spPr>
        <p:txBody>
          <a:bodyPr anchor="b">
            <a:normAutofit/>
          </a:bodyPr>
          <a:lstStyle/>
          <a:p>
            <a:r>
              <a:rPr lang="es-CO" sz="5400"/>
              <a:t>Ejercicio</a:t>
            </a:r>
            <a:br>
              <a:rPr lang="es-CO" sz="5400"/>
            </a:br>
            <a:endParaRPr lang="es-CO"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7A1FD07-5B99-8E6E-7A19-BF526DD77895}"/>
              </a:ext>
            </a:extLst>
          </p:cNvPr>
          <p:cNvSpPr>
            <a:spLocks noGrp="1"/>
          </p:cNvSpPr>
          <p:nvPr>
            <p:ph idx="1"/>
          </p:nvPr>
        </p:nvSpPr>
        <p:spPr>
          <a:xfrm>
            <a:off x="640080" y="2872899"/>
            <a:ext cx="4243589" cy="3320668"/>
          </a:xfrm>
        </p:spPr>
        <p:txBody>
          <a:bodyPr>
            <a:normAutofit/>
          </a:bodyPr>
          <a:lstStyle/>
          <a:p>
            <a:pPr fontAlgn="base"/>
            <a:r>
              <a:rPr lang="es-MX" sz="2000" b="0" i="0">
                <a:effectLst/>
                <a:latin typeface="Source Sans Pro" panose="020B0503030403020204" pitchFamily="34" charset="0"/>
              </a:rPr>
              <a:t>Una compañía farmacéutica desea evaluar el efecto que tiene la cantidad de almidón en la dureza de las tabletas. Se decidió producir lotes  tales que el porcentaje de almidón a aprobar fueran 2%, 5% y 10%. Se realizaron 4 experimentos  por tratamiento, reportándose el promedio de la dureza de 20 tabletas de cada lote.</a:t>
            </a:r>
          </a:p>
          <a:p>
            <a:endParaRPr lang="es-CO" sz="2000"/>
          </a:p>
        </p:txBody>
      </p:sp>
      <p:pic>
        <p:nvPicPr>
          <p:cNvPr id="7" name="Picture 4" descr="Píldoras coloridas apiladas para crear un gráfico de barras">
            <a:extLst>
              <a:ext uri="{FF2B5EF4-FFF2-40B4-BE49-F238E27FC236}">
                <a16:creationId xmlns:a16="http://schemas.microsoft.com/office/drawing/2014/main" id="{3C18A919-F1F3-6AE6-971B-DDEE6F61D7D4}"/>
              </a:ext>
            </a:extLst>
          </p:cNvPr>
          <p:cNvPicPr>
            <a:picLocks noChangeAspect="1"/>
          </p:cNvPicPr>
          <p:nvPr/>
        </p:nvPicPr>
        <p:blipFill rotWithShape="1">
          <a:blip r:embed="rId2"/>
          <a:srcRect l="25059" r="598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9661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54CFC-DAF5-A0BC-F664-788893626D76}"/>
              </a:ext>
            </a:extLst>
          </p:cNvPr>
          <p:cNvSpPr>
            <a:spLocks noGrp="1"/>
          </p:cNvSpPr>
          <p:nvPr>
            <p:ph type="title"/>
          </p:nvPr>
        </p:nvSpPr>
        <p:spPr>
          <a:xfrm>
            <a:off x="4965430" y="629266"/>
            <a:ext cx="6586491" cy="1676603"/>
          </a:xfrm>
        </p:spPr>
        <p:txBody>
          <a:bodyPr>
            <a:normAutofit/>
          </a:bodyPr>
          <a:lstStyle/>
          <a:p>
            <a:r>
              <a:rPr lang="es-CO" sz="5400" dirty="0"/>
              <a:t>Responder</a:t>
            </a:r>
          </a:p>
        </p:txBody>
      </p:sp>
      <p:sp>
        <p:nvSpPr>
          <p:cNvPr id="3" name="Marcador de contenido 2">
            <a:extLst>
              <a:ext uri="{FF2B5EF4-FFF2-40B4-BE49-F238E27FC236}">
                <a16:creationId xmlns:a16="http://schemas.microsoft.com/office/drawing/2014/main" id="{AF4089E7-82D3-0587-B083-CB3B7CA5F3F2}"/>
              </a:ext>
            </a:extLst>
          </p:cNvPr>
          <p:cNvSpPr>
            <a:spLocks noGrp="1"/>
          </p:cNvSpPr>
          <p:nvPr>
            <p:ph idx="1"/>
          </p:nvPr>
        </p:nvSpPr>
        <p:spPr>
          <a:xfrm>
            <a:off x="4965431" y="2438400"/>
            <a:ext cx="6586489" cy="3785419"/>
          </a:xfrm>
        </p:spPr>
        <p:txBody>
          <a:bodyPr>
            <a:normAutofit/>
          </a:bodyPr>
          <a:lstStyle/>
          <a:p>
            <a:pPr fontAlgn="base">
              <a:buFont typeface="+mj-lt"/>
              <a:buAutoNum type="arabicPeriod"/>
            </a:pPr>
            <a:r>
              <a:rPr lang="es-MX" sz="2400" b="0" i="0">
                <a:effectLst/>
                <a:latin typeface="Source Sans Pro" panose="020B0503030403020204" pitchFamily="34" charset="0"/>
              </a:rPr>
              <a:t>¿cuál es factor de interés?</a:t>
            </a:r>
          </a:p>
          <a:p>
            <a:pPr fontAlgn="base">
              <a:buFont typeface="+mj-lt"/>
              <a:buAutoNum type="arabicPeriod"/>
            </a:pPr>
            <a:r>
              <a:rPr lang="es-MX" sz="2400" b="0" i="0">
                <a:effectLst/>
                <a:latin typeface="Source Sans Pro" panose="020B0503030403020204" pitchFamily="34" charset="0"/>
              </a:rPr>
              <a:t>¿cuántos y cuales tratamientos se experimentaron?</a:t>
            </a:r>
          </a:p>
          <a:p>
            <a:pPr fontAlgn="base">
              <a:buFont typeface="+mj-lt"/>
              <a:buAutoNum type="arabicPeriod"/>
            </a:pPr>
            <a:r>
              <a:rPr lang="es-MX" sz="2400" b="0" i="0">
                <a:effectLst/>
                <a:latin typeface="Source Sans Pro" panose="020B0503030403020204" pitchFamily="34" charset="0"/>
              </a:rPr>
              <a:t>¿cuál es el número de réplicas?</a:t>
            </a:r>
          </a:p>
          <a:p>
            <a:pPr fontAlgn="base">
              <a:buFont typeface="+mj-lt"/>
              <a:buAutoNum type="arabicPeriod"/>
            </a:pPr>
            <a:r>
              <a:rPr lang="es-MX" sz="2400" b="0" i="0">
                <a:effectLst/>
                <a:latin typeface="Source Sans Pro" panose="020B0503030403020204" pitchFamily="34" charset="0"/>
              </a:rPr>
              <a:t>¿quien era la unidad experimental?</a:t>
            </a:r>
          </a:p>
          <a:p>
            <a:pPr fontAlgn="base">
              <a:buFont typeface="+mj-lt"/>
              <a:buAutoNum type="arabicPeriod"/>
            </a:pPr>
            <a:r>
              <a:rPr lang="es-MX" sz="2400" b="0" i="0">
                <a:effectLst/>
                <a:latin typeface="Source Sans Pro" panose="020B0503030403020204" pitchFamily="34" charset="0"/>
              </a:rPr>
              <a:t>¿cuál fue la variable respuesta?</a:t>
            </a:r>
          </a:p>
          <a:p>
            <a:pPr fontAlgn="base">
              <a:buFont typeface="+mj-lt"/>
              <a:buAutoNum type="arabicPeriod"/>
            </a:pPr>
            <a:r>
              <a:rPr lang="es-MX" sz="2400" b="0" i="0">
                <a:effectLst/>
                <a:latin typeface="Source Sans Pro" panose="020B0503030403020204" pitchFamily="34" charset="0"/>
              </a:rPr>
              <a:t>¿cuál es el número de corridas experimentales?</a:t>
            </a:r>
          </a:p>
          <a:p>
            <a:pPr fontAlgn="base">
              <a:buFont typeface="+mj-lt"/>
              <a:buAutoNum type="arabicPeriod"/>
            </a:pPr>
            <a:r>
              <a:rPr lang="es-MX" sz="2400" b="0" i="0">
                <a:effectLst/>
                <a:latin typeface="Source Sans Pro" panose="020B0503030403020204" pitchFamily="34" charset="0"/>
              </a:rPr>
              <a:t>¿cuál es el número de unidades experimentales?</a:t>
            </a:r>
          </a:p>
        </p:txBody>
      </p:sp>
      <p:pic>
        <p:nvPicPr>
          <p:cNvPr id="13" name="Picture 4" descr="Signo de interrogación en fondo de color verde pastel">
            <a:extLst>
              <a:ext uri="{FF2B5EF4-FFF2-40B4-BE49-F238E27FC236}">
                <a16:creationId xmlns:a16="http://schemas.microsoft.com/office/drawing/2014/main" id="{B9CEF2E0-8E74-33F4-9E6A-81C7D83AF8F9}"/>
              </a:ext>
            </a:extLst>
          </p:cNvPr>
          <p:cNvPicPr>
            <a:picLocks noChangeAspect="1"/>
          </p:cNvPicPr>
          <p:nvPr/>
        </p:nvPicPr>
        <p:blipFill rotWithShape="1">
          <a:blip r:embed="rId2"/>
          <a:srcRect l="44648" r="4656"/>
          <a:stretch/>
        </p:blipFill>
        <p:spPr>
          <a:xfrm>
            <a:off x="20" y="10"/>
            <a:ext cx="4635571" cy="6857990"/>
          </a:xfrm>
          <a:prstGeom prst="rect">
            <a:avLst/>
          </a:prstGeom>
          <a:effectLst/>
        </p:spPr>
      </p:pic>
    </p:spTree>
    <p:extLst>
      <p:ext uri="{BB962C8B-B14F-4D97-AF65-F5344CB8AC3E}">
        <p14:creationId xmlns:p14="http://schemas.microsoft.com/office/powerpoint/2010/main" val="223251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D9170-6CF5-A1AB-FCC2-5CFDDCB9E3EB}"/>
              </a:ext>
            </a:extLst>
          </p:cNvPr>
          <p:cNvSpPr>
            <a:spLocks noGrp="1"/>
          </p:cNvSpPr>
          <p:nvPr>
            <p:ph type="title"/>
          </p:nvPr>
        </p:nvSpPr>
        <p:spPr>
          <a:xfrm>
            <a:off x="648929" y="629266"/>
            <a:ext cx="3505495" cy="1622321"/>
          </a:xfrm>
        </p:spPr>
        <p:txBody>
          <a:bodyPr>
            <a:normAutofit/>
          </a:bodyPr>
          <a:lstStyle/>
          <a:p>
            <a:r>
              <a:rPr lang="es-CO" dirty="0"/>
              <a:t>Ejercicio</a:t>
            </a:r>
          </a:p>
        </p:txBody>
      </p:sp>
      <p:sp>
        <p:nvSpPr>
          <p:cNvPr id="3" name="Marcador de contenido 2">
            <a:extLst>
              <a:ext uri="{FF2B5EF4-FFF2-40B4-BE49-F238E27FC236}">
                <a16:creationId xmlns:a16="http://schemas.microsoft.com/office/drawing/2014/main" id="{7FCE385C-17BA-F0D5-2CE2-F83E874B28A5}"/>
              </a:ext>
            </a:extLst>
          </p:cNvPr>
          <p:cNvSpPr>
            <a:spLocks noGrp="1"/>
          </p:cNvSpPr>
          <p:nvPr>
            <p:ph idx="1"/>
          </p:nvPr>
        </p:nvSpPr>
        <p:spPr>
          <a:xfrm>
            <a:off x="648931" y="2438400"/>
            <a:ext cx="3505494" cy="3785419"/>
          </a:xfrm>
        </p:spPr>
        <p:txBody>
          <a:bodyPr>
            <a:normAutofit/>
          </a:bodyPr>
          <a:lstStyle/>
          <a:p>
            <a:pPr marL="0" indent="0">
              <a:buNone/>
            </a:pPr>
            <a:r>
              <a:rPr lang="es-MX" sz="2000" b="0" i="0">
                <a:effectLst/>
                <a:latin typeface="Source Sans Pro" panose="020B0503030403020204" pitchFamily="34" charset="0"/>
              </a:rPr>
              <a:t>Se desea investigar la influencia de la temperatura en el rendimiento de un proceso químico, en particular interesa investigar un rango de temperatura entre 60°C y 120°C. Se tienen recursos para realizar 20 corridas experimentales.</a:t>
            </a:r>
            <a:endParaRPr lang="es-CO" sz="200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Un dibujo de una caricatura&#10;&#10;Descripción generada automáticamente con confianza baja">
            <a:extLst>
              <a:ext uri="{FF2B5EF4-FFF2-40B4-BE49-F238E27FC236}">
                <a16:creationId xmlns:a16="http://schemas.microsoft.com/office/drawing/2014/main" id="{CCAA80CD-9743-37F2-3D6E-D80F3C3CD3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05862" y="1414663"/>
            <a:ext cx="6019331" cy="4025427"/>
          </a:xfrm>
          <a:prstGeom prst="rect">
            <a:avLst/>
          </a:prstGeom>
          <a:effectLst/>
        </p:spPr>
      </p:pic>
      <p:sp>
        <p:nvSpPr>
          <p:cNvPr id="7" name="CuadroTexto 6">
            <a:extLst>
              <a:ext uri="{FF2B5EF4-FFF2-40B4-BE49-F238E27FC236}">
                <a16:creationId xmlns:a16="http://schemas.microsoft.com/office/drawing/2014/main" id="{FE104C0A-0C48-8EA1-31EA-DB0B61C8F4BF}"/>
              </a:ext>
            </a:extLst>
          </p:cNvPr>
          <p:cNvSpPr txBox="1"/>
          <p:nvPr/>
        </p:nvSpPr>
        <p:spPr>
          <a:xfrm>
            <a:off x="8938615" y="5240035"/>
            <a:ext cx="2486578" cy="200055"/>
          </a:xfrm>
          <a:prstGeom prst="rect">
            <a:avLst/>
          </a:prstGeom>
          <a:solidFill>
            <a:srgbClr val="000000"/>
          </a:solidFill>
        </p:spPr>
        <p:txBody>
          <a:bodyPr wrap="none" rtlCol="0">
            <a:spAutoFit/>
          </a:bodyPr>
          <a:lstStyle/>
          <a:p>
            <a:pPr algn="r">
              <a:spcAft>
                <a:spcPts val="600"/>
              </a:spcAft>
            </a:pPr>
            <a:r>
              <a:rPr lang="es-CO" sz="700">
                <a:solidFill>
                  <a:srgbClr val="FFFFFF"/>
                </a:solidFill>
                <a:hlinkClick r:id="rId3" tooltip="https://www.sepam.com.br/blog/temperatura-e-calor/">
                  <a:extLst>
                    <a:ext uri="{A12FA001-AC4F-418D-AE19-62706E023703}">
                      <ahyp:hlinkClr xmlns:ahyp="http://schemas.microsoft.com/office/drawing/2018/hyperlinkcolor" val="tx"/>
                    </a:ext>
                  </a:extLst>
                </a:hlinkClick>
              </a:rPr>
              <a:t>Esta foto</a:t>
            </a:r>
            <a:r>
              <a:rPr lang="es-CO" sz="700">
                <a:solidFill>
                  <a:srgbClr val="FFFFFF"/>
                </a:solidFill>
              </a:rPr>
              <a:t> de Autor desconocido está bajo licencia </a:t>
            </a:r>
            <a:r>
              <a:rPr lang="es-CO"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s-CO" sz="700">
              <a:solidFill>
                <a:srgbClr val="FFFFFF"/>
              </a:solidFill>
            </a:endParaRPr>
          </a:p>
        </p:txBody>
      </p:sp>
    </p:spTree>
    <p:extLst>
      <p:ext uri="{BB962C8B-B14F-4D97-AF65-F5344CB8AC3E}">
        <p14:creationId xmlns:p14="http://schemas.microsoft.com/office/powerpoint/2010/main" val="47387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4E8AA0-9B48-8FF3-16CA-19C0FA85A995}"/>
              </a:ext>
            </a:extLst>
          </p:cNvPr>
          <p:cNvSpPr>
            <a:spLocks noGrp="1"/>
          </p:cNvSpPr>
          <p:nvPr>
            <p:ph type="title"/>
          </p:nvPr>
        </p:nvSpPr>
        <p:spPr>
          <a:xfrm>
            <a:off x="1288064" y="1284731"/>
            <a:ext cx="9637776" cy="1430696"/>
          </a:xfrm>
        </p:spPr>
        <p:txBody>
          <a:bodyPr>
            <a:normAutofit/>
          </a:bodyPr>
          <a:lstStyle/>
          <a:p>
            <a:r>
              <a:rPr lang="es-CO" dirty="0"/>
              <a:t>Responder</a:t>
            </a:r>
          </a:p>
        </p:txBody>
      </p:sp>
      <p:sp>
        <p:nvSpPr>
          <p:cNvPr id="3" name="Marcador de contenido 2">
            <a:extLst>
              <a:ext uri="{FF2B5EF4-FFF2-40B4-BE49-F238E27FC236}">
                <a16:creationId xmlns:a16="http://schemas.microsoft.com/office/drawing/2014/main" id="{C39C41F9-F6CA-98BA-B3A6-800499EF69EB}"/>
              </a:ext>
            </a:extLst>
          </p:cNvPr>
          <p:cNvSpPr>
            <a:spLocks noGrp="1"/>
          </p:cNvSpPr>
          <p:nvPr>
            <p:ph idx="1"/>
          </p:nvPr>
        </p:nvSpPr>
        <p:spPr>
          <a:xfrm>
            <a:off x="1288064" y="2853879"/>
            <a:ext cx="9637776" cy="2714771"/>
          </a:xfrm>
        </p:spPr>
        <p:txBody>
          <a:bodyPr>
            <a:normAutofit/>
          </a:bodyPr>
          <a:lstStyle/>
          <a:p>
            <a:pPr marL="514350" indent="-514350">
              <a:buFont typeface="+mj-lt"/>
              <a:buAutoNum type="arabicPeriod"/>
            </a:pPr>
            <a:r>
              <a:rPr lang="es-MX" sz="2000" b="0" i="0">
                <a:effectLst/>
                <a:latin typeface="Source Sans Pro" panose="020B0503030403020204" pitchFamily="34" charset="0"/>
              </a:rPr>
              <a:t>Los niveles de temperatura con los que se experimenta son: 60, 65, 70 y 120; se hacen cinco repeticiones con cada nivel. ¿Considera que es adecuado el diseño experimental usado?</a:t>
            </a:r>
          </a:p>
          <a:p>
            <a:pPr marL="514350" indent="-514350">
              <a:buFont typeface="+mj-lt"/>
              <a:buAutoNum type="arabicPeriod"/>
            </a:pPr>
            <a:endParaRPr lang="es-MX" sz="2000" b="0" i="0">
              <a:effectLst/>
              <a:latin typeface="Source Sans Pro" panose="020B0503030403020204" pitchFamily="34" charset="0"/>
            </a:endParaRPr>
          </a:p>
          <a:p>
            <a:pPr marL="514350" indent="-514350">
              <a:buFont typeface="+mj-lt"/>
              <a:buAutoNum type="arabicPeriod"/>
            </a:pPr>
            <a:r>
              <a:rPr lang="es-MX" sz="2000" b="0" i="0">
                <a:effectLst/>
                <a:latin typeface="Source Sans Pro" panose="020B0503030403020204" pitchFamily="34" charset="0"/>
              </a:rPr>
              <a:t>El orden en que decidieron hacer las corridas experimentales para facilitar el trabajo  experimental fue: primero las cinco del nivel bajo de temperatura, luego las cinco del siguiente y así hasta finalizar. ¿Es correcto lo que hicieron?</a:t>
            </a:r>
            <a:endParaRPr lang="es-CO" sz="2000"/>
          </a:p>
        </p:txBody>
      </p:sp>
    </p:spTree>
    <p:extLst>
      <p:ext uri="{BB962C8B-B14F-4D97-AF65-F5344CB8AC3E}">
        <p14:creationId xmlns:p14="http://schemas.microsoft.com/office/powerpoint/2010/main" val="119127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47E7219-A5A8-EF5B-D59F-1255AF897827}"/>
              </a:ext>
            </a:extLst>
          </p:cNvPr>
          <p:cNvSpPr>
            <a:spLocks noGrp="1"/>
          </p:cNvSpPr>
          <p:nvPr>
            <p:ph type="title"/>
          </p:nvPr>
        </p:nvSpPr>
        <p:spPr>
          <a:xfrm>
            <a:off x="524741" y="620392"/>
            <a:ext cx="3808268" cy="5504688"/>
          </a:xfrm>
        </p:spPr>
        <p:txBody>
          <a:bodyPr>
            <a:normAutofit/>
          </a:bodyPr>
          <a:lstStyle/>
          <a:p>
            <a:r>
              <a:rPr lang="es-CO" sz="6000">
                <a:solidFill>
                  <a:schemeClr val="bg1"/>
                </a:solidFill>
              </a:rPr>
              <a:t>Para cada caso </a:t>
            </a:r>
          </a:p>
        </p:txBody>
      </p:sp>
      <p:graphicFrame>
        <p:nvGraphicFramePr>
          <p:cNvPr id="5" name="Marcador de contenido 2">
            <a:extLst>
              <a:ext uri="{FF2B5EF4-FFF2-40B4-BE49-F238E27FC236}">
                <a16:creationId xmlns:a16="http://schemas.microsoft.com/office/drawing/2014/main" id="{5B1DAC4A-44D4-F8FA-4812-42E4C7AEEC15}"/>
              </a:ext>
            </a:extLst>
          </p:cNvPr>
          <p:cNvGraphicFramePr>
            <a:graphicFrameLocks noGrp="1"/>
          </p:cNvGraphicFramePr>
          <p:nvPr>
            <p:ph idx="1"/>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05089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170875973C8E6469BA4F43FB674ECAB" ma:contentTypeVersion="2" ma:contentTypeDescription="Crear nuevo documento." ma:contentTypeScope="" ma:versionID="6e1b76bf493b76c9d50772c60e028193">
  <xsd:schema xmlns:xsd="http://www.w3.org/2001/XMLSchema" xmlns:xs="http://www.w3.org/2001/XMLSchema" xmlns:p="http://schemas.microsoft.com/office/2006/metadata/properties" xmlns:ns2="6ed3c53f-a16c-4514-baf6-a179a7bba7f6" targetNamespace="http://schemas.microsoft.com/office/2006/metadata/properties" ma:root="true" ma:fieldsID="a72468de589ffd44370036489f859598" ns2:_="">
    <xsd:import namespace="6ed3c53f-a16c-4514-baf6-a179a7bba7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3c53f-a16c-4514-baf6-a179a7bba7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C32848-42FF-46C0-88D0-861B38D199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3c53f-a16c-4514-baf6-a179a7bba7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DBAE3B-E722-430A-83A8-46F178D11D8D}">
  <ds:schemaRefs>
    <ds:schemaRef ds:uri="http://schemas.microsoft.com/sharepoint/v3/contenttype/forms"/>
  </ds:schemaRefs>
</ds:datastoreItem>
</file>

<file path=customXml/itemProps3.xml><?xml version="1.0" encoding="utf-8"?>
<ds:datastoreItem xmlns:ds="http://schemas.openxmlformats.org/officeDocument/2006/customXml" ds:itemID="{499BEB53-F2FD-474D-A776-1E9FA68F1FE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481</TotalTime>
  <Words>1105</Words>
  <Application>Microsoft Office PowerPoint</Application>
  <PresentationFormat>Panorámica</PresentationFormat>
  <Paragraphs>171</Paragraphs>
  <Slides>16</Slides>
  <Notes>0</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16</vt:i4>
      </vt:variant>
    </vt:vector>
  </HeadingPairs>
  <TitlesOfParts>
    <vt:vector size="29" baseType="lpstr">
      <vt:lpstr>Arial</vt:lpstr>
      <vt:lpstr>Calibri</vt:lpstr>
      <vt:lpstr>Calibri Light</vt:lpstr>
      <vt:lpstr>CMR12</vt:lpstr>
      <vt:lpstr>Formata-Regular</vt:lpstr>
      <vt:lpstr>Source Sans Pro</vt:lpstr>
      <vt:lpstr>Times New Roman</vt:lpstr>
      <vt:lpstr>Times-Roman</vt:lpstr>
      <vt:lpstr>Tw Cen MT</vt:lpstr>
      <vt:lpstr>Tw Cen MT Condensed</vt:lpstr>
      <vt:lpstr>Wingdings 3</vt:lpstr>
      <vt:lpstr>Tema de Office</vt:lpstr>
      <vt:lpstr>Integral</vt:lpstr>
      <vt:lpstr>Ejercicios diseño de experimentos</vt:lpstr>
      <vt:lpstr>Enunciado</vt:lpstr>
      <vt:lpstr>enunciado</vt:lpstr>
      <vt:lpstr>Enunciado</vt:lpstr>
      <vt:lpstr>Ejercicio </vt:lpstr>
      <vt:lpstr>Responder</vt:lpstr>
      <vt:lpstr>Ejercicio</vt:lpstr>
      <vt:lpstr>Responder</vt:lpstr>
      <vt:lpstr>Para cada caso </vt:lpstr>
      <vt:lpstr>Ejercicio 1 - para repasar</vt:lpstr>
      <vt:lpstr>Ejercicio 2</vt:lpstr>
      <vt:lpstr>Ejercicio 3</vt:lpstr>
      <vt:lpstr>Ejercicio 4</vt:lpstr>
      <vt:lpstr>Ejercicio 5</vt:lpstr>
      <vt:lpstr>Ejercicio 6</vt:lpstr>
      <vt:lpstr>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Enunciados </dc:title>
  <dc:creator>Deisy Alejandra Mazo Velez</dc:creator>
  <cp:lastModifiedBy>MIGUEL ANGEL SERNA MONTOYA</cp:lastModifiedBy>
  <cp:revision>8</cp:revision>
  <dcterms:created xsi:type="dcterms:W3CDTF">2022-07-26T23:32:26Z</dcterms:created>
  <dcterms:modified xsi:type="dcterms:W3CDTF">2023-05-08T00:16:50Z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0x0101006170875973C8E6469BA4F43FB674ECAB</vt:lpwstr>
  </property>
</Properties>
</file>