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4" r:id="rId6"/>
    <p:sldId id="265" r:id="rId7"/>
    <p:sldId id="266" r:id="rId8"/>
    <p:sldId id="257" r:id="rId9"/>
    <p:sldId id="260" r:id="rId10"/>
    <p:sldId id="262"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337996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B37525-FDC5-4DA0-9412-68F5A35B4ED6}" type="datetimeFigureOut">
              <a:rPr lang="es-419" smtClean="0"/>
              <a:t>16/11/2022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22669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402439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8262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81674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4"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2256556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4"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967334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1954862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60848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94583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95626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1B37525-FDC5-4DA0-9412-68F5A35B4ED6}" type="datetimeFigureOut">
              <a:rPr lang="es-419" smtClean="0"/>
              <a:t>16/11/2022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101604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1B37525-FDC5-4DA0-9412-68F5A35B4ED6}" type="datetimeFigureOut">
              <a:rPr lang="es-419" smtClean="0"/>
              <a:t>16/11/2022</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214083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3"/>
          <p:cNvSpPr>
            <a:spLocks noGrp="1"/>
          </p:cNvSpPr>
          <p:nvPr>
            <p:ph type="ftr" sz="quarter" idx="11"/>
          </p:nvPr>
        </p:nvSpPr>
        <p:spPr/>
        <p:txBody>
          <a:bodyPr/>
          <a:lstStyle/>
          <a:p>
            <a:endParaRPr lang="es-419"/>
          </a:p>
        </p:txBody>
      </p:sp>
      <p:sp>
        <p:nvSpPr>
          <p:cNvPr id="6" name="Slide Number Placeholder 4"/>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181286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2"/>
          <p:cNvSpPr>
            <a:spLocks noGrp="1"/>
          </p:cNvSpPr>
          <p:nvPr>
            <p:ph type="ftr" sz="quarter" idx="11"/>
          </p:nvPr>
        </p:nvSpPr>
        <p:spPr/>
        <p:txBody>
          <a:bodyPr/>
          <a:lstStyle/>
          <a:p>
            <a:endParaRPr lang="es-419"/>
          </a:p>
        </p:txBody>
      </p:sp>
      <p:sp>
        <p:nvSpPr>
          <p:cNvPr id="6" name="Slide Number Placeholder 3"/>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161175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61B37525-FDC5-4DA0-9412-68F5A35B4ED6}" type="datetimeFigureOut">
              <a:rPr lang="es-419" smtClean="0"/>
              <a:t>16/11/2022</a:t>
            </a:fld>
            <a:endParaRPr lang="es-419"/>
          </a:p>
        </p:txBody>
      </p:sp>
      <p:sp>
        <p:nvSpPr>
          <p:cNvPr id="5" name="Footer Placeholder 5"/>
          <p:cNvSpPr>
            <a:spLocks noGrp="1"/>
          </p:cNvSpPr>
          <p:nvPr>
            <p:ph type="ftr" sz="quarter" idx="11"/>
          </p:nvPr>
        </p:nvSpPr>
        <p:spPr/>
        <p:txBody>
          <a:bodyPr/>
          <a:lstStyle/>
          <a:p>
            <a:endParaRPr lang="es-419"/>
          </a:p>
        </p:txBody>
      </p:sp>
      <p:sp>
        <p:nvSpPr>
          <p:cNvPr id="6" name="Slide Number Placeholder 6"/>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251042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B37525-FDC5-4DA0-9412-68F5A35B4ED6}" type="datetimeFigureOut">
              <a:rPr lang="es-419" smtClean="0"/>
              <a:t>16/11/2022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2912376-8E49-4CC7-BE73-8781CA030713}" type="slidenum">
              <a:rPr lang="es-419" smtClean="0"/>
              <a:t>‹Nº›</a:t>
            </a:fld>
            <a:endParaRPr lang="es-419"/>
          </a:p>
        </p:txBody>
      </p:sp>
    </p:spTree>
    <p:extLst>
      <p:ext uri="{BB962C8B-B14F-4D97-AF65-F5344CB8AC3E}">
        <p14:creationId xmlns:p14="http://schemas.microsoft.com/office/powerpoint/2010/main" val="311137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B37525-FDC5-4DA0-9412-68F5A35B4ED6}" type="datetimeFigureOut">
              <a:rPr lang="es-419" smtClean="0"/>
              <a:t>16/11/2022</a:t>
            </a:fld>
            <a:endParaRPr lang="es-419"/>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419"/>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912376-8E49-4CC7-BE73-8781CA030713}" type="slidenum">
              <a:rPr lang="es-419" smtClean="0"/>
              <a:t>‹Nº›</a:t>
            </a:fld>
            <a:endParaRPr lang="es-419"/>
          </a:p>
        </p:txBody>
      </p:sp>
    </p:spTree>
    <p:extLst>
      <p:ext uri="{BB962C8B-B14F-4D97-AF65-F5344CB8AC3E}">
        <p14:creationId xmlns:p14="http://schemas.microsoft.com/office/powerpoint/2010/main" val="16997306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39D39-A0CA-CE3E-91F2-9782BFF33AB2}"/>
              </a:ext>
            </a:extLst>
          </p:cNvPr>
          <p:cNvSpPr>
            <a:spLocks noGrp="1"/>
          </p:cNvSpPr>
          <p:nvPr>
            <p:ph type="ctrTitle"/>
          </p:nvPr>
        </p:nvSpPr>
        <p:spPr>
          <a:xfrm>
            <a:off x="1524000" y="753567"/>
            <a:ext cx="9144000" cy="1028505"/>
          </a:xfrm>
        </p:spPr>
        <p:txBody>
          <a:bodyPr/>
          <a:lstStyle/>
          <a:p>
            <a:pPr algn="ctr"/>
            <a:r>
              <a:rPr lang="es-ES" dirty="0"/>
              <a:t>Trabajo de Colas</a:t>
            </a:r>
            <a:endParaRPr lang="es-419" dirty="0"/>
          </a:p>
        </p:txBody>
      </p:sp>
      <p:sp>
        <p:nvSpPr>
          <p:cNvPr id="3" name="Subtítulo 2">
            <a:extLst>
              <a:ext uri="{FF2B5EF4-FFF2-40B4-BE49-F238E27FC236}">
                <a16:creationId xmlns:a16="http://schemas.microsoft.com/office/drawing/2014/main" id="{DAC7BF29-1EA4-1A86-CDA6-AADD6DD0951A}"/>
              </a:ext>
            </a:extLst>
          </p:cNvPr>
          <p:cNvSpPr>
            <a:spLocks noGrp="1"/>
          </p:cNvSpPr>
          <p:nvPr>
            <p:ph type="subTitle" idx="1"/>
          </p:nvPr>
        </p:nvSpPr>
        <p:spPr>
          <a:xfrm>
            <a:off x="1683171" y="1977910"/>
            <a:ext cx="8825658" cy="861420"/>
          </a:xfrm>
        </p:spPr>
        <p:txBody>
          <a:bodyPr/>
          <a:lstStyle/>
          <a:p>
            <a:r>
              <a:rPr lang="es-ES" dirty="0"/>
              <a:t>MIGUEL Angel SERNA MONTOYA</a:t>
            </a:r>
          </a:p>
          <a:p>
            <a:r>
              <a:rPr lang="es-ES" dirty="0"/>
              <a:t>WANERGE ALMANZA VELASQUEZ </a:t>
            </a:r>
            <a:endParaRPr lang="es-419" dirty="0"/>
          </a:p>
        </p:txBody>
      </p:sp>
    </p:spTree>
    <p:extLst>
      <p:ext uri="{BB962C8B-B14F-4D97-AF65-F5344CB8AC3E}">
        <p14:creationId xmlns:p14="http://schemas.microsoft.com/office/powerpoint/2010/main" val="2572482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DEE184-A5D4-D129-86AD-CBB1E5BD3ED0}"/>
              </a:ext>
            </a:extLst>
          </p:cNvPr>
          <p:cNvSpPr>
            <a:spLocks noGrp="1"/>
          </p:cNvSpPr>
          <p:nvPr>
            <p:ph idx="1"/>
          </p:nvPr>
        </p:nvSpPr>
        <p:spPr/>
        <p:txBody>
          <a:bodyPr/>
          <a:lstStyle/>
          <a:p>
            <a:pPr marL="0" indent="0">
              <a:buNone/>
            </a:pPr>
            <a:r>
              <a:rPr lang="es-ES" dirty="0"/>
              <a:t>Utilizamos el modelo M/D/1, donde las llegadas se distribuyen con una poisson(M), los tiempos de servicios son constantes o determinísticos (D) y solo hay un canal.</a:t>
            </a:r>
          </a:p>
          <a:p>
            <a:pPr marL="0" indent="0">
              <a:buNone/>
            </a:pPr>
            <a:endParaRPr lang="es-ES" dirty="0"/>
          </a:p>
          <a:p>
            <a:pPr marL="0" indent="0">
              <a:buNone/>
            </a:pPr>
            <a:r>
              <a:rPr lang="es-ES" dirty="0"/>
              <a:t>Resultados:</a:t>
            </a:r>
          </a:p>
          <a:p>
            <a:pPr marL="0" indent="0">
              <a:buNone/>
            </a:pPr>
            <a:r>
              <a:rPr lang="es-419" dirty="0"/>
              <a:t>a) Número de personas promedio en espera es 0.666</a:t>
            </a:r>
          </a:p>
          <a:p>
            <a:pPr marL="0" indent="0">
              <a:buNone/>
            </a:pPr>
            <a:r>
              <a:rPr lang="es-419" dirty="0"/>
              <a:t>b) El número de personas promedio en el sistema son 1.33</a:t>
            </a:r>
          </a:p>
          <a:p>
            <a:pPr marL="0" indent="0">
              <a:buNone/>
            </a:pPr>
            <a:r>
              <a:rPr lang="es-419" dirty="0"/>
              <a:t>c) El tiempo promedio en cola es de 0.166 minutos</a:t>
            </a:r>
          </a:p>
          <a:p>
            <a:pPr marL="0" indent="0">
              <a:buNone/>
            </a:pPr>
            <a:endParaRPr lang="es-ES" dirty="0"/>
          </a:p>
        </p:txBody>
      </p:sp>
    </p:spTree>
    <p:extLst>
      <p:ext uri="{BB962C8B-B14F-4D97-AF65-F5344CB8AC3E}">
        <p14:creationId xmlns:p14="http://schemas.microsoft.com/office/powerpoint/2010/main" val="49309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57" name="Picture 2056">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9" name="Picture 2058">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61" name="Oval 2060">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63" name="Picture 2062">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5" name="Picture 2064">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7" name="Rectangle 2066">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Imagen 2">
            <a:extLst>
              <a:ext uri="{FF2B5EF4-FFF2-40B4-BE49-F238E27FC236}">
                <a16:creationId xmlns:a16="http://schemas.microsoft.com/office/drawing/2014/main" id="{84DD38DF-4DD0-9816-AC0F-44A68EEB5DAA}"/>
              </a:ext>
            </a:extLst>
          </p:cNvPr>
          <p:cNvPicPr>
            <a:picLocks noChangeAspect="1"/>
          </p:cNvPicPr>
          <p:nvPr/>
        </p:nvPicPr>
        <p:blipFill>
          <a:blip r:embed="rId7"/>
          <a:stretch>
            <a:fillRect/>
          </a:stretch>
        </p:blipFill>
        <p:spPr>
          <a:xfrm>
            <a:off x="0" y="1676401"/>
            <a:ext cx="12199204" cy="3352799"/>
          </a:xfrm>
          <a:prstGeom prst="rect">
            <a:avLst/>
          </a:prstGeom>
        </p:spPr>
      </p:pic>
    </p:spTree>
    <p:extLst>
      <p:ext uri="{BB962C8B-B14F-4D97-AF65-F5344CB8AC3E}">
        <p14:creationId xmlns:p14="http://schemas.microsoft.com/office/powerpoint/2010/main" val="95339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070FC-2C4A-F02B-13D4-0142386FF40E}"/>
              </a:ext>
            </a:extLst>
          </p:cNvPr>
          <p:cNvSpPr>
            <a:spLocks noGrp="1"/>
          </p:cNvSpPr>
          <p:nvPr>
            <p:ph type="title"/>
          </p:nvPr>
        </p:nvSpPr>
        <p:spPr/>
        <p:txBody>
          <a:bodyPr/>
          <a:lstStyle/>
          <a:p>
            <a:r>
              <a:rPr lang="es-ES" dirty="0"/>
              <a:t>Bibliografía</a:t>
            </a:r>
            <a:endParaRPr lang="es-419" dirty="0"/>
          </a:p>
        </p:txBody>
      </p:sp>
      <p:sp>
        <p:nvSpPr>
          <p:cNvPr id="3" name="Marcador de contenido 2">
            <a:extLst>
              <a:ext uri="{FF2B5EF4-FFF2-40B4-BE49-F238E27FC236}">
                <a16:creationId xmlns:a16="http://schemas.microsoft.com/office/drawing/2014/main" id="{2611B470-4939-F529-4B9D-630D490D3DFD}"/>
              </a:ext>
            </a:extLst>
          </p:cNvPr>
          <p:cNvSpPr>
            <a:spLocks noGrp="1"/>
          </p:cNvSpPr>
          <p:nvPr>
            <p:ph idx="1"/>
          </p:nvPr>
        </p:nvSpPr>
        <p:spPr/>
        <p:txBody>
          <a:bodyPr/>
          <a:lstStyle/>
          <a:p>
            <a:r>
              <a:rPr lang="es-419" sz="1800" dirty="0">
                <a:effectLst/>
                <a:latin typeface="Times New Roman" panose="02020603050405020304" pitchFamily="18" charset="0"/>
              </a:rPr>
              <a:t>Anderson, D. R. (2010). </a:t>
            </a:r>
            <a:r>
              <a:rPr lang="es-419" sz="1800" i="1" dirty="0">
                <a:effectLst/>
                <a:latin typeface="Times New Roman" panose="02020603050405020304" pitchFamily="18" charset="0"/>
              </a:rPr>
              <a:t>Métodos Cuantitativos Para los Negocios</a:t>
            </a:r>
            <a:r>
              <a:rPr lang="es-419" sz="1800" dirty="0">
                <a:effectLst/>
                <a:latin typeface="Times New Roman" panose="02020603050405020304" pitchFamily="18" charset="0"/>
              </a:rPr>
              <a:t>. Cengage Learning.</a:t>
            </a:r>
          </a:p>
          <a:p>
            <a:endParaRPr lang="es-419" dirty="0"/>
          </a:p>
        </p:txBody>
      </p:sp>
    </p:spTree>
    <p:extLst>
      <p:ext uri="{BB962C8B-B14F-4D97-AF65-F5344CB8AC3E}">
        <p14:creationId xmlns:p14="http://schemas.microsoft.com/office/powerpoint/2010/main" val="250716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09AAF-F9D6-9969-1202-FF4DEEF30614}"/>
              </a:ext>
            </a:extLst>
          </p:cNvPr>
          <p:cNvSpPr>
            <a:spLocks noGrp="1"/>
          </p:cNvSpPr>
          <p:nvPr>
            <p:ph type="title"/>
          </p:nvPr>
        </p:nvSpPr>
        <p:spPr/>
        <p:txBody>
          <a:bodyPr/>
          <a:lstStyle/>
          <a:p>
            <a:r>
              <a:rPr lang="es-ES" dirty="0"/>
              <a:t>INTRODUCCIÓN</a:t>
            </a:r>
            <a:endParaRPr lang="es-419" dirty="0"/>
          </a:p>
        </p:txBody>
      </p:sp>
      <p:sp>
        <p:nvSpPr>
          <p:cNvPr id="3" name="Marcador de contenido 2">
            <a:extLst>
              <a:ext uri="{FF2B5EF4-FFF2-40B4-BE49-F238E27FC236}">
                <a16:creationId xmlns:a16="http://schemas.microsoft.com/office/drawing/2014/main" id="{9F26FAE2-999E-CD42-10AE-91101B1B947C}"/>
              </a:ext>
            </a:extLst>
          </p:cNvPr>
          <p:cNvSpPr>
            <a:spLocks noGrp="1"/>
          </p:cNvSpPr>
          <p:nvPr>
            <p:ph idx="1"/>
          </p:nvPr>
        </p:nvSpPr>
        <p:spPr>
          <a:xfrm>
            <a:off x="1103312" y="2052919"/>
            <a:ext cx="8947522" cy="3293782"/>
          </a:xfrm>
        </p:spPr>
        <p:txBody>
          <a:bodyPr/>
          <a:lstStyle/>
          <a:p>
            <a:r>
              <a:rPr lang="es-ES" dirty="0"/>
              <a:t>1. El primer problema resulta bastante útil a la hora de impedir en lo más posible las perdidas causadas por la línea de espera en una empresa que ofrece servicios. Se hace este estudio con el fin de buscar un equilibrio en lo que le cuesta a la empresa tener un usuario en línea de espera y lo que cuesta prestar el servicio. Así, obteniendo un modelo que sea más eficiente económicamente.</a:t>
            </a:r>
          </a:p>
        </p:txBody>
      </p:sp>
    </p:spTree>
    <p:extLst>
      <p:ext uri="{BB962C8B-B14F-4D97-AF65-F5344CB8AC3E}">
        <p14:creationId xmlns:p14="http://schemas.microsoft.com/office/powerpoint/2010/main" val="113198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785ECB-8BC6-A452-6200-CADC8504A988}"/>
              </a:ext>
            </a:extLst>
          </p:cNvPr>
          <p:cNvSpPr>
            <a:spLocks noGrp="1"/>
          </p:cNvSpPr>
          <p:nvPr>
            <p:ph idx="1"/>
          </p:nvPr>
        </p:nvSpPr>
        <p:spPr>
          <a:xfrm>
            <a:off x="430212" y="770218"/>
            <a:ext cx="11406188" cy="5681382"/>
          </a:xfrm>
        </p:spPr>
        <p:txBody>
          <a:bodyPr>
            <a:normAutofit fontScale="92500"/>
          </a:bodyPr>
          <a:lstStyle/>
          <a:p>
            <a:pPr marL="0" indent="0" algn="just">
              <a:buNone/>
            </a:pPr>
            <a:r>
              <a:rPr lang="es-419" dirty="0"/>
              <a:t>13-16 La tienda departamental Ashley, ubicada en la cuidad de Kansas, mantiene una exitosa división de ventas por cátalos, donde un empleado toma los pedidos por teléfono. Si él está ocupado en la línea, las llamadas entrantes para esa división se responden de manera automática con una máquina y se pide a quienes llamen que permanezcan en espera. Tan pronto como el empleado está disponible, el cliente que ha esperado por más tiempo se transfiere y se atiende en primer lugar. Las llamadas llegan a una tasa aproximada de 12 por hora. El empleado puede tomar un pedido en un promedio de 4 minutos. Las llamadas tienden a seguir una distribución Poisson, y los tiempos de servicio suelen ser exponenciales. El empleado recibe un sueldo de $10 por hora, pero debido a la pérdida de buena voluntad por parte de los clientes y a las ventas en general, la tienda Ashley pierde aproximadamente $50 por hora de tiempo del cliente que espera para que el empleado pueda tomar el pedido.</a:t>
            </a:r>
          </a:p>
          <a:p>
            <a:pPr marL="0" indent="0" algn="just">
              <a:buNone/>
            </a:pPr>
            <a:r>
              <a:rPr lang="es-419" dirty="0"/>
              <a:t>a) ¿Cuál es el tiempo promedio que debe esperar el cliente de catálogos antes de que su llamada se transfiera al empleado que toma los pedidos?</a:t>
            </a:r>
          </a:p>
          <a:p>
            <a:pPr marL="0" indent="0" algn="just">
              <a:buNone/>
            </a:pPr>
            <a:r>
              <a:rPr lang="es-419" dirty="0"/>
              <a:t>b) ¿Cuál es el número promedio de personas que llaman y esperan para colocar un pedido?</a:t>
            </a:r>
          </a:p>
          <a:p>
            <a:pPr marL="0" indent="0" algn="just">
              <a:buNone/>
            </a:pPr>
            <a:r>
              <a:rPr lang="es-419" dirty="0"/>
              <a:t>c) Ashley evalúa la contratación de un segundo empleado para tomar las llamadas. La tienda pagaría a</a:t>
            </a:r>
          </a:p>
          <a:p>
            <a:pPr marL="0" indent="0" algn="just">
              <a:buNone/>
            </a:pPr>
            <a:r>
              <a:rPr lang="es-419" dirty="0"/>
              <a:t>esa persona los mismos $10 por hora. ¿Debería contratar a otro empleado? Explique</a:t>
            </a:r>
          </a:p>
        </p:txBody>
      </p:sp>
    </p:spTree>
    <p:extLst>
      <p:ext uri="{BB962C8B-B14F-4D97-AF65-F5344CB8AC3E}">
        <p14:creationId xmlns:p14="http://schemas.microsoft.com/office/powerpoint/2010/main" val="269440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DEE184-A5D4-D129-86AD-CBB1E5BD3ED0}"/>
              </a:ext>
            </a:extLst>
          </p:cNvPr>
          <p:cNvSpPr>
            <a:spLocks noGrp="1"/>
          </p:cNvSpPr>
          <p:nvPr>
            <p:ph idx="1"/>
          </p:nvPr>
        </p:nvSpPr>
        <p:spPr/>
        <p:txBody>
          <a:bodyPr>
            <a:normAutofit fontScale="92500" lnSpcReduction="10000"/>
          </a:bodyPr>
          <a:lstStyle/>
          <a:p>
            <a:pPr marL="0" indent="0">
              <a:buNone/>
            </a:pPr>
            <a:r>
              <a:rPr lang="es-ES" dirty="0"/>
              <a:t>Utilizamos el modelo de un y varios canales, con notación M/M/c</a:t>
            </a:r>
          </a:p>
          <a:p>
            <a:pPr marL="0" indent="0">
              <a:buNone/>
            </a:pPr>
            <a:r>
              <a:rPr lang="es-ES" dirty="0"/>
              <a:t> Donde c representa los canales que varían de uno a 2 en el ejercicio y en la gráfica varía de 1 a 9.</a:t>
            </a:r>
          </a:p>
          <a:p>
            <a:pPr marL="0" indent="0">
              <a:buNone/>
            </a:pPr>
            <a:endParaRPr lang="es-ES" dirty="0"/>
          </a:p>
          <a:p>
            <a:pPr marL="0" indent="0">
              <a:buNone/>
            </a:pPr>
            <a:r>
              <a:rPr lang="es-ES" dirty="0"/>
              <a:t>Resultados:</a:t>
            </a:r>
          </a:p>
          <a:p>
            <a:pPr marL="0" indent="0">
              <a:buNone/>
            </a:pPr>
            <a:r>
              <a:rPr lang="es-ES" dirty="0"/>
              <a:t>	a) </a:t>
            </a:r>
            <a:r>
              <a:rPr lang="es-419" dirty="0"/>
              <a:t>El tiempo promedio que una persona debe esperar para ser 		     atendida es de 16 min</a:t>
            </a:r>
            <a:endParaRPr lang="es-ES" dirty="0"/>
          </a:p>
          <a:p>
            <a:pPr marL="0" indent="0">
              <a:buNone/>
            </a:pPr>
            <a:r>
              <a:rPr lang="es-ES" dirty="0"/>
              <a:t>	b)</a:t>
            </a:r>
            <a:r>
              <a:rPr lang="es-419" dirty="0"/>
              <a:t> El numero promedio de personas en la línea de espera es de 3.2 	     personas</a:t>
            </a:r>
            <a:endParaRPr lang="es-ES" dirty="0"/>
          </a:p>
          <a:p>
            <a:pPr marL="0" indent="0">
              <a:buNone/>
            </a:pPr>
            <a:r>
              <a:rPr lang="es-ES" dirty="0"/>
              <a:t>	c)Se debería contratar un segundo empleado debido a que se 			   ahorrarían aproximadamente 142 dólares por hora </a:t>
            </a:r>
          </a:p>
          <a:p>
            <a:pPr marL="0" indent="0">
              <a:buNone/>
            </a:pPr>
            <a:r>
              <a:rPr lang="es-ES" dirty="0"/>
              <a:t> 	</a:t>
            </a:r>
          </a:p>
          <a:p>
            <a:pPr marL="0" indent="0">
              <a:buNone/>
            </a:pPr>
            <a:endParaRPr lang="es-419" dirty="0"/>
          </a:p>
        </p:txBody>
      </p:sp>
    </p:spTree>
    <p:extLst>
      <p:ext uri="{BB962C8B-B14F-4D97-AF65-F5344CB8AC3E}">
        <p14:creationId xmlns:p14="http://schemas.microsoft.com/office/powerpoint/2010/main" val="111195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FD219-8359-7EA9-D3AD-F7D92AAA67C5}"/>
              </a:ext>
            </a:extLst>
          </p:cNvPr>
          <p:cNvSpPr>
            <a:spLocks noGrp="1"/>
          </p:cNvSpPr>
          <p:nvPr>
            <p:ph type="title"/>
          </p:nvPr>
        </p:nvSpPr>
        <p:spPr/>
        <p:txBody>
          <a:bodyPr/>
          <a:lstStyle/>
          <a:p>
            <a:r>
              <a:rPr lang="es-ES"/>
              <a:t>Gráfica</a:t>
            </a:r>
            <a:endParaRPr lang="es-419" dirty="0"/>
          </a:p>
        </p:txBody>
      </p:sp>
      <p:pic>
        <p:nvPicPr>
          <p:cNvPr id="5" name="Marcador de contenido 4">
            <a:extLst>
              <a:ext uri="{FF2B5EF4-FFF2-40B4-BE49-F238E27FC236}">
                <a16:creationId xmlns:a16="http://schemas.microsoft.com/office/drawing/2014/main" id="{D724F60A-4A10-286E-2852-E5221D1A1748}"/>
              </a:ext>
            </a:extLst>
          </p:cNvPr>
          <p:cNvPicPr>
            <a:picLocks noGrp="1" noChangeAspect="1"/>
          </p:cNvPicPr>
          <p:nvPr>
            <p:ph idx="1"/>
          </p:nvPr>
        </p:nvPicPr>
        <p:blipFill>
          <a:blip r:embed="rId2"/>
          <a:stretch>
            <a:fillRect/>
          </a:stretch>
        </p:blipFill>
        <p:spPr>
          <a:xfrm>
            <a:off x="1854200" y="1355573"/>
            <a:ext cx="8483600" cy="4948109"/>
          </a:xfrm>
        </p:spPr>
      </p:pic>
    </p:spTree>
    <p:extLst>
      <p:ext uri="{BB962C8B-B14F-4D97-AF65-F5344CB8AC3E}">
        <p14:creationId xmlns:p14="http://schemas.microsoft.com/office/powerpoint/2010/main" val="244786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BBDF74B-5627-98B0-745A-151677425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72301"/>
            <a:ext cx="10210799" cy="687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2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57" name="Picture 2056">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9" name="Picture 2058">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61" name="Oval 2060">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63" name="Picture 2062">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5" name="Picture 2064">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7" name="Rectangle 2066">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4" name="Picture 6">
            <a:extLst>
              <a:ext uri="{FF2B5EF4-FFF2-40B4-BE49-F238E27FC236}">
                <a16:creationId xmlns:a16="http://schemas.microsoft.com/office/drawing/2014/main" id="{47A11659-F99D-FA1A-FCEC-F5987FB492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1638" y="0"/>
            <a:ext cx="8848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72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09AAF-F9D6-9969-1202-FF4DEEF30614}"/>
              </a:ext>
            </a:extLst>
          </p:cNvPr>
          <p:cNvSpPr>
            <a:spLocks noGrp="1"/>
          </p:cNvSpPr>
          <p:nvPr>
            <p:ph type="title"/>
          </p:nvPr>
        </p:nvSpPr>
        <p:spPr/>
        <p:txBody>
          <a:bodyPr/>
          <a:lstStyle/>
          <a:p>
            <a:r>
              <a:rPr lang="es-ES" dirty="0"/>
              <a:t>INTRODUCCIÓN</a:t>
            </a:r>
            <a:endParaRPr lang="es-419" dirty="0"/>
          </a:p>
        </p:txBody>
      </p:sp>
      <p:sp>
        <p:nvSpPr>
          <p:cNvPr id="3" name="Marcador de contenido 2">
            <a:extLst>
              <a:ext uri="{FF2B5EF4-FFF2-40B4-BE49-F238E27FC236}">
                <a16:creationId xmlns:a16="http://schemas.microsoft.com/office/drawing/2014/main" id="{9F26FAE2-999E-CD42-10AE-91101B1B947C}"/>
              </a:ext>
            </a:extLst>
          </p:cNvPr>
          <p:cNvSpPr>
            <a:spLocks noGrp="1"/>
          </p:cNvSpPr>
          <p:nvPr>
            <p:ph idx="1"/>
          </p:nvPr>
        </p:nvSpPr>
        <p:spPr/>
        <p:txBody>
          <a:bodyPr/>
          <a:lstStyle/>
          <a:p>
            <a:r>
              <a:rPr lang="es-ES" dirty="0"/>
              <a:t>2.Este modelo es útil para conocer si un punto de venta es capaz de satisfacer la demanda de las personas que llegan a consumir café. Con el fin de conocer si es importante hacer mejoras en el punto de venta para mejorar la calidad de atención al cliente.</a:t>
            </a:r>
          </a:p>
        </p:txBody>
      </p:sp>
    </p:spTree>
    <p:extLst>
      <p:ext uri="{BB962C8B-B14F-4D97-AF65-F5344CB8AC3E}">
        <p14:creationId xmlns:p14="http://schemas.microsoft.com/office/powerpoint/2010/main" val="413436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785ECB-8BC6-A452-6200-CADC8504A988}"/>
              </a:ext>
            </a:extLst>
          </p:cNvPr>
          <p:cNvSpPr>
            <a:spLocks noGrp="1"/>
          </p:cNvSpPr>
          <p:nvPr>
            <p:ph idx="1"/>
          </p:nvPr>
        </p:nvSpPr>
        <p:spPr>
          <a:xfrm>
            <a:off x="430212" y="770218"/>
            <a:ext cx="11406188" cy="5681382"/>
          </a:xfrm>
        </p:spPr>
        <p:txBody>
          <a:bodyPr>
            <a:normAutofit/>
          </a:bodyPr>
          <a:lstStyle/>
          <a:p>
            <a:pPr marL="0" indent="0" algn="just">
              <a:buNone/>
            </a:pPr>
            <a:endParaRPr lang="es-419" dirty="0"/>
          </a:p>
          <a:p>
            <a:pPr marL="0" indent="0" algn="just">
              <a:buNone/>
            </a:pPr>
            <a:r>
              <a:rPr lang="es-419" dirty="0"/>
              <a:t>13-27 Los clientes llegan a una máquina automatizada de venta de café a una tasa de 4 por minuto, siguiendo una distribución de Poisson. La máquina de café despacha una taza de café exactamente en 10 segundos.</a:t>
            </a:r>
          </a:p>
          <a:p>
            <a:pPr marL="0" indent="0" algn="just">
              <a:buNone/>
            </a:pPr>
            <a:r>
              <a:rPr lang="es-419" dirty="0"/>
              <a:t>a) ¿Cuál es el número promedio de personas que esperan en la fila?</a:t>
            </a:r>
          </a:p>
          <a:p>
            <a:pPr marL="0" indent="0" algn="just">
              <a:buNone/>
            </a:pPr>
            <a:r>
              <a:rPr lang="es-419" dirty="0"/>
              <a:t>b) ¿Cuál es el número promedio en el sistema?</a:t>
            </a:r>
          </a:p>
          <a:p>
            <a:pPr marL="0" indent="0" algn="just">
              <a:buNone/>
            </a:pPr>
            <a:r>
              <a:rPr lang="es-419" dirty="0"/>
              <a:t>c) ¿Cuánto espera una persona promedio en la línea antes de recibir el servicio?</a:t>
            </a:r>
          </a:p>
        </p:txBody>
      </p:sp>
    </p:spTree>
    <p:extLst>
      <p:ext uri="{BB962C8B-B14F-4D97-AF65-F5344CB8AC3E}">
        <p14:creationId xmlns:p14="http://schemas.microsoft.com/office/powerpoint/2010/main" val="956976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697</Words>
  <Application>Microsoft Office PowerPoint</Application>
  <PresentationFormat>Panorámica</PresentationFormat>
  <Paragraphs>34</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Times New Roman</vt:lpstr>
      <vt:lpstr>Wingdings 3</vt:lpstr>
      <vt:lpstr>Ion</vt:lpstr>
      <vt:lpstr>Trabajo de Colas</vt:lpstr>
      <vt:lpstr>INTRODUCCIÓN</vt:lpstr>
      <vt:lpstr>Presentación de PowerPoint</vt:lpstr>
      <vt:lpstr>Presentación de PowerPoint</vt:lpstr>
      <vt:lpstr>Gráfica</vt:lpstr>
      <vt:lpstr>Presentación de PowerPoint</vt:lpstr>
      <vt:lpstr>Presentación de PowerPoint</vt:lpstr>
      <vt:lpstr>INTRODUCCIÓN</vt:lpstr>
      <vt:lpstr>Presentación de PowerPoint</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de Colas</dc:title>
  <dc:creator>MIGUEL ANGEL SERNA MONTOYA</dc:creator>
  <cp:lastModifiedBy>MIGUEL ANGEL SERNA MONTOYA</cp:lastModifiedBy>
  <cp:revision>2</cp:revision>
  <dcterms:created xsi:type="dcterms:W3CDTF">2022-11-16T17:19:04Z</dcterms:created>
  <dcterms:modified xsi:type="dcterms:W3CDTF">2022-11-16T18:39:58Z</dcterms:modified>
</cp:coreProperties>
</file>