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2" r:id="rId14"/>
    <p:sldId id="271" r:id="rId15"/>
    <p:sldId id="273" r:id="rId16"/>
    <p:sldId id="274" r:id="rId17"/>
    <p:sldId id="27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hyperlink" Target="https://www.udemy.com/share/101sQEBEQdcFpRQX4=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s-MX" dirty="0"/>
              <a:t>Conteniendo</a:t>
            </a:r>
            <a:r>
              <a:rPr lang="en-US" dirty="0"/>
              <a:t> la </a:t>
            </a:r>
            <a:r>
              <a:rPr lang="es-MX" dirty="0"/>
              <a:t>diversión </a:t>
            </a:r>
            <a:r>
              <a:rPr lang="es-MX" dirty="0" err="1"/>
              <a:t>ii</a:t>
            </a:r>
            <a:endParaRPr lang="es-MX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ToneyGlobe</a:t>
            </a:r>
            <a:endParaRPr lang="en-US" dirty="0"/>
          </a:p>
        </p:txBody>
      </p:sp>
      <p:pic>
        <p:nvPicPr>
          <p:cNvPr id="1028" name="Picture 4" descr="Comprensión de Docker para principiantes: la tecnología de contenedores"/>
          <p:cNvPicPr>
            <a:picLocks noChangeAspect="true" noChangeArrowheads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4982" b="1268"/>
          <a:stretch>
            <a:fillRect/>
          </a:stretch>
        </p:blipFill>
        <p:spPr bwMode="auto">
          <a:xfrm>
            <a:off x="20" y="10"/>
            <a:ext cx="12191980" cy="36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/>
              <a:t>Redes</a:t>
            </a:r>
            <a:endParaRPr lang="en-US" sz="6000" spc="150" dirty="0"/>
          </a:p>
        </p:txBody>
      </p:sp>
      <p:pic>
        <p:nvPicPr>
          <p:cNvPr id="5" name="Picture 4" descr="Primer plano de un panel de red de servidor con luces y cables"/>
          <p:cNvPicPr>
            <a:picLocks noChangeAspect="true"/>
          </p:cNvPicPr>
          <p:nvPr/>
        </p:nvPicPr>
        <p:blipFill rotWithShape="true">
          <a:blip r:embed="rId1"/>
          <a:srcRect t="22187" b="32870"/>
          <a:stretch>
            <a:fillRect/>
          </a:stretch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303" y="3571875"/>
            <a:ext cx="7456593" cy="2550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4" y="2670856"/>
            <a:ext cx="7525792" cy="758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redes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bridge	=&gt;	Red por </a:t>
            </a:r>
            <a:r>
              <a:rPr lang="en-US" dirty="0" err="1"/>
              <a:t>defecto</a:t>
            </a:r>
            <a:endParaRPr lang="en-US" dirty="0"/>
          </a:p>
          <a:p>
            <a:r>
              <a:rPr lang="en-US" dirty="0"/>
              <a:t>Host		=&gt;	Red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None		=&gt;	El </a:t>
            </a:r>
            <a:r>
              <a:rPr lang="en-US" dirty="0" err="1"/>
              <a:t>contenedor</a:t>
            </a:r>
            <a:r>
              <a:rPr lang="en-US" dirty="0"/>
              <a:t> no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red</a:t>
            </a:r>
            <a:endParaRPr lang="en-US" dirty="0"/>
          </a:p>
          <a:p>
            <a:r>
              <a:rPr lang="en-US" dirty="0"/>
              <a:t>Overlay	</a:t>
            </a:r>
            <a:r>
              <a:rPr lang="es-ES_tradnl" altLang="en-US" dirty="0"/>
              <a:t>	</a:t>
            </a:r>
            <a:r>
              <a:rPr lang="en-US" dirty="0"/>
              <a:t>=&gt;	Red virtual que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network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ls</a:t>
            </a:r>
            <a:endParaRPr lang="es-MX" sz="18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s-MX" sz="1800" dirty="0">
              <a:solidFill>
                <a:srgbClr val="CCCCCC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s-MX" sz="18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s-MX" sz="1800" dirty="0"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network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inspect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nombre_red</a:t>
            </a:r>
            <a:endParaRPr lang="es-MX" sz="1800" i="1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CCCCCC"/>
                </a:solidFill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latin typeface="Cascadia Mono" panose="020B0609020000020004" pitchFamily="49" charset="0"/>
              </a:rPr>
              <a:t>network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latin typeface="Cascadia Mono" panose="020B0609020000020004" pitchFamily="49" charset="0"/>
              </a:rPr>
              <a:t>create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latin typeface="Cascadia Mono" panose="020B0609020000020004" pitchFamily="49" charset="0"/>
              </a:rPr>
              <a:t>nombre_red</a:t>
            </a:r>
            <a:endParaRPr lang="es-MX" sz="1800" i="1" dirty="0">
              <a:solidFill>
                <a:srgbClr val="CCCCCC"/>
              </a:solidFill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CCCCCC"/>
                </a:solidFill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run –-</a:t>
            </a:r>
            <a:r>
              <a:rPr lang="es-MX" sz="1800" dirty="0" err="1">
                <a:solidFill>
                  <a:srgbClr val="CCCCCC"/>
                </a:solidFill>
                <a:latin typeface="Cascadia Mono" panose="020B0609020000020004" pitchFamily="49" charset="0"/>
              </a:rPr>
              <a:t>network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latin typeface="Cascadia Mono" panose="020B0609020000020004" pitchFamily="49" charset="0"/>
              </a:rPr>
              <a:t>nombre_red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 </a:t>
            </a:r>
            <a:endParaRPr lang="es-MX" sz="18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endParaRPr lang="es-MX" sz="1800" dirty="0">
              <a:solidFill>
                <a:srgbClr val="CCCCCC"/>
              </a:solidFill>
              <a:latin typeface="Cascadia Mono" panose="020B0609020000020004" pitchFamily="49" charset="0"/>
            </a:endParaRPr>
          </a:p>
          <a:p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13659" y="2421273"/>
            <a:ext cx="55626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encil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4276" y="1720950"/>
            <a:ext cx="3374654" cy="3374654"/>
          </a:xfrm>
          <a:prstGeom prst="rect">
            <a:avLst/>
          </a:prstGeom>
        </p:spPr>
      </p:pic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63246" y="2194560"/>
            <a:ext cx="690566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Docker compose</a:t>
            </a:r>
            <a:endParaRPr lang="en-US" sz="6000" spc="15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introducción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Compose</a:t>
            </a:r>
            <a:r>
              <a:rPr lang="es-MX" dirty="0"/>
              <a:t> es una herramienta para definir y ejecutar aplicaciones Docker de varios contenedores. Con </a:t>
            </a:r>
            <a:r>
              <a:rPr lang="es-MX" dirty="0" err="1"/>
              <a:t>Compose</a:t>
            </a:r>
            <a:r>
              <a:rPr lang="es-MX" dirty="0"/>
              <a:t>, usa un archivo YAML para configurar los servicios de su aplicación. </a:t>
            </a:r>
            <a:endParaRPr lang="es-MX" dirty="0"/>
          </a:p>
          <a:p>
            <a:r>
              <a:rPr lang="es-MX" b="0" i="0" dirty="0" err="1">
                <a:solidFill>
                  <a:srgbClr val="C1F1F0"/>
                </a:solidFill>
                <a:effectLst/>
                <a:latin typeface="Menlo"/>
              </a:rPr>
              <a:t>docker-compose</a:t>
            </a:r>
            <a:r>
              <a:rPr lang="es-MX" b="0" i="0" dirty="0">
                <a:solidFill>
                  <a:srgbClr val="C1F1F0"/>
                </a:solidFill>
                <a:effectLst/>
                <a:latin typeface="Menlo"/>
              </a:rPr>
              <a:t> up</a:t>
            </a:r>
            <a:endParaRPr lang="es-MX" b="0" i="0" dirty="0">
              <a:solidFill>
                <a:srgbClr val="C1F1F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847" y="3713335"/>
            <a:ext cx="7976224" cy="28604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necesitas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docker images de </a:t>
            </a:r>
            <a:r>
              <a:rPr lang="en-US" dirty="0" err="1"/>
              <a:t>manera</a:t>
            </a:r>
            <a:r>
              <a:rPr lang="en-US" dirty="0"/>
              <a:t> local </a:t>
            </a:r>
            <a:endParaRPr lang="en-US" dirty="0"/>
          </a:p>
          <a:p>
            <a:r>
              <a:rPr lang="en-US" sz="1600" dirty="0"/>
              <a:t>docker run -d -p 5000:5000 --name registry registry:2		=&gt; </a:t>
            </a:r>
            <a:r>
              <a:rPr lang="en-US" sz="1600" dirty="0" err="1"/>
              <a:t>Crear</a:t>
            </a:r>
            <a:r>
              <a:rPr lang="en-US" sz="1600" dirty="0"/>
              <a:t> registry</a:t>
            </a:r>
            <a:endParaRPr lang="en-US" sz="1600" dirty="0"/>
          </a:p>
          <a:p>
            <a:r>
              <a:rPr lang="es-MX" sz="1600" dirty="0" err="1"/>
              <a:t>docker</a:t>
            </a:r>
            <a:r>
              <a:rPr lang="es-MX" sz="1600" dirty="0"/>
              <a:t> </a:t>
            </a:r>
            <a:r>
              <a:rPr lang="es-MX" sz="1600" dirty="0" err="1"/>
              <a:t>image</a:t>
            </a:r>
            <a:r>
              <a:rPr lang="es-MX" sz="1600" dirty="0"/>
              <a:t> tag </a:t>
            </a:r>
            <a:r>
              <a:rPr lang="es-MX" sz="1600" dirty="0" err="1"/>
              <a:t>ubuntu</a:t>
            </a:r>
            <a:r>
              <a:rPr lang="es-MX" sz="1600" dirty="0"/>
              <a:t> localhost:5000/</a:t>
            </a:r>
            <a:r>
              <a:rPr lang="es-MX" sz="1600" dirty="0" err="1"/>
              <a:t>myfirstimage</a:t>
            </a:r>
            <a:r>
              <a:rPr lang="es-MX" sz="1600" dirty="0"/>
              <a:t>	</a:t>
            </a:r>
            <a:r>
              <a:rPr lang="es-ES_tradnl" altLang="es-MX" sz="1600" dirty="0"/>
              <a:t>	</a:t>
            </a:r>
            <a:r>
              <a:rPr lang="es-MX" sz="1600" dirty="0"/>
              <a:t>=&gt; </a:t>
            </a:r>
            <a:r>
              <a:rPr lang="es-MX" sz="1600" dirty="0" err="1"/>
              <a:t>Taggear</a:t>
            </a:r>
            <a:r>
              <a:rPr lang="es-MX" sz="1600" dirty="0"/>
              <a:t> imagen</a:t>
            </a:r>
            <a:endParaRPr lang="es-MX" sz="1600" dirty="0"/>
          </a:p>
          <a:p>
            <a:r>
              <a:rPr lang="en-US" sz="1600" dirty="0"/>
              <a:t>docker push localhost:5000/</a:t>
            </a:r>
            <a:r>
              <a:rPr lang="en-US" sz="1600" dirty="0" err="1"/>
              <a:t>myfirstimage</a:t>
            </a:r>
            <a:r>
              <a:rPr lang="en-US" sz="1600" dirty="0"/>
              <a:t>			</a:t>
            </a:r>
            <a:r>
              <a:rPr lang="es-ES_tradnl" altLang="en-US" sz="1600" dirty="0"/>
              <a:t>	</a:t>
            </a:r>
            <a:r>
              <a:rPr lang="en-US" sz="1600" dirty="0"/>
              <a:t>=&gt; </a:t>
            </a:r>
            <a:r>
              <a:rPr lang="en-US" sz="1600" dirty="0" err="1"/>
              <a:t>Guardarla</a:t>
            </a:r>
            <a:endParaRPr lang="en-US" sz="1600" dirty="0"/>
          </a:p>
          <a:p>
            <a:r>
              <a:rPr lang="en-US" sz="1600" dirty="0"/>
              <a:t>docker pull localhost:5000/</a:t>
            </a:r>
            <a:r>
              <a:rPr lang="en-US" sz="1600" dirty="0" err="1"/>
              <a:t>myfirstimage</a:t>
            </a:r>
            <a:r>
              <a:rPr lang="en-US" sz="1600" dirty="0"/>
              <a:t>			</a:t>
            </a:r>
            <a:r>
              <a:rPr lang="es-ES_tradnl" altLang="en-US" sz="1600" dirty="0"/>
              <a:t>	</a:t>
            </a:r>
            <a:r>
              <a:rPr lang="en-US" sz="1600" dirty="0"/>
              <a:t>=&gt; </a:t>
            </a:r>
            <a:r>
              <a:rPr lang="en-US" sz="1600" dirty="0" err="1"/>
              <a:t>Utilizarla</a:t>
            </a:r>
            <a:endParaRPr lang="en-US" sz="1600" dirty="0" err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Guía de Minecraft - Asuntos de Internet"/>
          <p:cNvPicPr>
            <a:picLocks noGrp="true" noChangeAspect="true" noChangeArrowheads="true"/>
          </p:cNvPicPr>
          <p:nvPr>
            <p:ph idx="1"/>
          </p:nvPr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216636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 err="1">
                <a:solidFill>
                  <a:schemeClr val="tx1"/>
                </a:solidFill>
              </a:rPr>
              <a:t>Maincra</a:t>
            </a:r>
            <a:endParaRPr lang="en-US" sz="6000" spc="1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Así</a:t>
            </a:r>
            <a:r>
              <a:rPr lang="en-US" dirty="0"/>
              <a:t> es, </a:t>
            </a:r>
            <a:r>
              <a:rPr lang="en-US" dirty="0" err="1"/>
              <a:t>conteniendo</a:t>
            </a:r>
            <a:r>
              <a:rPr lang="en-US" dirty="0"/>
              <a:t> la </a:t>
            </a:r>
            <a:r>
              <a:rPr lang="en-US" dirty="0" err="1"/>
              <a:t>diversión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run </a:t>
            </a:r>
            <a:r>
              <a:rPr lang="en-US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-d -p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25565:25565 </a:t>
            </a:r>
            <a:r>
              <a:rPr lang="en-US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-e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EULA=TRUE </a:t>
            </a:r>
            <a:r>
              <a:rPr lang="en-US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--name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mc </a:t>
            </a:r>
            <a:r>
              <a:rPr lang="en-US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itzg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minecraft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-server</a:t>
            </a:r>
            <a:endParaRPr lang="en-US" sz="1800" dirty="0">
              <a:effectLst/>
              <a:latin typeface="Cascadia Mono" panose="020B0609020000020004" pitchFamily="49" charset="0"/>
            </a:endParaRPr>
          </a:p>
          <a:p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919" y="2977135"/>
            <a:ext cx="9784080" cy="3017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¿Qué sigue?</a:t>
            </a:r>
            <a:endParaRPr lang="en-US" sz="6000" spc="150"/>
          </a:p>
        </p:txBody>
      </p:sp>
      <p:sp>
        <p:nvSpPr>
          <p:cNvPr id="79" name="Rectangle 78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rear containers (Docker) sobre Kubernetes - Blog Virtualizacion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 bwMode="auto">
          <a:xfrm>
            <a:off x="2176304" y="1600186"/>
            <a:ext cx="3514725" cy="11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rie Docker: Estructura de Configuración de un archivo Docker Compose –  I.E.S. Celia Viñas – Ciberseguridad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 bwMode="auto">
          <a:xfrm>
            <a:off x="6503776" y="1251985"/>
            <a:ext cx="3503506" cy="20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Graphic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3466" y="1632130"/>
            <a:ext cx="6891189" cy="3599263"/>
          </a:xfrm>
          <a:prstGeom prst="rect">
            <a:avLst/>
          </a:prstGeom>
        </p:spPr>
      </p:pic>
      <p:sp>
        <p:nvSpPr>
          <p:cNvPr id="13" name="Rectangle 1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Un breve repaso</a:t>
            </a:r>
            <a:endParaRPr lang="es-MX" sz="280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499853" y="2160158"/>
            <a:ext cx="3041972" cy="4050989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Docker es un software que nos permite crear aplicaciones de bolsillo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Una imagen contiene las instrucciones para crear la aplicación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El contenedor es la instancia de esa imagen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Docker es lo máximo</a:t>
            </a:r>
            <a:endParaRPr lang="es-MX" sz="14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 </a:t>
            </a:r>
            <a:r>
              <a:rPr lang="es-ES_tradnl" altLang="en-US" dirty="0"/>
              <a:t>:)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  <a:p>
            <a:r>
              <a:rPr lang="es-MX" dirty="0">
                <a:hlinkClick r:id="rId1"/>
              </a:rPr>
              <a:t>https://www.udemy.com/share/101sQEBEQdcFpRQX4=/</a:t>
            </a:r>
            <a:endParaRPr lang="es-MX" dirty="0"/>
          </a:p>
          <a:p>
            <a:r>
              <a:rPr lang="es-MX" dirty="0">
                <a:hlinkClick r:id="rId2"/>
              </a:rPr>
              <a:t>https://hub.docker.com</a:t>
            </a:r>
            <a:endParaRPr lang="es-MX" dirty="0"/>
          </a:p>
          <a:p>
            <a:r>
              <a:rPr lang="es-MX" dirty="0">
                <a:hlinkClick r:id="rId3"/>
              </a:rPr>
              <a:t>https://docs.docker.com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1693334"/>
            <a:ext cx="8821199" cy="3471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spc="150" dirty="0" err="1"/>
              <a:t>Volúmenes</a:t>
            </a:r>
            <a:endParaRPr lang="en-US" sz="8000" spc="1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manera de tener data persistente del contenedor de manera local</a:t>
            </a:r>
            <a:endParaRPr lang="es-MX" dirty="0"/>
          </a:p>
        </p:txBody>
      </p:sp>
      <p:sp>
        <p:nvSpPr>
          <p:cNvPr id="4" name="AutoShape 2"/>
          <p:cNvSpPr>
            <a:spLocks noChangeAspect="true" noChangeArrowheads="true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endParaRPr lang="es-MX"/>
          </a:p>
        </p:txBody>
      </p:sp>
      <p:pic>
        <p:nvPicPr>
          <p:cNvPr id="2054" name="Picture 6" descr="Container, crate, export, import, shipment, shipping, trailer icon -  Download on Iconfinder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229475" y="2737008"/>
            <a:ext cx="168878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ntainer, crate, export, import, shipment, shipping, trailer icon -  Download on Iconfinder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229475" y="4728985"/>
            <a:ext cx="1612521" cy="16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Up 8"/>
          <p:cNvSpPr/>
          <p:nvPr/>
        </p:nvSpPr>
        <p:spPr>
          <a:xfrm rot="4390639">
            <a:off x="5728183" y="3024923"/>
            <a:ext cx="476250" cy="2114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Arrow: Up 11"/>
          <p:cNvSpPr/>
          <p:nvPr/>
        </p:nvSpPr>
        <p:spPr>
          <a:xfrm rot="6785131">
            <a:off x="5694638" y="3844352"/>
            <a:ext cx="476250" cy="2114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 descr="Shape&#10;&#10;Description automatically generated with medium confidence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374655" y="3171823"/>
            <a:ext cx="2709607" cy="2714625"/>
          </a:xfrm>
          <a:prstGeom prst="rect">
            <a:avLst/>
          </a:prstGeom>
        </p:spPr>
      </p:pic>
      <p:sp>
        <p:nvSpPr>
          <p:cNvPr id="11" name="TextBox 10"/>
          <p:cNvSpPr txBox="true"/>
          <p:nvPr/>
        </p:nvSpPr>
        <p:spPr>
          <a:xfrm>
            <a:off x="9093666" y="342900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Contenedor</a:t>
            </a:r>
            <a:r>
              <a:rPr lang="en-US" dirty="0"/>
              <a:t> A</a:t>
            </a:r>
            <a:endParaRPr lang="es-MX" dirty="0"/>
          </a:p>
        </p:txBody>
      </p:sp>
      <p:sp>
        <p:nvSpPr>
          <p:cNvPr id="14" name="TextBox 13"/>
          <p:cNvSpPr txBox="true"/>
          <p:nvPr/>
        </p:nvSpPr>
        <p:spPr>
          <a:xfrm>
            <a:off x="9093665" y="55171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Contenedor</a:t>
            </a:r>
            <a:r>
              <a:rPr lang="en-US" dirty="0"/>
              <a:t> B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true"/>
      <p:bldP spid="12" grpId="0" animBg="true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del host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Aquellos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local </a:t>
            </a:r>
            <a:endParaRPr lang="en-US" dirty="0"/>
          </a:p>
          <a:p>
            <a:pPr lvl="1"/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por </a:t>
            </a:r>
            <a:r>
              <a:rPr lang="en-US" dirty="0" err="1"/>
              <a:t>nosotros</a:t>
            </a: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 err="1"/>
              <a:t>Ejemplo</a:t>
            </a:r>
            <a:r>
              <a:rPr lang="en-US" dirty="0"/>
              <a:t> MySQL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s-MX" dirty="0"/>
          </a:p>
          <a:p>
            <a:pPr marL="228600" lvl="1" indent="0">
              <a:buNone/>
            </a:pP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run -d --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db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-p 3306:3306 -e "MYSQL_ROOT_PASSWORD=12345678" –v $PWD:/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var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lib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endParaRPr lang="es-MX" sz="18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pPr marL="228600" lvl="1" indent="0">
              <a:buNone/>
            </a:pPr>
            <a:endParaRPr lang="nl-NL" sz="18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pPr marL="228600" lvl="1" indent="0">
              <a:buNone/>
            </a:pPr>
            <a:r>
              <a:rPr lang="nl-NL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 -u root -P 3306 -h 127.0.0.1 -p12345678</a:t>
            </a:r>
            <a:endParaRPr lang="nl-NL" sz="1800" dirty="0">
              <a:effectLst/>
              <a:latin typeface="Cascadia Mono" panose="020B0609020000020004" pitchFamily="49" charset="0"/>
            </a:endParaRP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534" y="3595512"/>
            <a:ext cx="908685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anónimos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que docker define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aleatoria</a:t>
            </a:r>
            <a:r>
              <a:rPr lang="en-US" dirty="0"/>
              <a:t> (de esta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VOLUME)</a:t>
            </a:r>
            <a:endParaRPr lang="en-US" sz="2000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run -d --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db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-p 3306:3306 -e  "MYSQL_ROOT_PASSWORD=12345678" </a:t>
            </a:r>
            <a:r>
              <a:rPr lang="es-MX" sz="1800" b="1" i="1" dirty="0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–v /</a:t>
            </a:r>
            <a:r>
              <a:rPr lang="es-MX" sz="1800" b="1" i="1" dirty="0" err="1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var</a:t>
            </a:r>
            <a:r>
              <a:rPr lang="es-MX" sz="1800" b="1" i="1" dirty="0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b="1" i="1" dirty="0" err="1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lib</a:t>
            </a:r>
            <a:r>
              <a:rPr lang="es-MX" sz="1800" b="1" i="1" dirty="0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b="1" i="1" dirty="0" err="1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mysql</a:t>
            </a:r>
            <a:r>
              <a:rPr lang="es-MX" sz="1800" b="1" i="1" dirty="0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b="1" i="1" dirty="0" err="1">
                <a:solidFill>
                  <a:srgbClr val="FF0000"/>
                </a:solidFill>
                <a:effectLst/>
                <a:latin typeface="Cascadia Mono" panose="020B0609020000020004" pitchFamily="49" charset="0"/>
              </a:rPr>
              <a:t>mysql</a:t>
            </a:r>
            <a:endParaRPr lang="es-MX" sz="1800" b="1" i="1" dirty="0">
              <a:solidFill>
                <a:srgbClr val="FF0000"/>
              </a:solidFill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MX" sz="1800" b="1" i="1" dirty="0" err="1">
                <a:latin typeface="Cascadia Mono" panose="020B0609020000020004" pitchFamily="49" charset="0"/>
              </a:rPr>
              <a:t>docker</a:t>
            </a:r>
            <a:r>
              <a:rPr lang="es-MX" sz="1800" b="1" i="1" dirty="0">
                <a:latin typeface="Cascadia Mono" panose="020B0609020000020004" pitchFamily="49" charset="0"/>
              </a:rPr>
              <a:t> </a:t>
            </a:r>
            <a:r>
              <a:rPr lang="es-MX" sz="1800" b="1" i="1" dirty="0" err="1">
                <a:latin typeface="Cascadia Mono" panose="020B0609020000020004" pitchFamily="49" charset="0"/>
              </a:rPr>
              <a:t>rm</a:t>
            </a:r>
            <a:r>
              <a:rPr lang="es-MX" sz="1800" b="1" i="1" dirty="0">
                <a:latin typeface="Cascadia Mono" panose="020B0609020000020004" pitchFamily="49" charset="0"/>
              </a:rPr>
              <a:t> -</a:t>
            </a:r>
            <a:r>
              <a:rPr lang="es-MX" sz="1800" b="1" i="1" dirty="0" err="1">
                <a:latin typeface="Cascadia Mono" panose="020B0609020000020004" pitchFamily="49" charset="0"/>
              </a:rPr>
              <a:t>fv</a:t>
            </a:r>
            <a:endParaRPr lang="es-MX" sz="1800" b="1" i="1" dirty="0"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s-MX" sz="1800" b="1" i="1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s-MX" sz="1800" b="1" i="1" dirty="0">
              <a:solidFill>
                <a:srgbClr val="FF0000"/>
              </a:solidFill>
              <a:effectLst/>
              <a:latin typeface="Cascadia Mono" panose="020B0609020000020004" pitchFamily="49" charset="0"/>
            </a:endParaRPr>
          </a:p>
          <a:p>
            <a:pPr lvl="1"/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1"/>
          <a:srcRect t="1" b="13602"/>
          <a:stretch>
            <a:fillRect/>
          </a:stretch>
        </p:blipFill>
        <p:spPr>
          <a:xfrm>
            <a:off x="3523684" y="3740301"/>
            <a:ext cx="5143500" cy="403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4" y="4434304"/>
            <a:ext cx="10791825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5" y="5579745"/>
            <a:ext cx="105632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Volumes 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Manejadas</a:t>
            </a:r>
            <a:r>
              <a:rPr lang="en-US" dirty="0"/>
              <a:t> por Docker,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nosostros</a:t>
            </a:r>
            <a:r>
              <a:rPr lang="en-US" dirty="0"/>
              <a:t> les </a:t>
            </a:r>
            <a:r>
              <a:rPr lang="en-US" dirty="0" err="1"/>
              <a:t>asignamos</a:t>
            </a:r>
            <a:r>
              <a:rPr lang="en-US" dirty="0"/>
              <a:t> un nombre</a:t>
            </a:r>
            <a:endParaRPr lang="en-US" dirty="0"/>
          </a:p>
          <a:p>
            <a:endParaRPr lang="en-US" dirty="0"/>
          </a:p>
          <a:p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volume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create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-data</a:t>
            </a:r>
            <a:endParaRPr lang="es-MX" sz="1800" dirty="0"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volume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ls</a:t>
            </a:r>
            <a:endParaRPr lang="es-MX" sz="1800" dirty="0"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run -d --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db3 -p 3306:3306 -e "MYSQL_ROOT_PASSWORD=12345678" -v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-data:/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var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lib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mysql</a:t>
            </a:r>
            <a:endParaRPr lang="es-MX" sz="1800" dirty="0">
              <a:effectLst/>
              <a:latin typeface="Cascadia Mono" panose="020B0609020000020004" pitchFamily="49" charset="0"/>
            </a:endParaRPr>
          </a:p>
          <a:p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volumes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Volúmenes</a:t>
            </a:r>
            <a:r>
              <a:rPr lang="en-US" dirty="0"/>
              <a:t> que no son </a:t>
            </a:r>
            <a:r>
              <a:rPr lang="en-US" dirty="0" err="1"/>
              <a:t>referenciado</a:t>
            </a:r>
            <a:r>
              <a:rPr lang="en-US" dirty="0"/>
              <a:t> por </a:t>
            </a:r>
            <a:r>
              <a:rPr lang="en-US" dirty="0" err="1"/>
              <a:t>nadie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 volume ls -f dangling=true</a:t>
            </a:r>
            <a:endParaRPr lang="en-US" sz="1800" dirty="0">
              <a:effectLst/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volume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ls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-f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dangling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=true -q |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xargs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volume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rm</a:t>
            </a: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520" y="3647377"/>
            <a:ext cx="5208027" cy="2570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Nota</a:t>
            </a:r>
            <a:endParaRPr lang="es-MX" sz="3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>
            <a:cxnSpLocks noGrp="true" noRot="true" noChangeAspect="true" noMove="true" noResize="true" noEditPoints="true" noAdjustHandles="true" noChangeArrowheads="true" noChangeShapeType="true"/>
          </p:cNvCxnSpPr>
          <p:nvPr/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Los </a:t>
            </a:r>
            <a:r>
              <a:rPr lang="en-US" sz="1800" dirty="0" err="1">
                <a:solidFill>
                  <a:schemeClr val="tx2"/>
                </a:solidFill>
              </a:rPr>
              <a:t>contenedores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pueden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compartir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volúmenes</a:t>
            </a:r>
            <a:r>
              <a:rPr lang="en-US" sz="1800" dirty="0">
                <a:solidFill>
                  <a:schemeClr val="tx2"/>
                </a:solidFill>
              </a:rPr>
              <a:t>, solo hay que </a:t>
            </a:r>
            <a:r>
              <a:rPr lang="en-US" sz="1800" dirty="0" err="1">
                <a:solidFill>
                  <a:schemeClr val="tx2"/>
                </a:solidFill>
              </a:rPr>
              <a:t>referenciarlos</a:t>
            </a:r>
            <a:r>
              <a:rPr lang="en-US" sz="1800" dirty="0">
                <a:solidFill>
                  <a:schemeClr val="tx2"/>
                </a:solidFill>
              </a:rPr>
              <a:t> al </a:t>
            </a:r>
            <a:r>
              <a:rPr lang="en-US" sz="1800" dirty="0" err="1">
                <a:solidFill>
                  <a:schemeClr val="tx2"/>
                </a:solidFill>
              </a:rPr>
              <a:t>mismo</a:t>
            </a:r>
            <a:r>
              <a:rPr lang="en-US" sz="1800" dirty="0">
                <a:solidFill>
                  <a:schemeClr val="tx2"/>
                </a:solidFill>
              </a:rPr>
              <a:t> volume al </a:t>
            </a:r>
            <a:r>
              <a:rPr lang="en-US" sz="1800" dirty="0" err="1">
                <a:solidFill>
                  <a:schemeClr val="tx2"/>
                </a:solidFill>
              </a:rPr>
              <a:t>momento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crearlos</a:t>
            </a:r>
            <a:endParaRPr lang="es-MX" sz="18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true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2418</Words>
  <Application>WPS Presentation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DejaVu Math TeX Gyre</vt:lpstr>
      <vt:lpstr>Cascadia Mono</vt:lpstr>
      <vt:lpstr>Hack</vt:lpstr>
      <vt:lpstr>Menlo</vt:lpstr>
      <vt:lpstr>Corbel</vt:lpstr>
      <vt:lpstr>微软雅黑</vt:lpstr>
      <vt:lpstr>思源黑体 CN</vt:lpstr>
      <vt:lpstr>Arial Unicode MS</vt:lpstr>
      <vt:lpstr>Calibri</vt:lpstr>
      <vt:lpstr>DejaVu Sans</vt:lpstr>
      <vt:lpstr>Noto Sans Symbols2</vt:lpstr>
      <vt:lpstr>Banded</vt:lpstr>
      <vt:lpstr>Conteniendo la diversión ii</vt:lpstr>
      <vt:lpstr>Un breve repaso</vt:lpstr>
      <vt:lpstr>Volúmenes</vt:lpstr>
      <vt:lpstr>Docker Volumes</vt:lpstr>
      <vt:lpstr>Volúmenes del host</vt:lpstr>
      <vt:lpstr>Volúmenes anónimos</vt:lpstr>
      <vt:lpstr>Named Volumes </vt:lpstr>
      <vt:lpstr>Dangling volumes</vt:lpstr>
      <vt:lpstr>Nota</vt:lpstr>
      <vt:lpstr>Redes</vt:lpstr>
      <vt:lpstr>Networks</vt:lpstr>
      <vt:lpstr>Tipos de redes</vt:lpstr>
      <vt:lpstr>Comandos</vt:lpstr>
      <vt:lpstr>Docker compose</vt:lpstr>
      <vt:lpstr>Breve introducción</vt:lpstr>
      <vt:lpstr>Registry</vt:lpstr>
      <vt:lpstr>Maincra</vt:lpstr>
      <vt:lpstr>Así es, conteniendo la diversión</vt:lpstr>
      <vt:lpstr>¿Qué sigue?</vt:lpstr>
      <vt:lpstr>Muchas gracias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Conteniendo la diversión</dc:title>
  <dc:creator>Miguel Silva Ramos</dc:creator>
  <cp:lastModifiedBy>toneyglobe</cp:lastModifiedBy>
  <cp:revision>36</cp:revision>
  <dcterms:created xsi:type="dcterms:W3CDTF">2021-06-11T16:28:58Z</dcterms:created>
  <dcterms:modified xsi:type="dcterms:W3CDTF">2021-06-11T16:28:58Z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