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73" r:id="rId13"/>
    <p:sldId id="266" r:id="rId14"/>
    <p:sldId id="267" r:id="rId15"/>
    <p:sldId id="268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68DDB3F-AC0B-420F-B49B-DC531EAB6A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B04FD65-A81B-419F-9EBC-382E373F51DB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anose="05000000000000000000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93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7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94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rensión de Docker para principiantes: la tecnología de contenedores"/>
          <p:cNvPicPr>
            <a:picLocks noChangeAspect="true" noChangeArrowheads="true"/>
          </p:cNvPicPr>
          <p:nvPr/>
        </p:nvPicPr>
        <p:blipFill rotWithShape="true">
          <a:blip r:embed="rId1">
            <a:alphaModFix amt="65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20635" r="22476"/>
          <a:stretch>
            <a:fillRect/>
          </a:stretch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365759" y="2194560"/>
            <a:ext cx="11471565" cy="1739347"/>
          </a:xfrm>
        </p:spPr>
        <p:txBody>
          <a:bodyPr>
            <a:normAutofit/>
          </a:bodyPr>
          <a:lstStyle/>
          <a:p>
            <a:r>
              <a:rPr lang="es-MX" dirty="0"/>
              <a:t>Conteniendo</a:t>
            </a:r>
            <a:r>
              <a:rPr lang="en-US" dirty="0"/>
              <a:t> la </a:t>
            </a:r>
            <a:r>
              <a:rPr lang="es-MX" dirty="0"/>
              <a:t>diversión</a:t>
            </a:r>
            <a:endParaRPr lang="es-MX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ToneyGlobe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Imágenes</a:t>
            </a:r>
            <a:r>
              <a:rPr lang="en-US" dirty="0"/>
              <a:t> </a:t>
            </a:r>
            <a:r>
              <a:rPr lang="en-US" dirty="0" err="1"/>
              <a:t>oficiales</a:t>
            </a:r>
            <a:endParaRPr lang="es-MX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Hub</a:t>
            </a:r>
            <a:endParaRPr lang="en-US" dirty="0"/>
          </a:p>
          <a:p>
            <a:pPr lvl="1"/>
            <a:r>
              <a:rPr lang="es-MX" dirty="0"/>
              <a:t>https://hub.docker.com</a:t>
            </a:r>
            <a:endParaRPr lang="es-MX" dirty="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43163" y="3073859"/>
            <a:ext cx="7305674" cy="33628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Imágenes</a:t>
            </a:r>
            <a:r>
              <a:rPr lang="en-US" dirty="0"/>
              <a:t> </a:t>
            </a:r>
            <a:r>
              <a:rPr lang="en-US" dirty="0" err="1"/>
              <a:t>oficiales</a:t>
            </a:r>
            <a:endParaRPr lang="es-MX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Vamos a ponerlo a prueba</a:t>
            </a:r>
            <a:endParaRPr lang="es-ES_tradnl" dirty="0"/>
          </a:p>
          <a:p>
            <a:r>
              <a:rPr lang="es-ES_tradnl" dirty="0"/>
              <a:t>- docker pull miguelsr12/test</a:t>
            </a:r>
            <a:endParaRPr lang="es-ES_tradnl" dirty="0"/>
          </a:p>
          <a:p>
            <a:r>
              <a:rPr lang="es-ES_tradnl" dirty="0"/>
              <a:t>- docker run -p 8081:80 -d miguelsr12/test</a:t>
            </a: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039110" y="3668395"/>
            <a:ext cx="6110605" cy="26435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endParaRPr lang="es-MX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r>
              <a:rPr lang="en-US" dirty="0"/>
              <a:t>FROM – </a:t>
            </a:r>
            <a:r>
              <a:rPr lang="en-US" dirty="0" err="1"/>
              <a:t>Desde</a:t>
            </a:r>
            <a:r>
              <a:rPr lang="en-US" dirty="0"/>
              <a:t> que imagen me </a:t>
            </a:r>
            <a:r>
              <a:rPr lang="en-US" dirty="0" err="1"/>
              <a:t>baso</a:t>
            </a:r>
            <a:endParaRPr lang="en-US" dirty="0"/>
          </a:p>
          <a:p>
            <a:r>
              <a:rPr lang="en-US" dirty="0"/>
              <a:t>RUN –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lineas</a:t>
            </a:r>
            <a:r>
              <a:rPr lang="en-US" dirty="0"/>
              <a:t> de commando </a:t>
            </a:r>
            <a:endParaRPr lang="en-US" dirty="0"/>
          </a:p>
          <a:p>
            <a:r>
              <a:rPr lang="en-US" dirty="0"/>
              <a:t>COPY</a:t>
            </a:r>
            <a:r>
              <a:rPr lang="es-MX" dirty="0"/>
              <a:t> – Copiar archivos</a:t>
            </a:r>
            <a:endParaRPr lang="es-MX" dirty="0"/>
          </a:p>
          <a:p>
            <a:r>
              <a:rPr lang="es-MX" dirty="0"/>
              <a:t>ADD –  Copiar archivos, pero se pueden URL y </a:t>
            </a:r>
            <a:r>
              <a:rPr lang="es-MX" dirty="0" err="1"/>
              <a:t>tar</a:t>
            </a:r>
            <a:endParaRPr lang="es-MX" dirty="0"/>
          </a:p>
          <a:p>
            <a:r>
              <a:rPr lang="es-MX" dirty="0"/>
              <a:t>ENV – Agregar una variable de entorno</a:t>
            </a:r>
            <a:endParaRPr lang="es-MX" dirty="0"/>
          </a:p>
          <a:p>
            <a:r>
              <a:rPr lang="es-MX" dirty="0"/>
              <a:t>WORKDIR – Directorio dentro del que se trabajará</a:t>
            </a:r>
            <a:endParaRPr lang="es-MX" dirty="0"/>
          </a:p>
          <a:p>
            <a:r>
              <a:rPr lang="es-MX" dirty="0"/>
              <a:t>EXPOSE – Abrir un puerto</a:t>
            </a:r>
            <a:endParaRPr lang="es-MX" dirty="0"/>
          </a:p>
          <a:p>
            <a:r>
              <a:rPr lang="es-MX" dirty="0"/>
              <a:t>LABEL – </a:t>
            </a:r>
            <a:r>
              <a:rPr lang="es-MX" dirty="0" err="1"/>
              <a:t>Metadata</a:t>
            </a:r>
            <a:endParaRPr lang="es-MX" dirty="0"/>
          </a:p>
          <a:p>
            <a:r>
              <a:rPr lang="es-MX" dirty="0"/>
              <a:t>USER – Que usuario ejecuta</a:t>
            </a:r>
            <a:endParaRPr lang="es-MX" dirty="0"/>
          </a:p>
          <a:p>
            <a:r>
              <a:rPr lang="es-MX" dirty="0"/>
              <a:t>VOLUME –  Crear data persistente</a:t>
            </a:r>
            <a:endParaRPr lang="es-MX" dirty="0"/>
          </a:p>
          <a:p>
            <a:r>
              <a:rPr lang="es-MX" dirty="0"/>
              <a:t>CMD – Aquello que mantiene vivo al contenedor/Lo prime</a:t>
            </a:r>
            <a:r>
              <a:rPr lang="es-ES_tradnl" altLang="es-MX" dirty="0"/>
              <a:t>ro que corre</a:t>
            </a:r>
            <a:r>
              <a:rPr lang="es-MX" dirty="0"/>
              <a:t> </a:t>
            </a:r>
            <a:endParaRPr lang="es-MX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Buenas prácticas</a:t>
            </a:r>
            <a:endParaRPr lang="en-US" sz="2800" spc="15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9615" y="494988"/>
            <a:ext cx="7552767" cy="4720479"/>
          </a:xfrm>
          <a:prstGeom prst="rect">
            <a:avLst/>
          </a:prstGeom>
        </p:spPr>
      </p:pic>
      <p:sp>
        <p:nvSpPr>
          <p:cNvPr id="16" name="Rectangle 15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images</a:t>
            </a:r>
            <a:endParaRPr lang="es-MX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9F1A5"/>
                </a:solidFill>
                <a:effectLst/>
                <a:latin typeface="Cascadia Mono" panose="020B0609020000020004" pitchFamily="49" charset="0"/>
              </a:rPr>
              <a:t>docker </a:t>
            </a:r>
            <a:r>
              <a:rPr lang="en-US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images </a:t>
            </a:r>
            <a:r>
              <a:rPr lang="en-US" sz="1800" dirty="0">
                <a:solidFill>
                  <a:srgbClr val="767676"/>
                </a:solidFill>
                <a:effectLst/>
                <a:latin typeface="Cascadia Mono" panose="020B0609020000020004" pitchFamily="49" charset="0"/>
              </a:rPr>
              <a:t>-f </a:t>
            </a:r>
            <a:r>
              <a:rPr lang="en-US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dangling=true</a:t>
            </a:r>
            <a:endParaRPr lang="en-US" sz="1800" dirty="0">
              <a:effectLst/>
              <a:latin typeface="Cascadia Mono" panose="020B0609020000020004" pitchFamily="49" charset="0"/>
            </a:endParaRPr>
          </a:p>
          <a:p>
            <a:r>
              <a:rPr lang="es-MX" dirty="0"/>
              <a:t>Imágenes no referenciadas</a:t>
            </a:r>
            <a:endParaRPr lang="es-MX" dirty="0"/>
          </a:p>
          <a:p>
            <a:pPr lvl="1"/>
            <a:r>
              <a:rPr lang="es-MX" dirty="0"/>
              <a:t>Se realizo una nueva imagen con el mismo nombre</a:t>
            </a:r>
            <a:endParaRPr lang="es-MX" dirty="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276" y="3259124"/>
            <a:ext cx="7724775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7" name="Rectangle 72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Contenedores</a:t>
            </a:r>
            <a:endParaRPr lang="en-US" sz="6000" spc="150"/>
          </a:p>
        </p:txBody>
      </p:sp>
      <p:pic>
        <p:nvPicPr>
          <p:cNvPr id="3074" name="Picture 2" descr="Infrastructure Automation with Chef, Ansible, Docker — Infrastructure  Automation with Chef, Ansible, Docker"/>
          <p:cNvPicPr>
            <a:picLocks noChangeAspect="true" noChangeArrowheads="true"/>
          </p:cNvPicPr>
          <p:nvPr/>
        </p:nvPicPr>
        <p:blipFill rotWithShape="true"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21895" b="24772"/>
          <a:stretch>
            <a:fillRect/>
          </a:stretch>
        </p:blipFill>
        <p:spPr bwMode="auto">
          <a:xfrm>
            <a:off x="20" y="10"/>
            <a:ext cx="12191980" cy="365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Utilidades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endParaRPr lang="es-MX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72500"/>
          </a:bodyPr>
          <a:lstStyle/>
          <a:p>
            <a:r>
              <a:rPr lang="es-MX" sz="1800" dirty="0" err="1">
                <a:solidFill>
                  <a:srgbClr val="F9F1A5"/>
                </a:solidFill>
                <a:latin typeface="Cascadia Mono" panose="020B0609020000020004" pitchFamily="49" charset="0"/>
              </a:rPr>
              <a:t>docker</a:t>
            </a:r>
            <a:r>
              <a:rPr lang="es-MX" sz="1800" dirty="0">
                <a:solidFill>
                  <a:srgbClr val="F9F1A5"/>
                </a:solidFill>
                <a:latin typeface="Cascadia Mono" panose="020B0609020000020004" pitchFamily="49" charset="0"/>
              </a:rPr>
              <a:t> </a:t>
            </a:r>
            <a:r>
              <a:rPr lang="es-MX" sz="1800" dirty="0">
                <a:solidFill>
                  <a:srgbClr val="CCCCCC"/>
                </a:solidFill>
                <a:latin typeface="Cascadia Mono" panose="020B0609020000020004" pitchFamily="49" charset="0"/>
              </a:rPr>
              <a:t>run [opciones] </a:t>
            </a:r>
            <a:r>
              <a:rPr lang="es-MX" sz="1800" i="1" dirty="0" err="1">
                <a:solidFill>
                  <a:srgbClr val="CCCCCC"/>
                </a:solidFill>
                <a:latin typeface="Cascadia Mono" panose="020B0609020000020004" pitchFamily="49" charset="0"/>
              </a:rPr>
              <a:t>nombre_imagen</a:t>
            </a:r>
            <a:endParaRPr lang="es-MX" sz="1800" dirty="0">
              <a:latin typeface="Cascadia Mono" panose="020B0609020000020004" pitchFamily="49" charset="0"/>
            </a:endParaRPr>
          </a:p>
          <a:p>
            <a:pPr lvl="1"/>
            <a:r>
              <a:rPr lang="es-MX" dirty="0"/>
              <a:t>-p </a:t>
            </a:r>
            <a:r>
              <a:rPr lang="es-MX" i="1" dirty="0" err="1"/>
              <a:t>mi_puerto:puerto_contenedor</a:t>
            </a:r>
            <a:r>
              <a:rPr lang="es-MX" i="1" dirty="0"/>
              <a:t>			</a:t>
            </a:r>
            <a:r>
              <a:rPr lang="es-MX" sz="1800" i="1" dirty="0"/>
              <a:t>=&gt;	</a:t>
            </a:r>
            <a:r>
              <a:rPr lang="es-MX" sz="1800" b="1" i="1" dirty="0"/>
              <a:t>Mapear Puertos</a:t>
            </a:r>
            <a:endParaRPr lang="es-MX" sz="1800" b="1" i="1" dirty="0"/>
          </a:p>
          <a:p>
            <a:pPr lvl="1"/>
            <a:r>
              <a:rPr lang="es-MX" sz="1800" dirty="0"/>
              <a:t>-e </a:t>
            </a:r>
            <a:r>
              <a:rPr lang="es-MX" sz="1800" i="1" dirty="0"/>
              <a:t>“</a:t>
            </a:r>
            <a:r>
              <a:rPr lang="es-MX" sz="1800" i="1" dirty="0" err="1"/>
              <a:t>nombre_variable:valor</a:t>
            </a:r>
            <a:r>
              <a:rPr lang="es-MX" sz="1800" i="1" dirty="0"/>
              <a:t>”				=&gt;	</a:t>
            </a:r>
            <a:r>
              <a:rPr lang="es-MX" sz="1600" b="1" i="1" dirty="0"/>
              <a:t>Crear variable de entorno</a:t>
            </a:r>
            <a:endParaRPr lang="es-MX" sz="1600" b="1" i="1" dirty="0"/>
          </a:p>
          <a:p>
            <a:pPr lvl="1"/>
            <a:r>
              <a:rPr lang="es-MX" sz="1800" dirty="0"/>
              <a:t>-m “500mb”					</a:t>
            </a:r>
            <a:r>
              <a:rPr lang="es-MX" sz="1800" i="1" dirty="0"/>
              <a:t>=&gt;	</a:t>
            </a:r>
            <a:r>
              <a:rPr lang="es-MX" sz="1800" b="1" i="1" dirty="0"/>
              <a:t>Limitar memoria</a:t>
            </a:r>
            <a:endParaRPr lang="es-MX" sz="1800" dirty="0"/>
          </a:p>
          <a:p>
            <a:pPr lvl="1"/>
            <a:r>
              <a:rPr lang="es-MX" sz="1800" dirty="0"/>
              <a:t>--</a:t>
            </a:r>
            <a:r>
              <a:rPr lang="es-MX" sz="1800" dirty="0" err="1"/>
              <a:t>cpuset-cpus</a:t>
            </a:r>
            <a:r>
              <a:rPr lang="es-MX" sz="1800" dirty="0"/>
              <a:t> 0-1					</a:t>
            </a:r>
            <a:r>
              <a:rPr lang="es-MX" sz="1800" i="1" dirty="0"/>
              <a:t>=&gt;	</a:t>
            </a:r>
            <a:r>
              <a:rPr lang="es-MX" sz="1800" b="1" i="1" dirty="0"/>
              <a:t>Limitar </a:t>
            </a:r>
            <a:r>
              <a:rPr lang="es-MX" sz="1800" b="1" i="1" dirty="0" err="1"/>
              <a:t>cpus</a:t>
            </a:r>
            <a:endParaRPr lang="es-MX" sz="1800" dirty="0"/>
          </a:p>
          <a:p>
            <a:r>
              <a:rPr lang="es-MX" sz="1800" dirty="0" err="1">
                <a:solidFill>
                  <a:srgbClr val="F9F1A5"/>
                </a:solidFill>
                <a:effectLst/>
                <a:latin typeface="Cascadia Mono" panose="020B0609020000020004" pitchFamily="49" charset="0"/>
              </a:rPr>
              <a:t>docker</a:t>
            </a:r>
            <a:r>
              <a:rPr lang="es-MX" sz="1800" dirty="0">
                <a:solidFill>
                  <a:srgbClr val="F9F1A5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rename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i="1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nombre_viejo</a:t>
            </a:r>
            <a:r>
              <a:rPr lang="es-MX" sz="1800" i="1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i="1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nombre_nuevo</a:t>
            </a:r>
            <a:r>
              <a:rPr lang="es-MX" sz="1800" i="1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		</a:t>
            </a:r>
            <a:r>
              <a:rPr lang="es-MX" sz="1800" i="1" dirty="0"/>
              <a:t>=&gt;</a:t>
            </a:r>
            <a:r>
              <a:rPr lang="es-MX" sz="1600" i="1" dirty="0"/>
              <a:t>	</a:t>
            </a:r>
            <a:r>
              <a:rPr lang="es-MX" sz="1600" b="1" i="1" dirty="0"/>
              <a:t>Renombrar contenedor</a:t>
            </a:r>
            <a:endParaRPr lang="es-MX" sz="1600" b="1" i="1" dirty="0"/>
          </a:p>
          <a:p>
            <a:r>
              <a:rPr lang="es-MX" sz="1800" dirty="0" err="1">
                <a:solidFill>
                  <a:srgbClr val="F9F1A5"/>
                </a:solidFill>
                <a:effectLst/>
                <a:latin typeface="Cascadia Mono" panose="020B0609020000020004" pitchFamily="49" charset="0"/>
              </a:rPr>
              <a:t>docker</a:t>
            </a:r>
            <a:r>
              <a:rPr lang="es-MX" sz="1800" dirty="0">
                <a:solidFill>
                  <a:srgbClr val="F9F1A5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stop </a:t>
            </a:r>
            <a:r>
              <a:rPr lang="es-MX" sz="1800" i="1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id_o_nombre</a:t>
            </a:r>
            <a:r>
              <a:rPr lang="es-MX" sz="1800" i="1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				</a:t>
            </a:r>
            <a:r>
              <a:rPr lang="es-MX" sz="1800" i="1" dirty="0"/>
              <a:t>=&gt;	</a:t>
            </a:r>
            <a:r>
              <a:rPr lang="es-MX" sz="1800" b="1" i="1" dirty="0"/>
              <a:t>Detener contenedor</a:t>
            </a:r>
            <a:endParaRPr lang="es-MX" sz="1800" i="1" dirty="0">
              <a:solidFill>
                <a:srgbClr val="F9F1A5"/>
              </a:solidFill>
              <a:effectLst/>
              <a:latin typeface="Cascadia Mono" panose="020B0609020000020004" pitchFamily="49" charset="0"/>
            </a:endParaRPr>
          </a:p>
          <a:p>
            <a:r>
              <a:rPr lang="es-MX" sz="1800" dirty="0" err="1">
                <a:solidFill>
                  <a:srgbClr val="F9F1A5"/>
                </a:solidFill>
                <a:effectLst/>
                <a:latin typeface="Cascadia Mono" panose="020B0609020000020004" pitchFamily="49" charset="0"/>
              </a:rPr>
              <a:t>docker</a:t>
            </a:r>
            <a:r>
              <a:rPr lang="es-MX" sz="1800" dirty="0">
                <a:solidFill>
                  <a:srgbClr val="F9F1A5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start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i="1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id_o_nombre</a:t>
            </a:r>
            <a:r>
              <a:rPr lang="es-MX" sz="1800" i="1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				</a:t>
            </a:r>
            <a:r>
              <a:rPr lang="es-MX" sz="1800" i="1" dirty="0"/>
              <a:t>=&gt;	</a:t>
            </a:r>
            <a:r>
              <a:rPr lang="es-MX" sz="1800" b="1" i="1" dirty="0"/>
              <a:t>Iniciar contenedor</a:t>
            </a:r>
            <a:endParaRPr lang="es-MX" sz="1800" dirty="0">
              <a:solidFill>
                <a:srgbClr val="F9F1A5"/>
              </a:solidFill>
              <a:effectLst/>
              <a:latin typeface="Cascadia Mono" panose="020B0609020000020004" pitchFamily="49" charset="0"/>
            </a:endParaRPr>
          </a:p>
          <a:p>
            <a:r>
              <a:rPr lang="es-MX" sz="1800" dirty="0" err="1">
                <a:solidFill>
                  <a:srgbClr val="F9F1A5"/>
                </a:solidFill>
                <a:effectLst/>
                <a:latin typeface="Cascadia Mono" panose="020B0609020000020004" pitchFamily="49" charset="0"/>
              </a:rPr>
              <a:t>docker</a:t>
            </a:r>
            <a:r>
              <a:rPr lang="es-MX" sz="1800" dirty="0">
                <a:solidFill>
                  <a:srgbClr val="F9F1A5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F9F1A5"/>
                </a:solidFill>
                <a:effectLst/>
                <a:latin typeface="Cascadia Mono" panose="020B0609020000020004" pitchFamily="49" charset="0"/>
              </a:rPr>
              <a:t>re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start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i="1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id_o_nombre</a:t>
            </a:r>
            <a:r>
              <a:rPr lang="es-MX" sz="1800" i="1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			</a:t>
            </a:r>
            <a:r>
              <a:rPr lang="es-MX" sz="1800" i="1" dirty="0"/>
              <a:t>=&gt;	Re</a:t>
            </a:r>
            <a:r>
              <a:rPr lang="es-MX" sz="1800" b="1" i="1" dirty="0"/>
              <a:t>iniciar contenedor</a:t>
            </a:r>
            <a:endParaRPr lang="es-MX" sz="1800" i="1" dirty="0">
              <a:solidFill>
                <a:srgbClr val="CCCCCC"/>
              </a:solidFill>
              <a:effectLst/>
              <a:latin typeface="Cascadia Mono" panose="020B0609020000020004" pitchFamily="49" charset="0"/>
            </a:endParaRPr>
          </a:p>
          <a:p>
            <a:r>
              <a:rPr lang="es-MX" sz="1800" dirty="0" err="1">
                <a:solidFill>
                  <a:srgbClr val="F9F1A5"/>
                </a:solidFill>
                <a:effectLst/>
                <a:latin typeface="Cascadia Mono" panose="020B0609020000020004" pitchFamily="49" charset="0"/>
              </a:rPr>
              <a:t>docker</a:t>
            </a:r>
            <a:r>
              <a:rPr lang="es-MX" sz="1800" dirty="0">
                <a:solidFill>
                  <a:srgbClr val="F9F1A5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ps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					</a:t>
            </a:r>
            <a:r>
              <a:rPr lang="es-MX" sz="1800" i="1" dirty="0"/>
              <a:t>=&gt;	</a:t>
            </a:r>
            <a:r>
              <a:rPr lang="es-MX" sz="1800" b="1" i="1" dirty="0"/>
              <a:t>Listar contenedores</a:t>
            </a:r>
            <a:endParaRPr lang="es-MX" sz="1800" b="1" i="1" dirty="0"/>
          </a:p>
          <a:p>
            <a:r>
              <a:rPr lang="es-MX" sz="1800" dirty="0" err="1">
                <a:solidFill>
                  <a:srgbClr val="F9F1A5"/>
                </a:solidFill>
                <a:effectLst/>
                <a:latin typeface="Cascadia Mono" panose="020B0609020000020004" pitchFamily="49" charset="0"/>
              </a:rPr>
              <a:t>docker</a:t>
            </a:r>
            <a:r>
              <a:rPr lang="es-MX" sz="1800" dirty="0">
                <a:solidFill>
                  <a:srgbClr val="F9F1A5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stats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s-MX" sz="1800" i="1" dirty="0" err="1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nombre_contenedor</a:t>
            </a:r>
            <a:r>
              <a:rPr lang="es-MX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			</a:t>
            </a:r>
            <a:r>
              <a:rPr lang="es-MX" sz="1800" i="1" dirty="0"/>
              <a:t>=&gt;	</a:t>
            </a:r>
            <a:r>
              <a:rPr lang="es-MX" sz="1800" b="1" i="1" dirty="0"/>
              <a:t>Consumo contenedor</a:t>
            </a:r>
            <a:endParaRPr lang="es-MX" sz="1800" b="1" i="1" dirty="0"/>
          </a:p>
          <a:p>
            <a:r>
              <a:rPr lang="sv-SE" sz="1800" dirty="0">
                <a:solidFill>
                  <a:srgbClr val="F9F1A5"/>
                </a:solidFill>
                <a:effectLst/>
                <a:latin typeface="Cascadia Mono" panose="020B0609020000020004" pitchFamily="49" charset="0"/>
              </a:rPr>
              <a:t>docker </a:t>
            </a:r>
            <a:r>
              <a:rPr lang="sv-SE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exec </a:t>
            </a:r>
            <a:r>
              <a:rPr lang="sv-SE" sz="1800" dirty="0">
                <a:solidFill>
                  <a:srgbClr val="767676"/>
                </a:solidFill>
                <a:effectLst/>
                <a:latin typeface="Cascadia Mono" panose="020B0609020000020004" pitchFamily="49" charset="0"/>
              </a:rPr>
              <a:t>-ti </a:t>
            </a:r>
            <a:r>
              <a:rPr lang="sv-SE" sz="1800" i="1" dirty="0">
                <a:solidFill>
                  <a:srgbClr val="767676"/>
                </a:solidFill>
                <a:effectLst/>
                <a:latin typeface="Cascadia Mono" panose="020B0609020000020004" pitchFamily="49" charset="0"/>
              </a:rPr>
              <a:t>nombre_contenedor</a:t>
            </a:r>
            <a:r>
              <a:rPr lang="sv-SE" sz="1800" dirty="0">
                <a:solidFill>
                  <a:srgbClr val="767676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sv-SE" sz="1800" dirty="0">
                <a:solidFill>
                  <a:srgbClr val="CCCCCC"/>
                </a:solidFill>
                <a:effectLst/>
                <a:latin typeface="Cascadia Mono" panose="020B0609020000020004" pitchFamily="49" charset="0"/>
              </a:rPr>
              <a:t>bash		</a:t>
            </a:r>
            <a:r>
              <a:rPr lang="es-MX" sz="1800" i="1" dirty="0"/>
              <a:t>=&gt;	</a:t>
            </a:r>
            <a:r>
              <a:rPr lang="es-MX" sz="1800" b="1" i="1" dirty="0"/>
              <a:t>Terminal contenedor</a:t>
            </a:r>
            <a:endParaRPr lang="es-MX" sz="1800" b="1" i="1" dirty="0"/>
          </a:p>
          <a:p>
            <a:pPr lvl="1"/>
            <a:r>
              <a:rPr lang="es-MX" sz="1600" b="1" i="1" dirty="0"/>
              <a:t>-u usuario</a:t>
            </a:r>
            <a:endParaRPr lang="es-MX" sz="1600" b="1" i="1" dirty="0"/>
          </a:p>
          <a:p>
            <a:endParaRPr lang="sv-SE" sz="1800" dirty="0">
              <a:effectLst/>
              <a:latin typeface="Cascadia Mono" panose="020B0609020000020004" pitchFamily="49" charset="0"/>
            </a:endParaRPr>
          </a:p>
          <a:p>
            <a:endParaRPr lang="es-MX" sz="1800" i="1" dirty="0">
              <a:solidFill>
                <a:srgbClr val="CCCCCC"/>
              </a:solidFill>
              <a:effectLst/>
              <a:latin typeface="Cascadia Mono" panose="020B0609020000020004" pitchFamily="49" charset="0"/>
            </a:endParaRPr>
          </a:p>
          <a:p>
            <a:endParaRPr lang="es-MX" sz="1800" i="1" dirty="0">
              <a:solidFill>
                <a:srgbClr val="CCCCCC"/>
              </a:solidFill>
              <a:effectLst/>
              <a:latin typeface="Cascadia Mono" panose="020B0609020000020004" pitchFamily="49" charset="0"/>
            </a:endParaRPr>
          </a:p>
          <a:p>
            <a:endParaRPr lang="es-MX" sz="1800" i="1" dirty="0">
              <a:effectLst/>
              <a:latin typeface="Cascadia Mono" panose="020B0609020000020004" pitchFamily="49" charset="0"/>
            </a:endParaRPr>
          </a:p>
          <a:p>
            <a:endParaRPr lang="es-MX" sz="1800" i="1" dirty="0">
              <a:solidFill>
                <a:srgbClr val="F9F1A5"/>
              </a:solidFill>
              <a:effectLst/>
              <a:latin typeface="Cascadia Mono" panose="020B06090200000200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4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6127262" y="0"/>
            <a:ext cx="6064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6119691" y="2054942"/>
            <a:ext cx="607230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49950" y="2194560"/>
            <a:ext cx="5418961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>
                <a:solidFill>
                  <a:schemeClr val="tx2"/>
                </a:solidFill>
              </a:rPr>
              <a:t>¡Hurra!</a:t>
            </a:r>
            <a:endParaRPr lang="en-US" sz="6000" spc="15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61254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 descr="A picture containing text, sign&#10;&#10;Description automatically generated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34275" y="1279715"/>
            <a:ext cx="4851141" cy="42571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¿Docker y Yo?</a:t>
            </a:r>
            <a:endParaRPr lang="es-MX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65166" y="1792936"/>
            <a:ext cx="4859585" cy="4838885"/>
            <a:chOff x="3665166" y="1691098"/>
            <a:chExt cx="4859585" cy="4882726"/>
          </a:xfrm>
        </p:grpSpPr>
        <p:pic>
          <p:nvPicPr>
            <p:cNvPr id="2050" name="Picture 2" descr="El Hombre de Vitruvio de Leonardo da Vinci: análisis y significado del  canon de las proporciones humanas - Cultura Genial"/>
            <p:cNvPicPr>
              <a:picLocks noChangeAspect="true" noChangeArrowheads="true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166" y="1691098"/>
              <a:ext cx="4859585" cy="4882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ocker Compose, para cuando quieres arrancar varios contenedores de manera  coordinada – Cursos de Desarrollo"/>
            <p:cNvPicPr>
              <a:picLocks noChangeAspect="true" noChangeArrowheads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540" y="3941961"/>
              <a:ext cx="1263723" cy="906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true"/>
          <p:nvPr/>
        </p:nvSpPr>
        <p:spPr>
          <a:xfrm rot="926347">
            <a:off x="1524436" y="2576552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¿Qué es Docker?</a:t>
            </a:r>
            <a:endParaRPr lang="es-MX" b="1" dirty="0"/>
          </a:p>
        </p:txBody>
      </p:sp>
      <p:sp>
        <p:nvSpPr>
          <p:cNvPr id="15" name="TextBox 14"/>
          <p:cNvSpPr txBox="true"/>
          <p:nvPr/>
        </p:nvSpPr>
        <p:spPr>
          <a:xfrm rot="20351903">
            <a:off x="93737" y="4416218"/>
            <a:ext cx="351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¿Por qué debería aprender Docker?</a:t>
            </a:r>
            <a:endParaRPr lang="es-MX" dirty="0"/>
          </a:p>
        </p:txBody>
      </p:sp>
      <p:sp>
        <p:nvSpPr>
          <p:cNvPr id="16" name="TextBox 15"/>
          <p:cNvSpPr txBox="true"/>
          <p:nvPr/>
        </p:nvSpPr>
        <p:spPr>
          <a:xfrm rot="21168085">
            <a:off x="9429471" y="2486463"/>
            <a:ext cx="172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¿Docker vs VM?</a:t>
            </a:r>
            <a:endParaRPr lang="es-MX" b="1" dirty="0"/>
          </a:p>
        </p:txBody>
      </p:sp>
      <p:sp>
        <p:nvSpPr>
          <p:cNvPr id="17" name="TextBox 16"/>
          <p:cNvSpPr txBox="true"/>
          <p:nvPr/>
        </p:nvSpPr>
        <p:spPr>
          <a:xfrm rot="1371063">
            <a:off x="8657358" y="4114105"/>
            <a:ext cx="24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¿Qué beneficios tiene?</a:t>
            </a:r>
            <a:endParaRPr lang="es-MX" b="1" dirty="0"/>
          </a:p>
        </p:txBody>
      </p:sp>
      <p:sp>
        <p:nvSpPr>
          <p:cNvPr id="18" name="TextBox 17"/>
          <p:cNvSpPr txBox="true"/>
          <p:nvPr/>
        </p:nvSpPr>
        <p:spPr>
          <a:xfrm rot="21375509">
            <a:off x="8679323" y="5719933"/>
            <a:ext cx="26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¿Por qué es tan popular?</a:t>
            </a:r>
            <a:endParaRPr lang="es-MX" b="1" dirty="0"/>
          </a:p>
        </p:txBody>
      </p:sp>
      <p:sp>
        <p:nvSpPr>
          <p:cNvPr id="19" name="TextBox 18"/>
          <p:cNvSpPr txBox="true"/>
          <p:nvPr/>
        </p:nvSpPr>
        <p:spPr>
          <a:xfrm rot="21168085">
            <a:off x="1813693" y="5467874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¿Es difícil?</a:t>
            </a:r>
            <a:endParaRPr lang="es-MX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Docker?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202919" y="2011680"/>
            <a:ext cx="9784080" cy="713232"/>
          </a:xfrm>
        </p:spPr>
        <p:txBody>
          <a:bodyPr/>
          <a:lstStyle/>
          <a:p>
            <a:r>
              <a:rPr lang="en-US" dirty="0"/>
              <a:t>Es una </a:t>
            </a:r>
            <a:r>
              <a:rPr lang="en-US" dirty="0" err="1"/>
              <a:t>herramienta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desplegar</a:t>
            </a:r>
            <a:r>
              <a:rPr lang="en-US" dirty="0"/>
              <a:t>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, de forma </a:t>
            </a:r>
            <a:r>
              <a:rPr lang="en-US" dirty="0" err="1"/>
              <a:t>rápida</a:t>
            </a:r>
            <a:r>
              <a:rPr lang="en-US" dirty="0"/>
              <a:t> y portable.</a:t>
            </a:r>
            <a:endParaRPr lang="en-US" dirty="0"/>
          </a:p>
        </p:txBody>
      </p:sp>
      <p:sp>
        <p:nvSpPr>
          <p:cNvPr id="4" name="Content Placeholder 2"/>
          <p:cNvSpPr txBox="true"/>
          <p:nvPr/>
        </p:nvSpPr>
        <p:spPr>
          <a:xfrm>
            <a:off x="1203960" y="2831592"/>
            <a:ext cx="9784080" cy="39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93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77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594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¿Eh?</a:t>
            </a:r>
            <a:endParaRPr lang="en-US" dirty="0"/>
          </a:p>
        </p:txBody>
      </p:sp>
      <p:sp>
        <p:nvSpPr>
          <p:cNvPr id="5" name="Content Placeholder 2"/>
          <p:cNvSpPr txBox="true"/>
          <p:nvPr/>
        </p:nvSpPr>
        <p:spPr>
          <a:xfrm>
            <a:off x="1202919" y="3429000"/>
            <a:ext cx="9784080" cy="152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93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77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594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Aplicaciones</a:t>
            </a:r>
            <a:r>
              <a:rPr lang="en-US" dirty="0"/>
              <a:t> de </a:t>
            </a:r>
            <a:r>
              <a:rPr lang="en-US" dirty="0" err="1"/>
              <a:t>bolsillo</a:t>
            </a:r>
            <a:endParaRPr lang="en-US" dirty="0"/>
          </a:p>
          <a:p>
            <a:r>
              <a:rPr lang="en-US" dirty="0" err="1"/>
              <a:t>Desplegar</a:t>
            </a:r>
            <a:r>
              <a:rPr lang="en-US" dirty="0"/>
              <a:t> y </a:t>
            </a:r>
            <a:r>
              <a:rPr lang="en-US" dirty="0" err="1"/>
              <a:t>escalar</a:t>
            </a:r>
            <a:r>
              <a:rPr lang="en-US" dirty="0"/>
              <a:t> </a:t>
            </a:r>
            <a:r>
              <a:rPr lang="en-US" dirty="0" err="1"/>
              <a:t>aplicaciones</a:t>
            </a:r>
            <a:endParaRPr lang="en-US" dirty="0"/>
          </a:p>
          <a:p>
            <a:r>
              <a:rPr lang="en-US" dirty="0" err="1"/>
              <a:t>Destruir</a:t>
            </a:r>
            <a:r>
              <a:rPr lang="en-US" dirty="0"/>
              <a:t> y </a:t>
            </a:r>
            <a:r>
              <a:rPr lang="en-US" dirty="0" err="1"/>
              <a:t>recrear</a:t>
            </a:r>
            <a:endParaRPr lang="en-US" dirty="0"/>
          </a:p>
          <a:p>
            <a:endParaRPr lang="en-US" dirty="0"/>
          </a:p>
        </p:txBody>
      </p:sp>
      <p:pic>
        <p:nvPicPr>
          <p:cNvPr id="3078" name="Picture 6" descr="Logo Docker PNG transparente - StickPNG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7798688" y="3132582"/>
            <a:ext cx="3517011" cy="308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 el commando:</a:t>
            </a:r>
            <a:endParaRPr lang="en-US" dirty="0"/>
          </a:p>
          <a:p>
            <a:pPr lvl="1"/>
            <a:r>
              <a:rPr lang="en-US" dirty="0"/>
              <a:t>docker run –d –p 80:80 </a:t>
            </a:r>
            <a:r>
              <a:rPr lang="en-US" dirty="0" err="1"/>
              <a:t>nginx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54074" y="2830352"/>
            <a:ext cx="6881769" cy="3606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Arquitectura</a:t>
            </a:r>
            <a:r>
              <a:rPr lang="en-US" dirty="0"/>
              <a:t> de Docker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Host -&gt; ¿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vive</a:t>
            </a:r>
            <a:r>
              <a:rPr lang="en-US" dirty="0"/>
              <a:t> Docker?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2919" y="5558545"/>
            <a:ext cx="4764947" cy="503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 -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2919" y="4836462"/>
            <a:ext cx="4764947" cy="503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02918" y="4114379"/>
            <a:ext cx="4764947" cy="503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Docker CLI - Client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9185" y="2921635"/>
            <a:ext cx="1260475" cy="503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Contenedor</a:t>
            </a:r>
            <a:endParaRPr lang="en-US" sz="1000" dirty="0"/>
          </a:p>
        </p:txBody>
      </p:sp>
      <p:sp>
        <p:nvSpPr>
          <p:cNvPr id="8" name="Oval 7"/>
          <p:cNvSpPr/>
          <p:nvPr/>
        </p:nvSpPr>
        <p:spPr>
          <a:xfrm>
            <a:off x="2427710" y="2921880"/>
            <a:ext cx="1157681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Imagen</a:t>
            </a:r>
            <a:endParaRPr lang="en-US" sz="1000" dirty="0"/>
          </a:p>
        </p:txBody>
      </p:sp>
      <p:sp>
        <p:nvSpPr>
          <p:cNvPr id="9" name="Oval 8"/>
          <p:cNvSpPr/>
          <p:nvPr/>
        </p:nvSpPr>
        <p:spPr>
          <a:xfrm>
            <a:off x="3652501" y="2921879"/>
            <a:ext cx="1157681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Volúmenes</a:t>
            </a:r>
            <a:endParaRPr lang="en-US" sz="1000" dirty="0"/>
          </a:p>
        </p:txBody>
      </p:sp>
      <p:sp>
        <p:nvSpPr>
          <p:cNvPr id="10" name="Oval 9"/>
          <p:cNvSpPr/>
          <p:nvPr/>
        </p:nvSpPr>
        <p:spPr>
          <a:xfrm>
            <a:off x="4869264" y="2920732"/>
            <a:ext cx="1157681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Redes</a:t>
            </a:r>
            <a:endParaRPr lang="en-US" sz="1000" dirty="0"/>
          </a:p>
        </p:txBody>
      </p:sp>
      <p:cxnSp>
        <p:nvCxnSpPr>
          <p:cNvPr id="14" name="Connector: Elbow 13"/>
          <p:cNvCxnSpPr>
            <a:stCxn id="7" idx="4"/>
            <a:endCxn id="6" idx="0"/>
          </p:cNvCxnSpPr>
          <p:nvPr/>
        </p:nvCxnSpPr>
        <p:spPr>
          <a:xfrm rot="5400000" flipV="true">
            <a:off x="2312988" y="2841943"/>
            <a:ext cx="688975" cy="18554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stCxn id="8" idx="4"/>
            <a:endCxn id="6" idx="0"/>
          </p:cNvCxnSpPr>
          <p:nvPr/>
        </p:nvCxnSpPr>
        <p:spPr>
          <a:xfrm rot="16200000" flipH="true">
            <a:off x="2951391" y="3480378"/>
            <a:ext cx="689160" cy="578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9" idx="4"/>
          </p:cNvCxnSpPr>
          <p:nvPr/>
        </p:nvCxnSpPr>
        <p:spPr>
          <a:xfrm rot="5400000">
            <a:off x="3567802" y="3450836"/>
            <a:ext cx="689158" cy="637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10" idx="4"/>
            <a:endCxn id="6" idx="0"/>
          </p:cNvCxnSpPr>
          <p:nvPr/>
        </p:nvCxnSpPr>
        <p:spPr>
          <a:xfrm rot="5400000">
            <a:off x="4171595" y="2837869"/>
            <a:ext cx="690308" cy="1862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>
            <a:off x="6258187" y="2659310"/>
            <a:ext cx="473792" cy="124157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6258187" y="4114377"/>
            <a:ext cx="552634" cy="5033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6258187" y="4836460"/>
            <a:ext cx="552634" cy="5033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>
            <a:off x="6258187" y="5558543"/>
            <a:ext cx="552634" cy="50334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96112" y="3028425"/>
            <a:ext cx="2450486" cy="503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Utilidades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896112" y="4114377"/>
            <a:ext cx="2450486" cy="503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Interacción</a:t>
            </a:r>
            <a:endParaRPr lang="es-MX" dirty="0"/>
          </a:p>
        </p:txBody>
      </p:sp>
      <p:sp>
        <p:nvSpPr>
          <p:cNvPr id="31" name="Rectangle 30"/>
          <p:cNvSpPr/>
          <p:nvPr/>
        </p:nvSpPr>
        <p:spPr>
          <a:xfrm>
            <a:off x="6896112" y="4836460"/>
            <a:ext cx="2450486" cy="503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Intermediario</a:t>
            </a:r>
            <a:endParaRPr lang="es-MX" dirty="0"/>
          </a:p>
        </p:txBody>
      </p:sp>
      <p:sp>
        <p:nvSpPr>
          <p:cNvPr id="32" name="Rectangle 31"/>
          <p:cNvSpPr/>
          <p:nvPr/>
        </p:nvSpPr>
        <p:spPr>
          <a:xfrm>
            <a:off x="6896112" y="5572284"/>
            <a:ext cx="2450486" cy="503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El que presta el servicio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true"/>
      <p:bldP spid="5" grpId="0" animBg="true"/>
      <p:bldP spid="6" grpId="0" animBg="true"/>
      <p:bldP spid="7" grpId="0" bldLvl="0" animBg="true"/>
      <p:bldP spid="8" grpId="0" animBg="true"/>
      <p:bldP spid="9" grpId="0" animBg="true"/>
      <p:bldP spid="10" grpId="0" animBg="true"/>
      <p:bldP spid="25" grpId="0" animBg="true"/>
      <p:bldP spid="26" grpId="0" animBg="true"/>
      <p:bldP spid="27" grpId="0" animBg="true"/>
      <p:bldP spid="28" grpId="0" animBg="true"/>
      <p:bldP spid="29" grpId="0" animBg="true"/>
      <p:bldP spid="30" grpId="0" animBg="true"/>
      <p:bldP spid="31" grpId="0" animBg="true"/>
      <p:bldP spid="32" grpId="0" animBg="tru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Imágenes</a:t>
            </a:r>
            <a:r>
              <a:rPr lang="en-US" dirty="0"/>
              <a:t> Y </a:t>
            </a:r>
            <a:r>
              <a:rPr lang="en-US" dirty="0" err="1"/>
              <a:t>Contenedores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Imagen</a:t>
            </a:r>
            <a:endParaRPr lang="es-MX" dirty="0"/>
          </a:p>
          <a:p>
            <a:pPr lvl="1"/>
            <a:r>
              <a:rPr lang="es-MX" dirty="0"/>
              <a:t>Paquete con lo necesario para crear y correr una aplicación</a:t>
            </a:r>
            <a:endParaRPr lang="es-MX" dirty="0"/>
          </a:p>
          <a:p>
            <a:r>
              <a:rPr lang="es-MX" dirty="0"/>
              <a:t>Contenedores</a:t>
            </a:r>
            <a:endParaRPr lang="es-MX" dirty="0"/>
          </a:p>
          <a:p>
            <a:pPr lvl="1"/>
            <a:r>
              <a:rPr lang="es-MX" dirty="0"/>
              <a:t>Ejecución de las imágenes</a:t>
            </a:r>
            <a:endParaRPr lang="es-MX" dirty="0"/>
          </a:p>
          <a:p>
            <a:pPr lvl="1"/>
            <a:endParaRPr lang="es-MX" dirty="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726655" y="4914842"/>
            <a:ext cx="4741655" cy="1657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655" y="3831542"/>
            <a:ext cx="4738689" cy="9207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analogía</a:t>
            </a:r>
            <a:endParaRPr lang="es-MX" dirty="0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49914" y="2227716"/>
            <a:ext cx="2354262" cy="3389326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3385570" y="3378666"/>
            <a:ext cx="1110930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887" y="2329343"/>
            <a:ext cx="2066925" cy="3067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531" y="2359491"/>
            <a:ext cx="2066925" cy="30670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244" y="2329343"/>
            <a:ext cx="2066925" cy="3067050"/>
          </a:xfrm>
          <a:prstGeom prst="rect">
            <a:avLst/>
          </a:prstGeom>
        </p:spPr>
      </p:pic>
      <p:sp>
        <p:nvSpPr>
          <p:cNvPr id="14" name="TextBox 13"/>
          <p:cNvSpPr txBox="true"/>
          <p:nvPr/>
        </p:nvSpPr>
        <p:spPr>
          <a:xfrm>
            <a:off x="1370642" y="592619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Imágenes</a:t>
            </a:r>
            <a:endParaRPr lang="es-MX" dirty="0"/>
          </a:p>
        </p:txBody>
      </p:sp>
      <p:sp>
        <p:nvSpPr>
          <p:cNvPr id="15" name="TextBox 14"/>
          <p:cNvSpPr txBox="true"/>
          <p:nvPr/>
        </p:nvSpPr>
        <p:spPr>
          <a:xfrm>
            <a:off x="7332755" y="592619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Contenedores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true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Docker vs vm</a:t>
            </a:r>
            <a:endParaRPr lang="en-US" sz="2800" spc="150">
              <a:solidFill>
                <a:schemeClr val="tx2"/>
              </a:solidFill>
            </a:endParaRPr>
          </a:p>
        </p:txBody>
      </p:sp>
      <p:sp>
        <p:nvSpPr>
          <p:cNvPr id="77" name="Rectangle 76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ntroducción práctica a Docker y Docker-Compose | by manufosela | Medium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 bwMode="auto">
          <a:xfrm>
            <a:off x="1900017" y="494988"/>
            <a:ext cx="8391962" cy="47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Docker Images</a:t>
            </a:r>
            <a:endParaRPr lang="en-US" sz="6000" spc="150"/>
          </a:p>
        </p:txBody>
      </p:sp>
      <p:pic>
        <p:nvPicPr>
          <p:cNvPr id="2050" name="Picture 2" descr="g/ - Technology"/>
          <p:cNvPicPr>
            <a:picLocks noChangeAspect="true" noChangeArrowheads="true"/>
          </p:cNvPicPr>
          <p:nvPr/>
        </p:nvPicPr>
        <p:blipFill rotWithShape="true"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19711" r="-1" b="4314"/>
          <a:stretch>
            <a:fillRect/>
          </a:stretch>
        </p:blipFill>
        <p:spPr bwMode="auto">
          <a:xfrm>
            <a:off x="3395416" y="276225"/>
            <a:ext cx="5401168" cy="312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true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false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true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true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2108</Words>
  <Application>WPS Presentation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SimSun</vt:lpstr>
      <vt:lpstr>Wingdings</vt:lpstr>
      <vt:lpstr>DejaVu Math TeX Gyre</vt:lpstr>
      <vt:lpstr>Corbel</vt:lpstr>
      <vt:lpstr>Cascadia Mono</vt:lpstr>
      <vt:lpstr>Hack</vt:lpstr>
      <vt:lpstr>FreeSans</vt:lpstr>
      <vt:lpstr>微软雅黑</vt:lpstr>
      <vt:lpstr>思源黑体 CN</vt:lpstr>
      <vt:lpstr>Arial Unicode MS</vt:lpstr>
      <vt:lpstr>Calibri</vt:lpstr>
      <vt:lpstr>DejaVu Sans</vt:lpstr>
      <vt:lpstr>Corbel</vt:lpstr>
      <vt:lpstr>Noto Sans Symbols2</vt:lpstr>
      <vt:lpstr>Banded</vt:lpstr>
      <vt:lpstr>Conteniendo la diversión</vt:lpstr>
      <vt:lpstr>¿Docker y Yo?</vt:lpstr>
      <vt:lpstr>¿Qué es Docker?</vt:lpstr>
      <vt:lpstr>Ejemplo</vt:lpstr>
      <vt:lpstr>Arquitectura de Docker</vt:lpstr>
      <vt:lpstr>Imágenes Y Contenedores</vt:lpstr>
      <vt:lpstr>Una analogía</vt:lpstr>
      <vt:lpstr>Docker vs vm</vt:lpstr>
      <vt:lpstr>Docker Images</vt:lpstr>
      <vt:lpstr>Imágenes oficiales</vt:lpstr>
      <vt:lpstr>Imágenes oficiales</vt:lpstr>
      <vt:lpstr>Comandos</vt:lpstr>
      <vt:lpstr>Buenas prácticas</vt:lpstr>
      <vt:lpstr>Dangling images</vt:lpstr>
      <vt:lpstr>Contenedores</vt:lpstr>
      <vt:lpstr>Utilidades Contenedores</vt:lpstr>
      <vt:lpstr>¡Hurra!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Conteniendo la diversión</dc:title>
  <dc:creator>Miguel Silva Ramos</dc:creator>
  <cp:lastModifiedBy>toneyglobe</cp:lastModifiedBy>
  <cp:revision>25</cp:revision>
  <dcterms:created xsi:type="dcterms:W3CDTF">2021-06-08T17:38:20Z</dcterms:created>
  <dcterms:modified xsi:type="dcterms:W3CDTF">2021-06-08T17:38:20Z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