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010A6-A395-43A6-949E-37ADFC278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6E4B2-85C4-4116-8FA0-BE551F1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23AA08-F3BB-45A9-9E6A-BF1D876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F8897D-6DED-46FD-B4E9-25A852D2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A02CF7-C59E-416C-A3F7-8AFC1F27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13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455C6-2B77-47BD-89CF-279B439C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E2403E0-4FD3-4344-BDBD-448C8752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A9D88-1D45-444D-827E-E032280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3945F9-B5BD-4C92-A164-0C1FFBAD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1605F9-DDF0-46F8-922D-EFC05854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9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3B01F4-3B87-4E7F-A16B-F9DF8920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EA0183-2155-4929-9FAE-9B4462989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B313B8-1678-4F05-8B4A-AAF0D06E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F95822-B373-4EDC-A8AC-808675E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34F89F-D42B-4931-88B6-401111FD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5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D0F79-A67B-4502-8C30-BCB59840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1E4766-A68D-4E50-B383-E4F6DD17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459C6B-A1C5-4544-95CB-3D57A23E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B8C2BB-BF68-4649-8B79-7DC7208F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34D8D1-7274-4B4D-85F7-F4F70FFD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13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23294-C8A0-47A3-9B82-F1B91577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472F23-F444-474B-9F8C-A1026762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CEBDF1-285D-4EE9-B3F6-4232E6A0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D8C24-4B04-46FF-99B4-F7EFDE7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BDDC45-9A81-44CE-BB00-B083850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66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F2251-9401-43F7-AF6A-B8F1F55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F232F4-B993-4710-8EEC-4458B90A7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46B0CBA-B175-4A1D-90CD-12B4409C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A06638-D395-40B8-AC74-FDD975B7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2F8E954-B9F5-4F1B-9A02-E7525DB5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D13B76-B2CF-4006-A361-BF5F65C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1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250F0-D668-4F15-8928-947FB041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ADED9F-778A-4776-8A39-CBA72604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4D2063-AA22-4585-9536-76BC7F2A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182B095-E663-47E3-94CD-C3BC97E94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593E0BD-C534-4B09-B105-BC89285E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1927426-1611-4E36-8D18-7BEA7F5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5564976-9A8E-4383-8A3A-5ADDF04E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15DCCE2-E8A0-454A-8925-5A079C53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38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C06D1-CC3C-407E-9169-029E2653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40D28D-0BD1-4B7B-A415-53B19C5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DB562D-39AA-45B5-A54B-ABAECE9B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FED092-D2B6-48DC-8C3E-B03755D4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11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6B0F801-8E3A-4F58-9385-285BAF7A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C88B426-9AC3-4519-B6F2-C6B89C74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142C3B-6774-430C-B624-D682E3E8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742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F5C37-9D6E-4C15-8319-D64B27CA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26219B-B8CD-4F87-913A-BC680308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1AEADBC-7B92-43B0-A839-81098BFC3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8C6357-A9F0-45FF-9513-F2E9C79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7281F2-D0A0-46AD-B74B-1F902F63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3C19FC-33D3-45C3-85D5-8FF203B2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0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EB6D5-71EF-4F57-9F62-51010C69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3B8A412-1F58-4F5A-B5CC-722EE07C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FA11D1-F4ED-411F-9633-EF23B6ABF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997F97-AD68-4DF8-8852-39B26B44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0EE068-FA7F-420D-B5B6-300F518F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F233ED-BFA8-4BFB-BDE6-A2FC32A9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529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F558B0-E8FB-49BC-BD76-FC3AB3B9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182EEE-8886-4632-A761-A4616C1B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891BF7-EDE5-4F14-8C73-07AB600D6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F92F-CFB6-4722-9672-AC65F58F624B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088D22-FCD1-46FC-9C6C-455BF619E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00232C-0D8B-4503-87D0-E8865F3AA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9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415" y="121260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Array Location Uncertainty in Imaging Radar:</a:t>
            </a:r>
            <a:br>
              <a:rPr lang="en-US" sz="1800" b="0" i="0" u="none" strike="noStrike" baseline="0" dirty="0">
                <a:latin typeface="NimbusRomNo9L-Regu"/>
              </a:rPr>
            </a:br>
            <a:r>
              <a:rPr lang="pt-PT" sz="1800" b="0" i="0" u="none" strike="noStrike" baseline="0" dirty="0">
                <a:latin typeface="NimbusRomNo9L-Regu"/>
              </a:rPr>
              <a:t>SAR vs. MIMO-SAR</a:t>
            </a:r>
            <a:br>
              <a:rPr lang="pt-PT" sz="1800" b="0" i="0" u="none" strike="noStrike" baseline="0" dirty="0">
                <a:latin typeface="NimbusRomNo9L-Regu"/>
              </a:rPr>
            </a:br>
            <a:br>
              <a:rPr lang="pt-PT" sz="1800" b="0" i="0" u="none" strike="noStrike" baseline="0" dirty="0">
                <a:latin typeface="NimbusRomNo9L-Regu"/>
              </a:rPr>
            </a:br>
            <a:r>
              <a:rPr lang="en-US" sz="1800" b="0" i="0" u="none" strike="noStrike" baseline="0" dirty="0">
                <a:latin typeface="HelveticaNeue-Roman"/>
              </a:rPr>
              <a:t>2018 IEEE MTT-S International Conference on Microwaves for Intelligent Mobility (ICMIM)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pt-PT" sz="1800" b="0" i="0" u="none" strike="noStrike" baseline="0" dirty="0" err="1">
                <a:latin typeface="NimbusRomNo9L-Regu"/>
              </a:rPr>
              <a:t>Babak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Mamandipoor</a:t>
            </a:r>
            <a:r>
              <a:rPr lang="pt-PT" sz="1800" b="0" i="0" u="none" strike="noStrike" baseline="0" dirty="0">
                <a:latin typeface="NimbusRomNo9L-Regu"/>
              </a:rPr>
              <a:t>, Thomas </a:t>
            </a:r>
            <a:r>
              <a:rPr lang="pt-PT" sz="1800" b="0" i="0" u="none" strike="noStrike" baseline="0" dirty="0" err="1">
                <a:latin typeface="NimbusRomNo9L-Regu"/>
              </a:rPr>
              <a:t>Teisberg</a:t>
            </a:r>
            <a:r>
              <a:rPr lang="pt-PT" sz="1800" b="0" i="0" u="none" strike="noStrike" baseline="0" dirty="0">
                <a:latin typeface="NimbusRomNo9L-Regu"/>
              </a:rPr>
              <a:t>, </a:t>
            </a:r>
            <a:r>
              <a:rPr lang="pt-PT" sz="1800" b="0" i="0" u="none" strike="noStrike" baseline="0" dirty="0" err="1">
                <a:latin typeface="NimbusRomNo9L-Regu"/>
              </a:rPr>
              <a:t>Siavash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Kananian</a:t>
            </a:r>
            <a:r>
              <a:rPr lang="pt-PT" sz="1800" b="0" i="0" u="none" strike="noStrike" baseline="0" dirty="0">
                <a:latin typeface="NimbusRomNo9L-Regu"/>
              </a:rPr>
              <a:t>, </a:t>
            </a:r>
            <a:r>
              <a:rPr lang="pt-PT" sz="1800" b="0" i="0" u="none" strike="noStrike" baseline="0" dirty="0" err="1">
                <a:latin typeface="NimbusRomNo9L-Regu"/>
              </a:rPr>
              <a:t>Amin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Arbabian</a:t>
            </a:r>
            <a:endParaRPr lang="pt-PT" sz="1800" b="0" i="0" u="none" strike="noStrike" baseline="0" dirty="0">
              <a:latin typeface="NimbusRomNo9L-Regu"/>
            </a:endParaRPr>
          </a:p>
          <a:p>
            <a:pPr algn="l"/>
            <a:r>
              <a:rPr lang="pt-PT" sz="1800" b="0" i="0" u="none" strike="noStrike" baseline="0" dirty="0">
                <a:latin typeface="NimbusRomNo9L-Regu"/>
              </a:rPr>
              <a:t>EE </a:t>
            </a:r>
            <a:r>
              <a:rPr lang="pt-PT" sz="1800" b="0" i="0" u="none" strike="noStrike" baseline="0" dirty="0" err="1">
                <a:latin typeface="NimbusRomNo9L-Regu"/>
              </a:rPr>
              <a:t>Department</a:t>
            </a:r>
            <a:r>
              <a:rPr lang="pt-PT" sz="1800" b="0" i="0" u="none" strike="noStrike" baseline="0" dirty="0">
                <a:latin typeface="NimbusRomNo9L-Regu"/>
              </a:rPr>
              <a:t>, Stanford </a:t>
            </a:r>
            <a:r>
              <a:rPr lang="pt-PT" sz="1800" b="0" i="0" u="none" strike="noStrike" baseline="0" dirty="0" err="1">
                <a:latin typeface="NimbusRomNo9L-Regu"/>
              </a:rPr>
              <a:t>University</a:t>
            </a:r>
            <a:r>
              <a:rPr lang="pt-PT" sz="1800" b="0" i="0" u="none" strike="noStrike" baseline="0" dirty="0">
                <a:latin typeface="NimbusRomNo9L-Regu"/>
              </a:rPr>
              <a:t>, Stanford, CA 94305</a:t>
            </a:r>
          </a:p>
          <a:p>
            <a:pPr algn="l"/>
            <a:r>
              <a:rPr lang="pt-PT" sz="1800" b="0" i="0" u="none" strike="noStrike" baseline="0" dirty="0">
                <a:latin typeface="NimbusRomNo9L-Regu"/>
              </a:rPr>
              <a:t>Email: bmamandi@stanford.edu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pt-PT" sz="1800" b="1" i="1" u="none" strike="noStrike" baseline="0" dirty="0">
                <a:latin typeface="TimesNewRoman,BoldItalic"/>
              </a:rPr>
              <a:t>SAR/ISAR </a:t>
            </a:r>
            <a:r>
              <a:rPr lang="pt-PT" sz="1800" b="1" i="1" u="none" strike="noStrike" baseline="0" dirty="0" err="1">
                <a:latin typeface="TimesNewRoman,BoldItalic"/>
              </a:rPr>
              <a:t>Imaging</a:t>
            </a:r>
            <a:r>
              <a:rPr lang="pt-PT" sz="1800" b="1" i="1" u="none" strike="noStrike" baseline="0" dirty="0">
                <a:latin typeface="TimesNewRoman,BoldItalic"/>
              </a:rPr>
              <a:t> In Passive </a:t>
            </a:r>
            <a:r>
              <a:rPr lang="pt-PT" sz="1800" b="1" i="1" u="none" strike="noStrike" baseline="0" dirty="0" err="1">
                <a:latin typeface="TimesNewRoman,BoldItalic"/>
              </a:rPr>
              <a:t>Radars</a:t>
            </a:r>
            <a:br>
              <a:rPr lang="pt-PT" sz="1800" b="1" i="1" u="none" strike="noStrike" baseline="0" dirty="0">
                <a:latin typeface="TimesNewRoman,BoldItalic"/>
              </a:rPr>
            </a:br>
            <a:br>
              <a:rPr lang="pt-PT" sz="1800" b="1" i="1" u="none" strike="noStrike" baseline="0" dirty="0">
                <a:latin typeface="TimesNewRoman,BoldItalic"/>
              </a:rPr>
            </a:br>
            <a:br>
              <a:rPr lang="pt-PT" sz="1800" b="1" i="1" u="none" strike="noStrike" baseline="0" dirty="0">
                <a:latin typeface="TimesNewRoman,BoldItalic"/>
              </a:rPr>
            </a:br>
            <a:r>
              <a:rPr lang="pt-PT" sz="1800" b="0" i="0" u="none" strike="noStrike" baseline="0" dirty="0">
                <a:latin typeface="HelveticaNeue-Roman"/>
              </a:rPr>
              <a:t>2016 IEEE Radar Conference (</a:t>
            </a:r>
            <a:r>
              <a:rPr lang="pt-PT" sz="1800" b="0" i="0" u="none" strike="noStrike" baseline="0" dirty="0" err="1">
                <a:latin typeface="HelveticaNeue-Roman"/>
              </a:rPr>
              <a:t>RadarConf</a:t>
            </a:r>
            <a:r>
              <a:rPr lang="pt-PT" sz="1800" b="0" i="0" u="none" strike="noStrike" baseline="0" dirty="0">
                <a:latin typeface="HelveticaNeue-Roman"/>
              </a:rPr>
              <a:t>)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 fontScale="62500" lnSpcReduction="20000"/>
          </a:bodyPr>
          <a:lstStyle/>
          <a:p>
            <a:pPr algn="l"/>
            <a:r>
              <a:rPr lang="pl-PL" sz="1800" b="0" i="0" u="none" strike="noStrike" baseline="0" dirty="0">
                <a:latin typeface="TimesNewRoman"/>
              </a:rPr>
              <a:t>P. Samczynski, K. Kulpa, M.K. Baczyk, D. Gromek</a:t>
            </a: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Institute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of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Electronic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Systems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Warsaw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University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of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Technology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>
                <a:latin typeface="TimesNewRoman"/>
              </a:rPr>
              <a:t>00-665 </a:t>
            </a:r>
            <a:r>
              <a:rPr lang="pt-PT" sz="1800" b="0" i="0" u="none" strike="noStrike" baseline="0" dirty="0" err="1">
                <a:latin typeface="TimesNewRoman"/>
              </a:rPr>
              <a:t>Warszawa</a:t>
            </a:r>
            <a:r>
              <a:rPr lang="pt-PT" sz="1800" b="0" i="0" u="none" strike="noStrike" baseline="0" dirty="0">
                <a:latin typeface="TimesNewRoman"/>
              </a:rPr>
              <a:t>, </a:t>
            </a:r>
            <a:r>
              <a:rPr lang="pt-PT" sz="1800" b="0" i="0" u="none" strike="noStrike" baseline="0" dirty="0" err="1">
                <a:latin typeface="TimesNewRoman"/>
              </a:rPr>
              <a:t>Poland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>
                <a:latin typeface="TimesNewRoman"/>
              </a:rPr>
              <a:t>e-mail: psamczyn@elka.pw.edu.pl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Tecnologia cada vez mais desenvolvida (radares passivos) devido ao baixo custo dos componentes em hardware.</a:t>
            </a:r>
          </a:p>
          <a:p>
            <a:r>
              <a:rPr lang="pt-PT" dirty="0"/>
              <a:t>Passive </a:t>
            </a:r>
            <a:r>
              <a:rPr lang="pt-PT" dirty="0" err="1"/>
              <a:t>radars</a:t>
            </a:r>
            <a:r>
              <a:rPr lang="pt-PT" dirty="0"/>
              <a:t>= PCL (passive </a:t>
            </a:r>
            <a:r>
              <a:rPr lang="pt-PT" dirty="0" err="1"/>
              <a:t>coeherent</a:t>
            </a:r>
            <a:r>
              <a:rPr lang="pt-PT" dirty="0"/>
              <a:t> </a:t>
            </a:r>
            <a:r>
              <a:rPr lang="pt-PT" dirty="0" err="1"/>
              <a:t>location</a:t>
            </a:r>
            <a:r>
              <a:rPr lang="pt-PT" dirty="0"/>
              <a:t>)</a:t>
            </a:r>
          </a:p>
          <a:p>
            <a:r>
              <a:rPr lang="pt-PT" dirty="0"/>
              <a:t>O radar passivo tem uma característica única, todos os alvos são iluminados continuamente, logo os ecos são usados não só para deteção mas também para imagem.</a:t>
            </a:r>
          </a:p>
          <a:p>
            <a:r>
              <a:rPr lang="pt-PT" dirty="0"/>
              <a:t>Equações do radar passivo</a:t>
            </a:r>
          </a:p>
          <a:p>
            <a:r>
              <a:rPr lang="pt-PT" dirty="0"/>
              <a:t>Iluminadores de oportunidade que permitem atingir a maior resolução na distancia </a:t>
            </a:r>
            <a:r>
              <a:rPr lang="pt-PT" dirty="0" err="1"/>
              <a:t>bistática</a:t>
            </a:r>
            <a:r>
              <a:rPr lang="pt-PT" dirty="0"/>
              <a:t> : WIFI- 40Mhz, LTE-20Mhz-Contudo , ainda é pouca distancia de deteção devido à baixa potência de transmissão.</a:t>
            </a:r>
          </a:p>
          <a:p>
            <a:r>
              <a:rPr lang="pt-PT" dirty="0"/>
              <a:t>O que permite obter melhor alcance de deteção- FM-RADIO 200Khz –deteção até 1.5km(1 canal).</a:t>
            </a:r>
          </a:p>
          <a:p>
            <a:r>
              <a:rPr lang="pt-PT" dirty="0"/>
              <a:t>DVB-T permite o melhor compromisso entre resolução em distancia e distância de deteção-100km com resolução de até 20m-7.6Mhz (1 canal)</a:t>
            </a:r>
          </a:p>
          <a:p>
            <a:r>
              <a:rPr lang="pt-PT" dirty="0"/>
              <a:t>Comparação de diferentes iluminadores e este compromisso na figura.</a:t>
            </a:r>
          </a:p>
        </p:txBody>
      </p:sp>
    </p:spTree>
    <p:extLst>
      <p:ext uri="{BB962C8B-B14F-4D97-AF65-F5344CB8AC3E}">
        <p14:creationId xmlns:p14="http://schemas.microsoft.com/office/powerpoint/2010/main" val="258241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D28E80-90CD-46B7-820A-A07E745E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883"/>
            <a:ext cx="10515600" cy="5620372"/>
          </a:xfrm>
        </p:spPr>
        <p:txBody>
          <a:bodyPr/>
          <a:lstStyle/>
          <a:p>
            <a:r>
              <a:rPr lang="pt-PT" dirty="0"/>
              <a:t>Cross-range </a:t>
            </a:r>
            <a:r>
              <a:rPr lang="pt-PT" dirty="0" err="1"/>
              <a:t>resolution</a:t>
            </a:r>
            <a:r>
              <a:rPr lang="pt-PT" dirty="0"/>
              <a:t> depende do tamanho da antena do iluminador de oportunidade . A antena para DVB-T é de poucos centímetros , o que permite uma cross-range </a:t>
            </a:r>
            <a:r>
              <a:rPr lang="pt-PT" dirty="0" err="1"/>
              <a:t>resolution</a:t>
            </a:r>
            <a:r>
              <a:rPr lang="pt-PT" dirty="0"/>
              <a:t> a um nível que pode ser comparado com um radar ativo.</a:t>
            </a:r>
          </a:p>
          <a:p>
            <a:r>
              <a:rPr lang="pt-PT" dirty="0"/>
              <a:t> A melhorar- resolução. </a:t>
            </a:r>
            <a:r>
              <a:rPr lang="pt-PT" dirty="0" err="1"/>
              <a:t>Possivel</a:t>
            </a:r>
            <a:r>
              <a:rPr lang="pt-PT" dirty="0"/>
              <a:t> através de utilização de geometria </a:t>
            </a:r>
            <a:r>
              <a:rPr lang="pt-PT" dirty="0" err="1"/>
              <a:t>multiestática</a:t>
            </a:r>
            <a:r>
              <a:rPr lang="pt-PT" dirty="0"/>
              <a:t>-receber dados do alvo em vários </a:t>
            </a:r>
            <a:r>
              <a:rPr lang="pt-PT" dirty="0" err="1"/>
              <a:t>angulos</a:t>
            </a:r>
            <a:r>
              <a:rPr lang="pt-PT" dirty="0"/>
              <a:t>, ou em DVB-T vários canais espaçados.</a:t>
            </a:r>
          </a:p>
          <a:p>
            <a:r>
              <a:rPr lang="pt-PT" dirty="0"/>
              <a:t>2008- radar passivo a bordo de aeronave</a:t>
            </a:r>
          </a:p>
          <a:p>
            <a:r>
              <a:rPr lang="pt-PT" dirty="0"/>
              <a:t>2014-radar passivo a bordo da aeronave para criar imagens SAR.</a:t>
            </a:r>
          </a:p>
        </p:txBody>
      </p:sp>
    </p:spTree>
    <p:extLst>
      <p:ext uri="{BB962C8B-B14F-4D97-AF65-F5344CB8AC3E}">
        <p14:creationId xmlns:p14="http://schemas.microsoft.com/office/powerpoint/2010/main" val="167674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NewRoman"/>
              </a:rPr>
              <a:t>Simultaneous Active and Passive SAR imaging –</a:t>
            </a:r>
            <a:br>
              <a:rPr lang="en-US" sz="1800" b="0" i="0" u="none" strike="noStrike" baseline="0" dirty="0">
                <a:latin typeface="TimesNewRoman"/>
              </a:rPr>
            </a:br>
            <a:r>
              <a:rPr lang="pt-PT" sz="1800" b="0" i="0" u="none" strike="noStrike" baseline="0" dirty="0" err="1">
                <a:latin typeface="TimesNewRoman"/>
              </a:rPr>
              <a:t>first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results</a:t>
            </a:r>
            <a:br>
              <a:rPr lang="pt-PT" sz="1800" b="0" i="0" u="none" strike="noStrike" baseline="0" dirty="0">
                <a:latin typeface="TimesNewRoman"/>
              </a:rPr>
            </a:br>
            <a:br>
              <a:rPr lang="pt-PT" sz="1800" b="0" i="0" u="none" strike="noStrike" baseline="0" dirty="0">
                <a:latin typeface="TimesNewRoman"/>
              </a:rPr>
            </a:br>
            <a:r>
              <a:rPr lang="pt-PT" sz="1800" b="0" i="0" u="none" strike="noStrike" baseline="0" dirty="0">
                <a:latin typeface="DejaVuSans"/>
              </a:rPr>
              <a:t> </a:t>
            </a:r>
            <a:r>
              <a:rPr lang="pt-PT" sz="1800" dirty="0">
                <a:latin typeface="DejaVuSans"/>
              </a:rPr>
              <a:t>2020 WARSAW UNIVERSITY OF TECHNOLOGY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 fontScale="62500" lnSpcReduction="20000"/>
          </a:bodyPr>
          <a:lstStyle/>
          <a:p>
            <a:pPr algn="l"/>
            <a:r>
              <a:rPr lang="pl-PL" sz="1800" b="0" i="0" u="none" strike="noStrike" baseline="0" dirty="0">
                <a:latin typeface="TimesNewRoman"/>
              </a:rPr>
              <a:t>Damian Gromek, Piotr Samczyski, Krzysztof Radecki, Jdrzej Drozdowicz, Krzysztof Stasiak</a:t>
            </a:r>
          </a:p>
          <a:p>
            <a:pPr algn="l"/>
            <a:r>
              <a:rPr lang="pt-PT" sz="1800" b="0" i="1" u="none" strike="noStrike" baseline="0" dirty="0" err="1">
                <a:latin typeface="TimesNewRoman,Italic"/>
              </a:rPr>
              <a:t>Institute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of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Electronic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Systems</a:t>
            </a:r>
            <a:endParaRPr lang="pt-PT" sz="1800" b="0" i="1" u="none" strike="noStrike" baseline="0" dirty="0">
              <a:latin typeface="TimesNewRoman,Italic"/>
            </a:endParaRPr>
          </a:p>
          <a:p>
            <a:pPr algn="l"/>
            <a:r>
              <a:rPr lang="pt-PT" sz="1800" b="0" i="1" u="none" strike="noStrike" baseline="0" dirty="0" err="1">
                <a:latin typeface="TimesNewRoman,Italic"/>
              </a:rPr>
              <a:t>Warsaw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University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of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Technology</a:t>
            </a:r>
            <a:endParaRPr lang="pt-PT" sz="1800" b="0" i="1" u="none" strike="noStrike" baseline="0" dirty="0">
              <a:latin typeface="TimesNewRoman,Italic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Warsaw</a:t>
            </a:r>
            <a:r>
              <a:rPr lang="pt-PT" sz="1800" b="0" i="0" u="none" strike="noStrike" baseline="0" dirty="0">
                <a:latin typeface="TimesNewRoman"/>
              </a:rPr>
              <a:t>, </a:t>
            </a:r>
            <a:r>
              <a:rPr lang="pt-PT" sz="1800" b="0" i="0" u="none" strike="noStrike" baseline="0" dirty="0" err="1">
                <a:latin typeface="TimesNewRoman"/>
              </a:rPr>
              <a:t>Poland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>
                <a:latin typeface="TimesNewRoman"/>
              </a:rPr>
              <a:t>dgromek@elka.pw.edu.pl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Radar SAR passivo utiliza vários iluminadores de oportunidade (DVB-T,WIFI, GSM,LTE,…)</a:t>
            </a:r>
          </a:p>
          <a:p>
            <a:r>
              <a:rPr lang="pt-PT" dirty="0"/>
              <a:t> SAR ativo Começou no começo dos anos 50, geometria </a:t>
            </a:r>
            <a:r>
              <a:rPr lang="pt-PT" dirty="0" err="1"/>
              <a:t>monoestática</a:t>
            </a:r>
            <a:r>
              <a:rPr lang="pt-PT" dirty="0"/>
              <a:t>, recetor e transmissor sincronizados.</a:t>
            </a:r>
          </a:p>
          <a:p>
            <a:r>
              <a:rPr lang="pt-PT" dirty="0"/>
              <a:t>SAR ativo em comparação com o passivo: resolução </a:t>
            </a:r>
            <a:r>
              <a:rPr lang="pt-PT" dirty="0" err="1"/>
              <a:t>alta,não</a:t>
            </a:r>
            <a:r>
              <a:rPr lang="pt-PT" dirty="0"/>
              <a:t> depende de emissões externas, processamento rápido, resultados são obtidos automaticamente- melhor para aplicações civis</a:t>
            </a:r>
          </a:p>
          <a:p>
            <a:r>
              <a:rPr lang="pt-PT" dirty="0"/>
              <a:t>SAR passivo melhor para aplicações militares, mais difícil de detetar porque não tem emissão- geometria </a:t>
            </a:r>
            <a:r>
              <a:rPr lang="pt-PT" dirty="0" err="1"/>
              <a:t>bi-estática</a:t>
            </a:r>
            <a:r>
              <a:rPr lang="pt-PT" dirty="0"/>
              <a:t>.</a:t>
            </a:r>
          </a:p>
          <a:p>
            <a:r>
              <a:rPr lang="pt-PT" dirty="0"/>
              <a:t>Experiencias com radar ativo e passivo, passivo apenas se consegue ver estruturas altas , ativo </a:t>
            </a:r>
            <a:r>
              <a:rPr lang="pt-PT" dirty="0" err="1"/>
              <a:t>ve</a:t>
            </a:r>
            <a:r>
              <a:rPr lang="pt-PT" dirty="0"/>
              <a:t> tudo, devido uso de diferentes bandas e também às diferentes geometrias usadas.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583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55CEDFB-5767-4568-BBAA-CF21D4DC9F29}"/>
              </a:ext>
            </a:extLst>
          </p:cNvPr>
          <p:cNvSpPr txBox="1"/>
          <p:nvPr/>
        </p:nvSpPr>
        <p:spPr>
          <a:xfrm>
            <a:off x="787179" y="437322"/>
            <a:ext cx="10201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DÚVIDAS</a:t>
            </a:r>
          </a:p>
        </p:txBody>
      </p:sp>
      <p:sp>
        <p:nvSpPr>
          <p:cNvPr id="15" name="Subtítulo 5">
            <a:extLst>
              <a:ext uri="{FF2B5EF4-FFF2-40B4-BE49-F238E27FC236}">
                <a16:creationId xmlns:a16="http://schemas.microsoft.com/office/drawing/2014/main" id="{0D2C31F6-1AE5-43AC-9471-5442099566C2}"/>
              </a:ext>
            </a:extLst>
          </p:cNvPr>
          <p:cNvSpPr txBox="1">
            <a:spLocks/>
          </p:cNvSpPr>
          <p:nvPr/>
        </p:nvSpPr>
        <p:spPr>
          <a:xfrm>
            <a:off x="469127" y="1439186"/>
            <a:ext cx="10437412" cy="6615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/>
              <a:t>CPI- coeherent process interval- Tempo em que o alvo está a ser iluminado.</a:t>
            </a:r>
          </a:p>
          <a:p>
            <a:pPr marL="342900" indent="-342900"/>
            <a:r>
              <a:rPr lang="pt-PT"/>
              <a:t>Bins(domínio da frequência)- após o processamento do sinal recebido temos um processamento em 2D: cross-range: slow-time, percurso da navegação do avião –doppler bin</a:t>
            </a:r>
          </a:p>
          <a:p>
            <a:r>
              <a:rPr lang="pt-PT"/>
              <a:t>      Range: fast-time- distância ao alvo</a:t>
            </a:r>
          </a:p>
          <a:p>
            <a:pPr marL="342900" indent="-342900"/>
            <a:r>
              <a:rPr lang="pt-PT"/>
              <a:t>Nos SAR , antenas mais pequenas melhor, impulsos longos melhor- resolução.</a:t>
            </a:r>
          </a:p>
          <a:p>
            <a:pPr marL="342900" indent="-342900"/>
            <a:r>
              <a:rPr lang="pt-PT"/>
              <a:t>Iluminadores de oportunidade do espaço são os melhores.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483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b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Microwave Imaging Using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Kirchoff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Migration Algorithm 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05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August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2015 	</a:t>
            </a:r>
            <a:b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João Felício, Carlos Fernandes, Jorge Costa 	</a:t>
            </a:r>
          </a:p>
          <a:p>
            <a:pPr algn="l"/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87464"/>
            <a:ext cx="11170920" cy="6089499"/>
          </a:xfrm>
        </p:spPr>
        <p:txBody>
          <a:bodyPr/>
          <a:lstStyle/>
          <a:p>
            <a:r>
              <a:rPr lang="pt-PT" dirty="0" err="1"/>
              <a:t>Kirchoff</a:t>
            </a:r>
            <a:r>
              <a:rPr lang="pt-PT" dirty="0"/>
              <a:t> </a:t>
            </a:r>
            <a:r>
              <a:rPr lang="pt-PT" dirty="0" err="1"/>
              <a:t>migration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–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wave</a:t>
            </a:r>
            <a:r>
              <a:rPr lang="pt-PT" dirty="0"/>
              <a:t> </a:t>
            </a:r>
            <a:r>
              <a:rPr lang="pt-PT" dirty="0" err="1"/>
              <a:t>transmitted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antenna</a:t>
            </a:r>
            <a:r>
              <a:rPr lang="pt-PT" dirty="0"/>
              <a:t> </a:t>
            </a:r>
            <a:r>
              <a:rPr lang="pt-PT" dirty="0" err="1"/>
              <a:t>travels</a:t>
            </a:r>
            <a:r>
              <a:rPr lang="pt-PT" dirty="0"/>
              <a:t> </a:t>
            </a:r>
            <a:r>
              <a:rPr lang="pt-PT" dirty="0" err="1"/>
              <a:t>trough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medium</a:t>
            </a:r>
            <a:r>
              <a:rPr lang="pt-PT" dirty="0"/>
              <a:t> </a:t>
            </a:r>
            <a:r>
              <a:rPr lang="pt-PT" dirty="0" err="1"/>
              <a:t>until</a:t>
            </a:r>
            <a:r>
              <a:rPr lang="pt-PT" dirty="0"/>
              <a:t> some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energy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reflected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target. </a:t>
            </a:r>
            <a:r>
              <a:rPr lang="pt-PT" dirty="0" err="1"/>
              <a:t>Reflected</a:t>
            </a:r>
            <a:r>
              <a:rPr lang="pt-PT" dirty="0"/>
              <a:t> </a:t>
            </a:r>
            <a:r>
              <a:rPr lang="pt-PT" dirty="0" err="1"/>
              <a:t>wave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received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antenna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phase</a:t>
            </a:r>
            <a:r>
              <a:rPr lang="pt-PT" dirty="0"/>
              <a:t>- -2jknd </a:t>
            </a:r>
          </a:p>
          <a:p>
            <a:pPr marL="0" indent="0">
              <a:buNone/>
            </a:pPr>
            <a:r>
              <a:rPr lang="pt-PT" dirty="0"/>
              <a:t>K=</a:t>
            </a:r>
            <a:r>
              <a:rPr lang="pt-PT" sz="1800" dirty="0">
                <a:solidFill>
                  <a:srgbClr val="000000"/>
                </a:solidFill>
              </a:rPr>
              <a:t> </a:t>
            </a:r>
            <a:r>
              <a:rPr lang="pt-PT" dirty="0"/>
              <a:t>2π/</a:t>
            </a:r>
            <a:r>
              <a:rPr lang="el-GR" dirty="0"/>
              <a:t>λ</a:t>
            </a:r>
            <a:r>
              <a:rPr lang="pt-PT" dirty="0"/>
              <a:t>     d= </a:t>
            </a:r>
            <a:r>
              <a:rPr lang="pt-PT" dirty="0" err="1"/>
              <a:t>distance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N= </a:t>
            </a:r>
            <a:r>
              <a:rPr lang="pt-PT" dirty="0" err="1"/>
              <a:t>Refractive</a:t>
            </a:r>
            <a:r>
              <a:rPr lang="pt-PT" dirty="0"/>
              <a:t> </a:t>
            </a:r>
            <a:r>
              <a:rPr lang="pt-PT" dirty="0" err="1"/>
              <a:t>index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travelling </a:t>
            </a:r>
            <a:r>
              <a:rPr lang="pt-PT" dirty="0" err="1"/>
              <a:t>medium</a:t>
            </a:r>
            <a:endParaRPr lang="pt-PT" dirty="0"/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considers</a:t>
            </a:r>
            <a:r>
              <a:rPr lang="pt-PT" dirty="0"/>
              <a:t> a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knows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target </a:t>
            </a:r>
            <a:r>
              <a:rPr lang="pt-PT" dirty="0" err="1"/>
              <a:t>is</a:t>
            </a:r>
            <a:r>
              <a:rPr lang="pt-PT" dirty="0"/>
              <a:t>,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a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scatterer</a:t>
            </a:r>
            <a:r>
              <a:rPr lang="pt-PT" dirty="0"/>
              <a:t>.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dscan</a:t>
            </a:r>
            <a:r>
              <a:rPr lang="pt-PT" dirty="0"/>
              <a:t>=</a:t>
            </a:r>
            <a:r>
              <a:rPr lang="pt-PT" dirty="0" err="1"/>
              <a:t>dtarget</a:t>
            </a:r>
            <a:r>
              <a:rPr lang="pt-PT" dirty="0"/>
              <a:t>-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exists</a:t>
            </a:r>
            <a:r>
              <a:rPr lang="pt-PT" dirty="0"/>
              <a:t> a target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Each</a:t>
            </a:r>
            <a:r>
              <a:rPr lang="pt-PT" dirty="0"/>
              <a:t> target </a:t>
            </a:r>
            <a:r>
              <a:rPr lang="pt-PT" dirty="0" err="1"/>
              <a:t>has</a:t>
            </a:r>
            <a:r>
              <a:rPr lang="pt-PT" dirty="0"/>
              <a:t> “</a:t>
            </a:r>
            <a:r>
              <a:rPr lang="pt-PT" dirty="0" err="1"/>
              <a:t>tailing”Effect</a:t>
            </a:r>
            <a:r>
              <a:rPr lang="pt-PT" dirty="0"/>
              <a:t> –”espalhamento do objeto”- uma cauda</a:t>
            </a:r>
          </a:p>
        </p:txBody>
      </p:sp>
    </p:spTree>
    <p:extLst>
      <p:ext uri="{BB962C8B-B14F-4D97-AF65-F5344CB8AC3E}">
        <p14:creationId xmlns:p14="http://schemas.microsoft.com/office/powerpoint/2010/main" val="22401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pt-PT" sz="1800" dirty="0">
                <a:solidFill>
                  <a:srgbClr val="FFFFFF"/>
                </a:solidFill>
                <a:latin typeface="NimbusRomNo9L-Regu"/>
              </a:rPr>
              <a:t>Tese sénica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pPr algn="l"/>
            <a:r>
              <a:rPr lang="pt-PT" dirty="0"/>
              <a:t>SDR-que consiste num sistema de comunicações rádio onde as</a:t>
            </a:r>
          </a:p>
          <a:p>
            <a:pPr marL="0" indent="0" algn="l">
              <a:buNone/>
            </a:pPr>
            <a:r>
              <a:rPr lang="pt-PT" dirty="0"/>
              <a:t>funções que seriam definidas por componentes físicos (hardware), são agora definidas</a:t>
            </a:r>
          </a:p>
          <a:p>
            <a:pPr marL="0" indent="0" algn="l">
              <a:buNone/>
            </a:pPr>
            <a:r>
              <a:rPr lang="pt-PT" dirty="0"/>
              <a:t>por software </a:t>
            </a:r>
          </a:p>
          <a:p>
            <a:pPr marL="0" indent="0" algn="l">
              <a:buNone/>
            </a:pPr>
            <a:r>
              <a:rPr lang="pt-PT" dirty="0"/>
              <a:t> Iluminador de Oportunidade- Sinal a utilizar (terrestres ou espaciais).</a:t>
            </a:r>
          </a:p>
          <a:p>
            <a:r>
              <a:rPr lang="pt-PT" dirty="0"/>
              <a:t>Diferenças entre DAB, FM,SFN, vantagens,…</a:t>
            </a:r>
          </a:p>
          <a:p>
            <a:r>
              <a:rPr lang="pt-PT" dirty="0"/>
              <a:t>SFN- menor confiança</a:t>
            </a:r>
          </a:p>
          <a:p>
            <a:r>
              <a:rPr lang="pt-PT" dirty="0" err="1"/>
              <a:t>Github</a:t>
            </a:r>
            <a:r>
              <a:rPr lang="pt-PT" dirty="0"/>
              <a:t> com bastante informação, MATLAB, DVBT na zona de lisboa e setúbal.</a:t>
            </a:r>
          </a:p>
          <a:p>
            <a:r>
              <a:rPr lang="pt-PT" dirty="0"/>
              <a:t>Detetar alvos a grandes distâncias –sinais </a:t>
            </a:r>
          </a:p>
          <a:p>
            <a:pPr marL="0" indent="0">
              <a:buNone/>
            </a:pPr>
            <a:r>
              <a:rPr lang="pt-PT" dirty="0"/>
              <a:t> elevada potência-VHF/UHF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 algn="l">
              <a:buNone/>
            </a:pPr>
            <a:endParaRPr lang="pt-PT" sz="1800" i="1" dirty="0">
              <a:latin typeface="LMRoman12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947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Mover os elementos da antena no espaço, sintetizando uma abertura virtual maior da antena (SAR)- implementado mais em aeronaves, mas agora também em aplicações radar automóveis.</a:t>
            </a:r>
          </a:p>
          <a:p>
            <a:r>
              <a:rPr lang="pt-PT" dirty="0"/>
              <a:t>MIMO-SAR oferece melhor resolução </a:t>
            </a:r>
          </a:p>
          <a:p>
            <a:r>
              <a:rPr lang="pt-PT" dirty="0"/>
              <a:t>Experiência com SIMO, SAR,MIMO.</a:t>
            </a:r>
          </a:p>
        </p:txBody>
      </p:sp>
    </p:spTree>
    <p:extLst>
      <p:ext uri="{BB962C8B-B14F-4D97-AF65-F5344CB8AC3E}">
        <p14:creationId xmlns:p14="http://schemas.microsoft.com/office/powerpoint/2010/main" val="3486304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841FE2-37BD-40B3-9739-61BE9A4D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77"/>
            <a:ext cx="10515600" cy="600998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Cross-</a:t>
            </a:r>
            <a:r>
              <a:rPr lang="pt-PT" dirty="0" err="1"/>
              <a:t>correlation</a:t>
            </a:r>
            <a:r>
              <a:rPr lang="pt-PT" dirty="0"/>
              <a:t>- diferença entre o sinal direto do iluminador de oportunidade e o sinal refletido no alvo em função do </a:t>
            </a:r>
            <a:r>
              <a:rPr lang="pt-PT" dirty="0" err="1"/>
              <a:t>delay</a:t>
            </a:r>
            <a:r>
              <a:rPr lang="pt-PT" dirty="0"/>
              <a:t> time ou </a:t>
            </a:r>
            <a:r>
              <a:rPr lang="pt-PT" dirty="0" err="1"/>
              <a:t>bistatic</a:t>
            </a:r>
            <a:r>
              <a:rPr lang="pt-PT" dirty="0"/>
              <a:t> range e o desvio de doppler.</a:t>
            </a:r>
          </a:p>
          <a:p>
            <a:r>
              <a:rPr lang="pt-PT" dirty="0"/>
              <a:t>ISAR- radar estático, alvo em movimento.</a:t>
            </a:r>
          </a:p>
          <a:p>
            <a:r>
              <a:rPr lang="pt-PT" dirty="0"/>
              <a:t>DVB-T dos melhores iluminadores de oportunidade, maior largura de banda.</a:t>
            </a:r>
          </a:p>
          <a:p>
            <a:r>
              <a:rPr lang="pt-PT" dirty="0"/>
              <a:t>Diagrama de blocos do ISAR.</a:t>
            </a:r>
          </a:p>
          <a:p>
            <a:r>
              <a:rPr lang="pt-PT" dirty="0"/>
              <a:t>Capítulo 4 importante- processamento sinal</a:t>
            </a:r>
          </a:p>
          <a:p>
            <a:r>
              <a:rPr lang="pt-PT" dirty="0"/>
              <a:t>Simulação de antenas- </a:t>
            </a:r>
            <a:r>
              <a:rPr lang="pt-PT" dirty="0" err="1"/>
              <a:t>toolbox</a:t>
            </a:r>
            <a:r>
              <a:rPr lang="pt-PT" dirty="0"/>
              <a:t> </a:t>
            </a:r>
            <a:r>
              <a:rPr lang="pt-PT" dirty="0" err="1"/>
              <a:t>antenna</a:t>
            </a:r>
            <a:r>
              <a:rPr lang="pt-PT" dirty="0"/>
              <a:t> designer</a:t>
            </a:r>
          </a:p>
          <a:p>
            <a:r>
              <a:rPr lang="pt-PT" dirty="0"/>
              <a:t>Se existirem mais Doppler </a:t>
            </a:r>
            <a:r>
              <a:rPr lang="pt-PT" dirty="0" err="1"/>
              <a:t>cells</a:t>
            </a:r>
            <a:r>
              <a:rPr lang="pt-PT" dirty="0"/>
              <a:t> a </a:t>
            </a:r>
            <a:r>
              <a:rPr lang="pt-PT" dirty="0" err="1"/>
              <a:t>Direct</a:t>
            </a:r>
            <a:r>
              <a:rPr lang="pt-PT" dirty="0"/>
              <a:t> FFT é mais eficiente,</a:t>
            </a:r>
          </a:p>
          <a:p>
            <a:r>
              <a:rPr lang="pt-PT" dirty="0"/>
              <a:t>enquanto se o contrário se verificar, a </a:t>
            </a:r>
            <a:r>
              <a:rPr lang="pt-PT" dirty="0" err="1"/>
              <a:t>Correlation</a:t>
            </a:r>
            <a:r>
              <a:rPr lang="pt-PT" dirty="0"/>
              <a:t> FFT torna-se mais eficiente.</a:t>
            </a:r>
          </a:p>
          <a:p>
            <a:r>
              <a:rPr lang="pt-PT" dirty="0"/>
              <a:t>(4.3) –Cálculo da 2D-CCF com </a:t>
            </a:r>
            <a:r>
              <a:rPr lang="pt-PT" dirty="0" err="1"/>
              <a:t>bi-static</a:t>
            </a:r>
            <a:r>
              <a:rPr lang="pt-PT" dirty="0"/>
              <a:t> range, cross </a:t>
            </a:r>
            <a:r>
              <a:rPr lang="pt-PT" dirty="0" err="1"/>
              <a:t>correlation</a:t>
            </a:r>
            <a:r>
              <a:rPr lang="pt-PT" dirty="0"/>
              <a:t> e doppler, mas muito pesada para computador. – 3 soluções- DIRECT FFT, CORRELATION FFT, BATCHES ALGORITHM</a:t>
            </a:r>
          </a:p>
        </p:txBody>
      </p:sp>
    </p:spTree>
    <p:extLst>
      <p:ext uri="{BB962C8B-B14F-4D97-AF65-F5344CB8AC3E}">
        <p14:creationId xmlns:p14="http://schemas.microsoft.com/office/powerpoint/2010/main" val="934156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56AFDE-9ED7-4ACE-A2F1-0B370D83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/>
          <a:lstStyle/>
          <a:p>
            <a:r>
              <a:rPr lang="pt-PT" dirty="0" err="1"/>
              <a:t>Direct</a:t>
            </a:r>
            <a:r>
              <a:rPr lang="pt-PT" dirty="0"/>
              <a:t> FFT e </a:t>
            </a:r>
            <a:r>
              <a:rPr lang="pt-PT" dirty="0" err="1"/>
              <a:t>correlation</a:t>
            </a:r>
            <a:r>
              <a:rPr lang="pt-PT" dirty="0"/>
              <a:t> FFT-mais eficientes que o cálculo da 2D-CCF- mas dependem de range ou doppler </a:t>
            </a:r>
            <a:r>
              <a:rPr lang="pt-PT" dirty="0" err="1"/>
              <a:t>cells</a:t>
            </a:r>
            <a:r>
              <a:rPr lang="pt-PT" dirty="0"/>
              <a:t>. E ainda muito </a:t>
            </a:r>
            <a:r>
              <a:rPr lang="pt-PT" dirty="0" err="1"/>
              <a:t>pesadas.-otimizam</a:t>
            </a:r>
            <a:r>
              <a:rPr lang="pt-PT" dirty="0"/>
              <a:t> o cálculo ao longo de uma dimensão.</a:t>
            </a:r>
          </a:p>
          <a:p>
            <a:r>
              <a:rPr lang="pt-PT" dirty="0" err="1"/>
              <a:t>Batches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o melhor, mais leve, pequena perda de </a:t>
            </a:r>
            <a:r>
              <a:rPr lang="pt-PT" dirty="0" err="1"/>
              <a:t>SNR.Divisão</a:t>
            </a:r>
            <a:r>
              <a:rPr lang="pt-PT" dirty="0"/>
              <a:t> do sinal direto e o refletido em segmentos (</a:t>
            </a:r>
            <a:r>
              <a:rPr lang="pt-PT" dirty="0" err="1"/>
              <a:t>batches</a:t>
            </a:r>
            <a:r>
              <a:rPr lang="pt-PT" dirty="0"/>
              <a:t>).</a:t>
            </a:r>
          </a:p>
          <a:p>
            <a:r>
              <a:rPr lang="pt-PT" dirty="0"/>
              <a:t>Função de ambiguidade permite analisar as propriedades do sinal.</a:t>
            </a:r>
          </a:p>
          <a:p>
            <a:r>
              <a:rPr lang="pt-PT" dirty="0"/>
              <a:t>Quanto maior o tempo de integração e maior o nº de </a:t>
            </a:r>
            <a:r>
              <a:rPr lang="pt-PT" dirty="0" err="1"/>
              <a:t>amostras,melhor</a:t>
            </a:r>
            <a:r>
              <a:rPr lang="pt-PT" dirty="0"/>
              <a:t> a relação </a:t>
            </a:r>
            <a:r>
              <a:rPr lang="pt-PT"/>
              <a:t>sinal ruído.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7131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Passive Radar Imaging Using DVB-S2 2017 </a:t>
            </a:r>
            <a:r>
              <a:rPr lang="en-US" sz="1800" dirty="0">
                <a:latin typeface="NimbusRomNo9L-Regu"/>
              </a:rPr>
              <a:t>IEEE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4AEC379-782D-44A9-BF95-E71699A3F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PT" sz="1800" b="0" i="0" u="none" strike="noStrike" baseline="0" dirty="0">
                <a:latin typeface="NimbusRomNo9L-Regu"/>
              </a:rPr>
              <a:t>Stefan </a:t>
            </a:r>
            <a:r>
              <a:rPr lang="pt-PT" sz="1800" b="0" i="0" u="none" strike="noStrike" baseline="0" dirty="0" err="1">
                <a:latin typeface="NimbusRomNo9L-Regu"/>
              </a:rPr>
              <a:t>Brisken</a:t>
            </a:r>
            <a:r>
              <a:rPr lang="pt-PT" sz="1800" b="0" i="0" u="none" strike="noStrike" baseline="0" dirty="0">
                <a:latin typeface="NimbusRomNo9L-Regu"/>
              </a:rPr>
              <a:t>, Matteo </a:t>
            </a:r>
            <a:r>
              <a:rPr lang="pt-PT" sz="1800" b="0" i="0" u="none" strike="noStrike" baseline="0" dirty="0" err="1">
                <a:latin typeface="NimbusRomNo9L-Regu"/>
              </a:rPr>
              <a:t>Moscadelli</a:t>
            </a:r>
            <a:r>
              <a:rPr lang="pt-PT" sz="1800" b="0" i="0" u="none" strike="noStrike" baseline="0" dirty="0">
                <a:latin typeface="NimbusRomNo9L-Regu"/>
              </a:rPr>
              <a:t>, </a:t>
            </a:r>
            <a:r>
              <a:rPr lang="pt-PT" sz="1800" b="0" i="0" u="none" strike="noStrike" baseline="0" dirty="0" err="1">
                <a:latin typeface="NimbusRomNo9L-Regu"/>
              </a:rPr>
              <a:t>Viktor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Seidel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and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Christoph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Schwark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algn="l"/>
            <a:endParaRPr lang="pt-PT" sz="32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Utilization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DVB-S </a:t>
            </a:r>
            <a:r>
              <a:rPr lang="pt-PT" dirty="0" err="1"/>
              <a:t>and</a:t>
            </a:r>
            <a:r>
              <a:rPr lang="pt-PT" dirty="0"/>
              <a:t> DVB-S2 as </a:t>
            </a:r>
            <a:r>
              <a:rPr lang="pt-PT" dirty="0" err="1"/>
              <a:t>iluminator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opportunity</a:t>
            </a:r>
            <a:r>
              <a:rPr lang="pt-PT" dirty="0"/>
              <a:t>, for SAR </a:t>
            </a:r>
            <a:r>
              <a:rPr lang="pt-PT" dirty="0" err="1"/>
              <a:t>and</a:t>
            </a:r>
            <a:r>
              <a:rPr lang="pt-PT" dirty="0"/>
              <a:t> ISAR </a:t>
            </a:r>
            <a:r>
              <a:rPr lang="pt-PT" dirty="0" err="1"/>
              <a:t>imaging</a:t>
            </a:r>
            <a:r>
              <a:rPr lang="pt-PT" dirty="0"/>
              <a:t>. </a:t>
            </a:r>
            <a:r>
              <a:rPr lang="pt-PT" dirty="0" err="1"/>
              <a:t>Implication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signal</a:t>
            </a:r>
            <a:r>
              <a:rPr lang="pt-PT" dirty="0"/>
              <a:t> </a:t>
            </a:r>
            <a:r>
              <a:rPr lang="pt-PT" dirty="0" err="1"/>
              <a:t>processing</a:t>
            </a:r>
            <a:r>
              <a:rPr lang="pt-PT" dirty="0"/>
              <a:t>.</a:t>
            </a:r>
          </a:p>
          <a:p>
            <a:r>
              <a:rPr lang="pt-PT" dirty="0"/>
              <a:t>Elevada largura de banda necessária para uma resolução </a:t>
            </a:r>
            <a:r>
              <a:rPr lang="pt-PT" dirty="0" err="1"/>
              <a:t>aceitável.Por</a:t>
            </a:r>
            <a:r>
              <a:rPr lang="pt-PT" dirty="0"/>
              <a:t> isso poucos iluminadores de oportunidade são utilizados para SAR/ISAR.</a:t>
            </a:r>
          </a:p>
          <a:p>
            <a:r>
              <a:rPr lang="pt-PT" dirty="0"/>
              <a:t>DVBT BW- 8Mhz-permite uma resolução de 37.5m</a:t>
            </a:r>
          </a:p>
          <a:p>
            <a:r>
              <a:rPr lang="pt-PT" dirty="0"/>
              <a:t>Primeiras imagens com DVB-T para imagem range-doppler [1].</a:t>
            </a:r>
          </a:p>
          <a:p>
            <a:r>
              <a:rPr lang="pt-PT" dirty="0"/>
              <a:t>DVB-S canais (transponders) – BW 32Mhz- frequência central entre 10.7 GHZ e 12.75 GHZ. O que faz com que range e cross-range </a:t>
            </a:r>
            <a:r>
              <a:rPr lang="pt-PT" dirty="0" err="1"/>
              <a:t>resolution</a:t>
            </a:r>
            <a:r>
              <a:rPr lang="pt-PT" dirty="0"/>
              <a:t> sejam melhores que DVBT.</a:t>
            </a:r>
          </a:p>
          <a:p>
            <a:r>
              <a:rPr lang="pt-PT" dirty="0"/>
              <a:t>Além disto, o espetro DVB-S tem muitos transponders ,até nos sítios menos </a:t>
            </a:r>
            <a:r>
              <a:rPr lang="pt-PT" dirty="0" err="1"/>
              <a:t>habitados,e</a:t>
            </a:r>
            <a:r>
              <a:rPr lang="pt-PT" dirty="0"/>
              <a:t> ao contrário do DVBT, a densidade de potência não varia significativamente para diferentes elevações dentro da atmosfera.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 algn="l">
              <a:buNone/>
            </a:pPr>
            <a:endParaRPr lang="pt-PT" sz="1800" i="1" dirty="0">
              <a:latin typeface="LMRoman12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96081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problema é que a densidade de potência na superfície da Terra é tipicamente mais baixa para DVB-S limitando a operação de DVB-S ISAR. Primeira experiência Radar passivo DVB-S [3].</a:t>
            </a:r>
          </a:p>
          <a:p>
            <a:r>
              <a:rPr lang="pt-PT" dirty="0"/>
              <a:t>[4] propriedades do sinal.</a:t>
            </a:r>
          </a:p>
          <a:p>
            <a:r>
              <a:rPr lang="pt-PT" dirty="0"/>
              <a:t>Os dados do satélite (um transponder) são arranjados numa sequência PLFRAMES. Na forma:</a:t>
            </a:r>
          </a:p>
          <a:p>
            <a:r>
              <a:rPr lang="pt-PT" dirty="0" err="1"/>
              <a:t>Código:PLHEADER</a:t>
            </a:r>
            <a:r>
              <a:rPr lang="pt-PT" dirty="0"/>
              <a:t>(sem alteração, tem sempre o mesmo código digital, é repetido várias vezes)-PLFRAME( baralhado com um código).</a:t>
            </a:r>
          </a:p>
          <a:p>
            <a:pPr algn="l"/>
            <a:r>
              <a:rPr lang="pt-PT" dirty="0"/>
              <a:t>Depois existe a modulação do sinal </a:t>
            </a:r>
            <a:r>
              <a:rPr lang="pt-PT" dirty="0" err="1"/>
              <a:t>digital:QPSK</a:t>
            </a:r>
            <a:r>
              <a:rPr lang="pt-PT" dirty="0"/>
              <a:t>-, 8PSK-, 16APSK ou 32 APSK.</a:t>
            </a:r>
          </a:p>
          <a:p>
            <a:r>
              <a:rPr lang="pt-PT" dirty="0"/>
              <a:t>Depois um filtro cosseno muda o espetro- ficando com BW 30-40MHZ (1).</a:t>
            </a:r>
          </a:p>
          <a:p>
            <a:r>
              <a:rPr lang="pt-PT" dirty="0"/>
              <a:t>Depois o sinal é convertido para a </a:t>
            </a:r>
            <a:r>
              <a:rPr lang="pt-PT" dirty="0" err="1"/>
              <a:t>carrier</a:t>
            </a:r>
            <a:r>
              <a:rPr lang="pt-PT" dirty="0"/>
              <a:t> </a:t>
            </a:r>
            <a:r>
              <a:rPr lang="pt-PT" dirty="0" err="1"/>
              <a:t>frequency</a:t>
            </a:r>
            <a:r>
              <a:rPr lang="pt-PT" dirty="0"/>
              <a:t> – com um </a:t>
            </a:r>
            <a:r>
              <a:rPr lang="pt-PT" dirty="0" err="1"/>
              <a:t>peak</a:t>
            </a:r>
            <a:r>
              <a:rPr lang="pt-PT" dirty="0"/>
              <a:t> EIRP de 53 </a:t>
            </a:r>
            <a:r>
              <a:rPr lang="pt-PT" dirty="0" err="1"/>
              <a:t>dbw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 algn="l">
              <a:buNone/>
            </a:pPr>
            <a:endParaRPr lang="pt-PT" sz="1800" i="1" dirty="0">
              <a:latin typeface="LMRoman12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7630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/>
          </a:bodyPr>
          <a:lstStyle/>
          <a:p>
            <a:r>
              <a:rPr lang="pt-PT" dirty="0"/>
              <a:t>Resolução em distância (2)- recetor </a:t>
            </a:r>
            <a:r>
              <a:rPr lang="pt-PT" dirty="0" err="1"/>
              <a:t>bistático</a:t>
            </a:r>
            <a:r>
              <a:rPr lang="pt-PT" dirty="0"/>
              <a:t>.</a:t>
            </a:r>
          </a:p>
          <a:p>
            <a:r>
              <a:rPr lang="pt-PT" dirty="0"/>
              <a:t>Na Europa satélites geoestacionários têm uma elevação de cerca de 30º, por isso para um recetor no chão o angulo </a:t>
            </a:r>
            <a:r>
              <a:rPr lang="pt-PT" dirty="0" err="1"/>
              <a:t>bistático</a:t>
            </a:r>
            <a:r>
              <a:rPr lang="pt-PT" dirty="0"/>
              <a:t> mínimo é também 30º(ângulo entre transmissor e recetor visto do alvo). Resolução em distancia com estes valores =4.9m.Enquanto que para o mesmo ângulo </a:t>
            </a:r>
            <a:r>
              <a:rPr lang="pt-PT" dirty="0" err="1"/>
              <a:t>bistático</a:t>
            </a:r>
            <a:r>
              <a:rPr lang="pt-PT" dirty="0"/>
              <a:t> usando um canal com 8MHZ BW- temos uma resolução de 19.4m para DVBT.</a:t>
            </a:r>
          </a:p>
          <a:p>
            <a:r>
              <a:rPr lang="pt-PT" dirty="0"/>
              <a:t>Exemplo para o transponder Astra 19.2º- transmite entre 10.7-12.75 GHZ. BW do espetro 4-8 MHZ. Permite processar o sinal de múltiplos transponders com 2GHZ BW.</a:t>
            </a:r>
          </a:p>
          <a:p>
            <a:r>
              <a:rPr lang="pt-PT" dirty="0" err="1"/>
              <a:t>Resoluçaõ</a:t>
            </a:r>
            <a:r>
              <a:rPr lang="pt-PT" dirty="0"/>
              <a:t> em </a:t>
            </a:r>
            <a:r>
              <a:rPr lang="pt-PT" dirty="0" err="1"/>
              <a:t>dopller</a:t>
            </a:r>
            <a:r>
              <a:rPr lang="pt-PT" dirty="0"/>
              <a:t> ou cross range é expectável ser 10-15 vezes maior do que DVBT para o mesmo ângulo de integração.</a:t>
            </a:r>
          </a:p>
          <a:p>
            <a:r>
              <a:rPr lang="pt-PT" dirty="0"/>
              <a:t>Distância de não ambiguidade: Para QPSK- 336 KM. 8PSK- 221 KM.</a:t>
            </a:r>
          </a:p>
          <a:p>
            <a:endParaRPr lang="pt-PT" dirty="0"/>
          </a:p>
          <a:p>
            <a:pPr marL="0" indent="0" algn="l">
              <a:buNone/>
            </a:pPr>
            <a:endParaRPr lang="pt-PT" sz="1800" i="1" dirty="0">
              <a:latin typeface="LMRoman12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2575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/>
          </a:bodyPr>
          <a:lstStyle/>
          <a:p>
            <a:r>
              <a:rPr lang="pt-PT" dirty="0"/>
              <a:t>O sinal direto não é normalmente sujeito a interferências e devido à ausência de picos periódicos não é estritamente necessário descodificar e reconstruir este sinal </a:t>
            </a:r>
            <a:r>
              <a:rPr lang="pt-PT" dirty="0" err="1"/>
              <a:t>direto,mas</a:t>
            </a:r>
            <a:r>
              <a:rPr lang="pt-PT" dirty="0"/>
              <a:t> pode ser considerável eliminar a contribuição do ruído.</a:t>
            </a:r>
          </a:p>
          <a:p>
            <a:r>
              <a:rPr lang="pt-PT" dirty="0"/>
              <a:t>O sinal vindo de um </a:t>
            </a:r>
            <a:r>
              <a:rPr lang="pt-PT" dirty="0" err="1"/>
              <a:t>alvo,na</a:t>
            </a:r>
            <a:r>
              <a:rPr lang="pt-PT" dirty="0"/>
              <a:t> presença da interferência por múltiplos satélites pode ser modelado por (6) </a:t>
            </a:r>
          </a:p>
          <a:p>
            <a:r>
              <a:rPr lang="pt-PT" dirty="0"/>
              <a:t>APR (8) calcular contribuições das interferências por outros </a:t>
            </a:r>
            <a:r>
              <a:rPr lang="pt-PT" dirty="0" err="1"/>
              <a:t>satélites.APR</a:t>
            </a:r>
            <a:r>
              <a:rPr lang="pt-PT" dirty="0"/>
              <a:t> cresce à medida que aumentam o </a:t>
            </a:r>
            <a:r>
              <a:rPr lang="pt-PT" dirty="0" err="1"/>
              <a:t>nr</a:t>
            </a:r>
            <a:r>
              <a:rPr lang="pt-PT" dirty="0"/>
              <a:t>º de </a:t>
            </a:r>
            <a:r>
              <a:rPr lang="pt-PT" dirty="0" err="1"/>
              <a:t>satélites.APR</a:t>
            </a:r>
            <a:r>
              <a:rPr lang="pt-PT" dirty="0"/>
              <a:t> aumenta também com aumento do </a:t>
            </a:r>
            <a:r>
              <a:rPr lang="pt-PT" dirty="0" err="1"/>
              <a:t>CPI.Contudo</a:t>
            </a:r>
            <a:r>
              <a:rPr lang="pt-PT" dirty="0"/>
              <a:t>, os símbolos DVBS não afetam APR.</a:t>
            </a:r>
          </a:p>
          <a:p>
            <a:r>
              <a:rPr lang="pt-PT" dirty="0"/>
              <a:t>Das experiências verifica-se que cross-range </a:t>
            </a:r>
            <a:r>
              <a:rPr lang="pt-PT" dirty="0" err="1"/>
              <a:t>resolution</a:t>
            </a:r>
            <a:r>
              <a:rPr lang="pt-PT" dirty="0"/>
              <a:t> é comparável com KU ISAR ativo, mas  em range apenas permite uma estimativa das dimensões </a:t>
            </a:r>
            <a:r>
              <a:rPr lang="pt-PT"/>
              <a:t>do alvo.</a:t>
            </a:r>
            <a:endParaRPr lang="pt-PT" dirty="0"/>
          </a:p>
          <a:p>
            <a:pPr marL="0" indent="0" algn="l">
              <a:buNone/>
            </a:pPr>
            <a:endParaRPr lang="pt-PT" sz="1800" i="1" dirty="0">
              <a:latin typeface="LMRoman12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7651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NewRoman"/>
              </a:rPr>
              <a:t>Performance Analysis of Bistatic Forward-looking          2017 IEEE</a:t>
            </a:r>
            <a:br>
              <a:rPr lang="en-US" sz="1800" b="0" i="0" u="none" strike="noStrike" baseline="0" dirty="0">
                <a:latin typeface="TimesNewRoman"/>
              </a:rPr>
            </a:br>
            <a:r>
              <a:rPr lang="en-US" sz="1800" b="0" i="0" u="none" strike="noStrike" baseline="0" dirty="0">
                <a:latin typeface="TimesNewRoman"/>
              </a:rPr>
              <a:t>SAR with DVB-S Illuminators for Navigation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4AEC379-782D-44A9-BF95-E71699A3F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PT" sz="1800" b="0" i="0" u="none" strike="noStrike" baseline="0" dirty="0">
                <a:latin typeface="TimesNewRoman"/>
              </a:rPr>
              <a:t>Chao Ma, </a:t>
            </a:r>
            <a:r>
              <a:rPr lang="pt-PT" sz="1800" b="0" i="0" u="none" strike="noStrike" baseline="0" dirty="0" err="1">
                <a:latin typeface="TimesNewRoman"/>
              </a:rPr>
              <a:t>Jianchao</a:t>
            </a:r>
            <a:r>
              <a:rPr lang="pt-PT" sz="1800" b="0" i="0" u="none" strike="noStrike" baseline="0" dirty="0">
                <a:latin typeface="TimesNewRoman"/>
              </a:rPr>
              <a:t> Yang, Hong </a:t>
            </a:r>
            <a:r>
              <a:rPr lang="pt-PT" sz="1800" b="0" i="0" u="none" strike="noStrike" baseline="0" dirty="0" err="1">
                <a:latin typeface="TimesNewRoman"/>
              </a:rPr>
              <a:t>Gu</a:t>
            </a:r>
            <a:r>
              <a:rPr lang="pt-PT" sz="1800" b="0" i="0" u="none" strike="noStrike" baseline="0" dirty="0">
                <a:latin typeface="TimesNewRoman"/>
              </a:rPr>
              <a:t>, </a:t>
            </a:r>
            <a:r>
              <a:rPr lang="pt-PT" sz="1800" b="0" i="0" u="none" strike="noStrike" baseline="0" dirty="0" err="1">
                <a:latin typeface="TimesNewRoman"/>
              </a:rPr>
              <a:t>Weimin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Su</a:t>
            </a:r>
            <a:r>
              <a:rPr lang="pt-PT" sz="1800" b="0" i="0" u="none" strike="noStrike" baseline="0" dirty="0">
                <a:latin typeface="TimesNewRoman"/>
              </a:rPr>
              <a:t>, </a:t>
            </a:r>
            <a:r>
              <a:rPr lang="pt-PT" sz="1800" b="0" i="0" u="none" strike="noStrike" baseline="0" dirty="0" err="1">
                <a:latin typeface="TimesNewRoman"/>
              </a:rPr>
              <a:t>Xiaohu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Zhang</a:t>
            </a:r>
            <a:endParaRPr lang="pt-PT" sz="32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1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LMRoman12-Italic"/>
              </a:rPr>
              <a:t>DVBS- tem resolução suficiente para ser usado em navegação nos aviões. SAR com DVBS.</a:t>
            </a:r>
          </a:p>
          <a:p>
            <a:r>
              <a:rPr lang="pt-PT" sz="1800" dirty="0">
                <a:latin typeface="LMRoman12-Italic"/>
              </a:rPr>
              <a:t>Vantagens do DVBS: 24 horas de disponibilidade- satélite geoestacionário. Grande cobertura- a largura do feixe é grande e a potência radiada é alta. </a:t>
            </a:r>
          </a:p>
          <a:p>
            <a:pPr marL="0" indent="0">
              <a:buNone/>
            </a:pPr>
            <a:r>
              <a:rPr lang="pt-PT" sz="1800" dirty="0">
                <a:latin typeface="LMRoman12-Italic"/>
              </a:rPr>
              <a:t>EIRP- EQUIVALENT ISOTROPIC RADIATED POWER- dos DVBS está entre 33DBW e 59DBW.</a:t>
            </a:r>
          </a:p>
          <a:p>
            <a:r>
              <a:rPr lang="pt-PT" sz="1800" dirty="0">
                <a:latin typeface="LMRoman12-Italic"/>
              </a:rPr>
              <a:t>Exemplo de DVBS-APSTAR-5- EIRP entre 45 </a:t>
            </a:r>
            <a:r>
              <a:rPr lang="pt-PT" sz="1800" dirty="0" err="1">
                <a:latin typeface="LMRoman12-Italic"/>
              </a:rPr>
              <a:t>dbw</a:t>
            </a:r>
            <a:r>
              <a:rPr lang="pt-PT" sz="1800" dirty="0">
                <a:latin typeface="LMRoman12-Italic"/>
              </a:rPr>
              <a:t> e 59dbw.</a:t>
            </a:r>
          </a:p>
          <a:p>
            <a:endParaRPr lang="pt-PT" sz="1800" dirty="0">
              <a:latin typeface="LMRoman12-Italic"/>
            </a:endParaRPr>
          </a:p>
          <a:p>
            <a:endParaRPr lang="pt-PT" sz="1800" dirty="0">
              <a:latin typeface="LMRoman12-Italic"/>
            </a:endParaRPr>
          </a:p>
          <a:p>
            <a:endParaRPr lang="pt-PT" sz="1800" dirty="0">
              <a:latin typeface="LMRoman12-Italic"/>
            </a:endParaRPr>
          </a:p>
          <a:p>
            <a:endParaRPr lang="pt-PT" sz="1800" dirty="0">
              <a:latin typeface="LMRoman12-Italic"/>
            </a:endParaRPr>
          </a:p>
          <a:p>
            <a:endParaRPr lang="pt-PT" sz="1800" dirty="0">
              <a:latin typeface="LMRoman12-Italic"/>
            </a:endParaRPr>
          </a:p>
          <a:p>
            <a:r>
              <a:rPr lang="pt-PT" sz="1800" dirty="0">
                <a:latin typeface="LMRoman12-Italic"/>
              </a:rPr>
              <a:t>É possível combinar múltiplas </a:t>
            </a:r>
            <a:r>
              <a:rPr lang="pt-PT" sz="1800" dirty="0" err="1">
                <a:latin typeface="LMRoman12-Italic"/>
              </a:rPr>
              <a:t>sub-bandas</a:t>
            </a:r>
            <a:r>
              <a:rPr lang="pt-PT" sz="1800" dirty="0">
                <a:latin typeface="LMRoman12-Italic"/>
              </a:rPr>
              <a:t> de DVBS para obter maior resolução.</a:t>
            </a:r>
          </a:p>
          <a:p>
            <a:r>
              <a:rPr lang="pt-PT" sz="1800" dirty="0">
                <a:latin typeface="LMRoman12-Italic"/>
              </a:rPr>
              <a:t>Obter SNR, (1,2,3,4).</a:t>
            </a:r>
          </a:p>
          <a:p>
            <a:r>
              <a:rPr lang="pt-PT" sz="1800" dirty="0">
                <a:latin typeface="LMRoman12-Italic"/>
              </a:rPr>
              <a:t>Cálculos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ED7E41-975B-4EEE-8774-0F05DB713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" y="2504661"/>
            <a:ext cx="4878950" cy="9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44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Bistatic Forward-looking SAR: Theory and           2009 IEEE</a:t>
            </a:r>
            <a:br>
              <a:rPr lang="en-US" sz="1800" b="0" i="0" u="none" strike="noStrike" baseline="0" dirty="0">
                <a:latin typeface="NimbusRomNo9L-Regu"/>
              </a:rPr>
            </a:br>
            <a:r>
              <a:rPr lang="pt-PT" sz="1800" b="0" i="0" u="none" strike="noStrike" baseline="0" dirty="0" err="1">
                <a:latin typeface="NimbusRomNo9L-Regu"/>
              </a:rPr>
              <a:t>Challenges</a:t>
            </a:r>
            <a:r>
              <a:rPr lang="pt-PT" sz="1800" b="0" i="0" u="none" strike="noStrike" baseline="0" dirty="0">
                <a:latin typeface="NimbusRomNo9L-Regu"/>
              </a:rPr>
              <a:t>      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4AEC379-782D-44A9-BF95-E71699A3F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PT" sz="1800" b="0" i="0" u="none" strike="noStrike" baseline="0" dirty="0" err="1">
                <a:latin typeface="NimbusRomNo9L-Regu"/>
              </a:rPr>
              <a:t>Junjie</a:t>
            </a:r>
            <a:r>
              <a:rPr lang="pt-PT" sz="1800" b="0" i="0" u="none" strike="noStrike" baseline="0" dirty="0">
                <a:latin typeface="NimbusRomNo9L-Regu"/>
              </a:rPr>
              <a:t> Wu, </a:t>
            </a:r>
            <a:r>
              <a:rPr lang="pt-PT" sz="1800" b="0" i="0" u="none" strike="noStrike" baseline="0" dirty="0" err="1">
                <a:latin typeface="NimbusRomNo9L-Regu"/>
              </a:rPr>
              <a:t>Jianyu</a:t>
            </a:r>
            <a:r>
              <a:rPr lang="pt-PT" sz="1800" b="0" i="0" u="none" strike="noStrike" baseline="0" dirty="0">
                <a:latin typeface="NimbusRomNo9L-Regu"/>
              </a:rPr>
              <a:t> Yang, </a:t>
            </a:r>
            <a:r>
              <a:rPr lang="pt-PT" sz="1800" b="0" i="0" u="none" strike="noStrike" baseline="0" dirty="0" err="1">
                <a:latin typeface="NimbusRomNo9L-Regu"/>
              </a:rPr>
              <a:t>Yulin</a:t>
            </a:r>
            <a:r>
              <a:rPr lang="pt-PT" sz="1800" b="0" i="0" u="none" strike="noStrike" baseline="0" dirty="0">
                <a:latin typeface="NimbusRomNo9L-Regu"/>
              </a:rPr>
              <a:t> Huang, </a:t>
            </a:r>
            <a:r>
              <a:rPr lang="pt-PT" sz="1800" b="0" i="0" u="none" strike="noStrike" baseline="0" dirty="0" err="1">
                <a:latin typeface="NimbusRomNo9L-Regu"/>
              </a:rPr>
              <a:t>Haiguang</a:t>
            </a:r>
            <a:r>
              <a:rPr lang="pt-PT" sz="1800" b="0" i="0" u="none" strike="noStrike" baseline="0" dirty="0">
                <a:latin typeface="NimbusRomNo9L-Regu"/>
              </a:rPr>
              <a:t> Yang, </a:t>
            </a:r>
            <a:r>
              <a:rPr lang="pt-PT" sz="1800" b="0" i="0" u="none" strike="noStrike" baseline="0" dirty="0" err="1">
                <a:latin typeface="NimbusRomNo9L-Regu"/>
              </a:rPr>
              <a:t>Haocheng</a:t>
            </a:r>
            <a:r>
              <a:rPr lang="pt-PT" sz="1800" b="0" i="0" u="none" strike="noStrike" baseline="0" dirty="0">
                <a:latin typeface="NimbusRomNo9L-Regu"/>
              </a:rPr>
              <a:t> Wang</a:t>
            </a:r>
            <a:endParaRPr lang="pt-PT" sz="32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0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Experimental Results of Passive SAR Imaging</a:t>
            </a: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Using DVB-T Illuminators of Opportunity</a:t>
            </a: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IEEE GEOSCIENCE AND REMOTE SENSING LETTERS, VOL. 13, NO. 8, AUGUST 2016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pt-PT" sz="1800" b="0" i="0" u="none" strike="noStrike" baseline="0" dirty="0" err="1">
                <a:latin typeface="Times-Roman"/>
              </a:rPr>
              <a:t>Damian</a:t>
            </a:r>
            <a:r>
              <a:rPr lang="pt-PT" sz="1800" b="0" i="0" u="none" strike="noStrike" baseline="0" dirty="0">
                <a:latin typeface="Times-Roman"/>
              </a:rPr>
              <a:t> </a:t>
            </a:r>
            <a:r>
              <a:rPr lang="pt-PT" sz="1800" b="0" i="0" u="none" strike="noStrike" baseline="0" dirty="0" err="1">
                <a:latin typeface="Times-Roman"/>
              </a:rPr>
              <a:t>Gromek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1" u="none" strike="noStrike" baseline="0" dirty="0" err="1">
                <a:latin typeface="Times-Italic"/>
              </a:rPr>
              <a:t>Student</a:t>
            </a:r>
            <a:r>
              <a:rPr lang="pt-PT" sz="1800" b="0" i="1" u="none" strike="noStrike" baseline="0" dirty="0">
                <a:latin typeface="Times-Italic"/>
              </a:rPr>
              <a:t> </a:t>
            </a:r>
            <a:r>
              <a:rPr lang="pt-PT" sz="1800" b="0" i="1" u="none" strike="noStrike" baseline="0" dirty="0" err="1">
                <a:latin typeface="Times-Italic"/>
              </a:rPr>
              <a:t>Member</a:t>
            </a:r>
            <a:r>
              <a:rPr lang="pt-PT" sz="1800" b="0" i="1" u="none" strike="noStrike" baseline="0" dirty="0">
                <a:latin typeface="Times-Italic"/>
              </a:rPr>
              <a:t>, IEEE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0" u="none" strike="noStrike" baseline="0" dirty="0" err="1">
                <a:latin typeface="Times-Roman"/>
              </a:rPr>
              <a:t>Krzysztof</a:t>
            </a:r>
            <a:r>
              <a:rPr lang="pt-PT" sz="1800" b="0" i="0" u="none" strike="noStrike" baseline="0" dirty="0">
                <a:latin typeface="Times-Roman"/>
              </a:rPr>
              <a:t> </a:t>
            </a:r>
            <a:r>
              <a:rPr lang="pt-PT" sz="1800" b="0" i="0" u="none" strike="noStrike" baseline="0" dirty="0" err="1">
                <a:latin typeface="Times-Roman"/>
              </a:rPr>
              <a:t>Kulpa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1" u="none" strike="noStrike" baseline="0" dirty="0" err="1">
                <a:latin typeface="Times-Italic"/>
              </a:rPr>
              <a:t>Senior</a:t>
            </a:r>
            <a:r>
              <a:rPr lang="pt-PT" sz="1800" b="0" i="1" u="none" strike="noStrike" baseline="0" dirty="0">
                <a:latin typeface="Times-Italic"/>
              </a:rPr>
              <a:t> </a:t>
            </a:r>
            <a:r>
              <a:rPr lang="pt-PT" sz="1800" b="0" i="1" u="none" strike="noStrike" baseline="0" dirty="0" err="1">
                <a:latin typeface="Times-Italic"/>
              </a:rPr>
              <a:t>Member</a:t>
            </a:r>
            <a:r>
              <a:rPr lang="pt-PT" sz="1800" b="0" i="1" u="none" strike="noStrike" baseline="0" dirty="0">
                <a:latin typeface="Times-Italic"/>
              </a:rPr>
              <a:t>, IEEE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0" u="none" strike="noStrike" baseline="0" dirty="0" err="1">
                <a:latin typeface="Times-Roman"/>
              </a:rPr>
              <a:t>and</a:t>
            </a:r>
            <a:endParaRPr lang="pt-PT" sz="1800" b="0" i="0" u="none" strike="noStrike" baseline="0" dirty="0">
              <a:latin typeface="Times-Roman"/>
            </a:endParaRPr>
          </a:p>
          <a:p>
            <a:pPr algn="l"/>
            <a:r>
              <a:rPr lang="pt-PT" sz="1800" b="0" i="0" u="none" strike="noStrike" baseline="0" dirty="0">
                <a:latin typeface="Times-Roman"/>
              </a:rPr>
              <a:t>Piotr </a:t>
            </a:r>
            <a:r>
              <a:rPr lang="pt-PT" sz="1800" b="0" i="0" u="none" strike="noStrike" baseline="0" dirty="0" err="1">
                <a:latin typeface="Times-Roman"/>
              </a:rPr>
              <a:t>Samczy´nski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1" u="none" strike="noStrike" baseline="0" dirty="0" err="1">
                <a:latin typeface="Times-Italic"/>
              </a:rPr>
              <a:t>Senior</a:t>
            </a:r>
            <a:r>
              <a:rPr lang="pt-PT" sz="1800" b="0" i="1" u="none" strike="noStrike" baseline="0" dirty="0">
                <a:latin typeface="Times-Italic"/>
              </a:rPr>
              <a:t> </a:t>
            </a:r>
            <a:r>
              <a:rPr lang="pt-PT" sz="1800" b="0" i="1" u="none" strike="noStrike" baseline="0" dirty="0" err="1">
                <a:latin typeface="Times-Italic"/>
              </a:rPr>
              <a:t>Member</a:t>
            </a:r>
            <a:r>
              <a:rPr lang="pt-PT" sz="1800" b="0" i="1" u="none" strike="noStrike" baseline="0" dirty="0">
                <a:latin typeface="Times-Italic"/>
              </a:rPr>
              <a:t>, IEEE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4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LMRoman12-Italic"/>
              </a:rPr>
              <a:t>BFSAR- BISTATIC FORWARD-LOOKING SAR. Apresenta 3 modos: TI (TRANSLATIONAL INVARIANT) , TV (TRANSLATIONAL VARIANT) e </a:t>
            </a:r>
            <a:r>
              <a:rPr lang="pt-PT" sz="1800" dirty="0" err="1">
                <a:latin typeface="LMRoman12-Italic"/>
              </a:rPr>
              <a:t>ground</a:t>
            </a:r>
            <a:r>
              <a:rPr lang="pt-PT" sz="1800" dirty="0">
                <a:latin typeface="LMRoman12-Italic"/>
              </a:rPr>
              <a:t> </a:t>
            </a:r>
            <a:r>
              <a:rPr lang="pt-PT" sz="1800" dirty="0" err="1">
                <a:latin typeface="LMRoman12-Italic"/>
              </a:rPr>
              <a:t>based</a:t>
            </a:r>
            <a:r>
              <a:rPr lang="pt-PT" sz="1800">
                <a:latin typeface="LMRoman12-Italic"/>
              </a:rPr>
              <a:t> BFSAR.</a:t>
            </a:r>
          </a:p>
          <a:p>
            <a:endParaRPr lang="pt-PT" sz="1800" dirty="0">
              <a:latin typeface="LMRoman12-Italic"/>
            </a:endParaRPr>
          </a:p>
          <a:p>
            <a:endParaRPr lang="pt-PT" sz="1800" dirty="0">
              <a:latin typeface="LMRoman12-Italic"/>
            </a:endParaRPr>
          </a:p>
          <a:p>
            <a:endParaRPr lang="pt-PT" sz="1800" dirty="0">
              <a:latin typeface="LMRoman12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2570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Vantagem da geometria </a:t>
            </a:r>
            <a:r>
              <a:rPr lang="pt-PT" dirty="0" err="1"/>
              <a:t>bistática</a:t>
            </a:r>
            <a:r>
              <a:rPr lang="pt-PT" dirty="0"/>
              <a:t>( separação entre transmissor e recetor a bordo da plataforma) é que um alvo pode ser observado de diferentes ângulos.</a:t>
            </a:r>
          </a:p>
          <a:p>
            <a:pPr algn="l"/>
            <a:r>
              <a:rPr lang="pt-PT" dirty="0"/>
              <a:t>Tecnologia de radar passivo já é conhecida por mais de 70 anos devido à experiência de Arnold </a:t>
            </a:r>
            <a:r>
              <a:rPr lang="en-US" dirty="0"/>
              <a:t>Wilkins and Robert Watson-Watt in </a:t>
            </a:r>
            <a:r>
              <a:rPr lang="en-US" dirty="0" err="1"/>
              <a:t>Daventry</a:t>
            </a:r>
            <a:r>
              <a:rPr lang="en-US" dirty="0"/>
              <a:t>, U.K</a:t>
            </a:r>
          </a:p>
          <a:p>
            <a:pPr algn="l"/>
            <a:r>
              <a:rPr lang="en-US" dirty="0" err="1"/>
              <a:t>Radares</a:t>
            </a:r>
            <a:r>
              <a:rPr lang="en-US" dirty="0"/>
              <a:t> </a:t>
            </a:r>
            <a:r>
              <a:rPr lang="en-US" dirty="0" err="1"/>
              <a:t>passivos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necessitam</a:t>
            </a:r>
            <a:r>
              <a:rPr lang="en-US" dirty="0"/>
              <a:t> de </a:t>
            </a:r>
            <a:r>
              <a:rPr lang="en-US" dirty="0" err="1"/>
              <a:t>alocar</a:t>
            </a:r>
            <a:r>
              <a:rPr lang="en-US" dirty="0"/>
              <a:t> </a:t>
            </a:r>
            <a:r>
              <a:rPr lang="en-US" dirty="0" err="1"/>
              <a:t>espetro</a:t>
            </a:r>
            <a:r>
              <a:rPr lang="en-US" dirty="0"/>
              <a:t> </a:t>
            </a:r>
            <a:r>
              <a:rPr lang="en-US" dirty="0" err="1"/>
              <a:t>eletromagnético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emitem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- “green” para o </a:t>
            </a:r>
            <a:r>
              <a:rPr lang="en-US" dirty="0" err="1"/>
              <a:t>ambiente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Considerado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iluminador</a:t>
            </a:r>
            <a:r>
              <a:rPr lang="en-US" dirty="0"/>
              <a:t>-DVB-T </a:t>
            </a:r>
            <a:r>
              <a:rPr lang="en-US" dirty="0" err="1"/>
              <a:t>relativa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potência</a:t>
            </a:r>
            <a:r>
              <a:rPr lang="en-US" dirty="0"/>
              <a:t> (10-100kW)- </a:t>
            </a:r>
            <a:r>
              <a:rPr lang="en-US" dirty="0" err="1"/>
              <a:t>largura</a:t>
            </a:r>
            <a:r>
              <a:rPr lang="en-US" dirty="0"/>
              <a:t> de </a:t>
            </a:r>
            <a:r>
              <a:rPr lang="en-US" dirty="0" err="1"/>
              <a:t>banda</a:t>
            </a:r>
            <a:r>
              <a:rPr lang="en-US" dirty="0"/>
              <a:t> de 7.6Mhz para 1 canal-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at+e</a:t>
            </a:r>
            <a:r>
              <a:rPr lang="en-US" dirty="0"/>
              <a:t> 20m.	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97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A7E296-2A14-43AB-A828-598B1F39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003"/>
            <a:ext cx="10515600" cy="5850960"/>
          </a:xfrm>
        </p:spPr>
        <p:txBody>
          <a:bodyPr/>
          <a:lstStyle/>
          <a:p>
            <a:r>
              <a:rPr lang="pt-PT" dirty="0"/>
              <a:t>Processamento de sinal para DVB-T:</a:t>
            </a:r>
          </a:p>
          <a:p>
            <a:r>
              <a:rPr lang="pt-PT" dirty="0"/>
              <a:t>1.Cancelamento do eco direto do sinal refletido, cada sinal direto e refletido é dividido em blocos pequenos, o eco direto é removido do refletido em todos os blocos- usar filtro adaptativo (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porque é fácil de implementar em hardware e software).-  </a:t>
            </a:r>
            <a:r>
              <a:rPr lang="pt-PT" dirty="0" err="1"/>
              <a:t>Clean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.</a:t>
            </a:r>
          </a:p>
          <a:p>
            <a:r>
              <a:rPr lang="pt-PT" dirty="0"/>
              <a:t> 2. range </a:t>
            </a:r>
            <a:r>
              <a:rPr lang="pt-PT" dirty="0" err="1"/>
              <a:t>compression</a:t>
            </a:r>
            <a:r>
              <a:rPr lang="pt-PT" dirty="0"/>
              <a:t>- através da cross-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</a:p>
          <a:p>
            <a:r>
              <a:rPr lang="pt-PT" dirty="0"/>
              <a:t>3. cross-range </a:t>
            </a:r>
            <a:r>
              <a:rPr lang="pt-PT" dirty="0" err="1"/>
              <a:t>compression</a:t>
            </a:r>
            <a:r>
              <a:rPr lang="pt-PT" dirty="0"/>
              <a:t>  ( SAR </a:t>
            </a:r>
            <a:r>
              <a:rPr lang="pt-PT" dirty="0" err="1"/>
              <a:t>image</a:t>
            </a:r>
            <a:r>
              <a:rPr lang="pt-PT" dirty="0"/>
              <a:t> através de </a:t>
            </a:r>
            <a:r>
              <a:rPr lang="pt-PT" dirty="0" err="1"/>
              <a:t>back-projection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/>
              <a:t>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768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13" y="614099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latin typeface="TimesNewRoman,Bold"/>
              </a:rPr>
              <a:t>NOVEL ALGORITHM FOR HIGH RESOLUTION PASSIVE RADAR IMAGING WITH ISDBT</a:t>
            </a:r>
            <a:br>
              <a:rPr lang="en-US" sz="1800" b="1" i="0" u="none" strike="noStrike" baseline="0" dirty="0">
                <a:latin typeface="TimesNewRoman,Bold"/>
              </a:rPr>
            </a:br>
            <a:r>
              <a:rPr lang="pt-PT" sz="1800" b="1" i="0" u="none" strike="noStrike" baseline="0" dirty="0">
                <a:latin typeface="TimesNewRoman,Bold"/>
              </a:rPr>
              <a:t>DIGITAL TV SIGNAL</a:t>
            </a:r>
            <a:br>
              <a:rPr lang="pt-PT" sz="1800" b="1" i="0" u="none" strike="noStrike" baseline="0" dirty="0">
                <a:latin typeface="TimesNewRoman,Bold"/>
              </a:rPr>
            </a:br>
            <a:br>
              <a:rPr lang="pt-PT" sz="1800" b="1" i="0" u="none" strike="noStrike" baseline="0" dirty="0">
                <a:latin typeface="TimesNewRoman,Bold"/>
              </a:rPr>
            </a:br>
            <a:r>
              <a:rPr lang="pt-PT" sz="1800" b="0" i="0" u="none" strike="noStrike" baseline="0" dirty="0">
                <a:latin typeface="Times-Roman"/>
              </a:rPr>
              <a:t>IGARSS 2018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pt-PT" sz="1800" b="0" i="0" u="none" strike="noStrike" baseline="0" dirty="0">
                <a:latin typeface="TimesNewRoman"/>
              </a:rPr>
              <a:t>1</a:t>
            </a:r>
            <a:r>
              <a:rPr lang="pt-PT" sz="1800" b="0" i="1" u="none" strike="noStrike" baseline="0" dirty="0">
                <a:latin typeface="TimesNewRoman,Italic"/>
              </a:rPr>
              <a:t>Weike </a:t>
            </a:r>
            <a:r>
              <a:rPr lang="pt-PT" sz="1800" b="0" i="1" u="none" strike="noStrike" baseline="0" dirty="0" err="1">
                <a:latin typeface="TimesNewRoman,Italic"/>
              </a:rPr>
              <a:t>Feng</a:t>
            </a:r>
            <a:r>
              <a:rPr lang="pt-PT" sz="1800" b="0" i="1" u="none" strike="noStrike" baseline="0" dirty="0">
                <a:latin typeface="TimesNewRoman,Italic"/>
              </a:rPr>
              <a:t>, </a:t>
            </a:r>
            <a:r>
              <a:rPr lang="pt-PT" sz="1800" b="0" i="1" u="none" strike="noStrike" baseline="0" dirty="0" err="1">
                <a:latin typeface="TimesNewRoman,Italic"/>
              </a:rPr>
              <a:t>Student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member</a:t>
            </a:r>
            <a:r>
              <a:rPr lang="pt-PT" sz="1800" b="0" i="1" u="none" strike="noStrike" baseline="0" dirty="0">
                <a:latin typeface="TimesNewRoman,Italic"/>
              </a:rPr>
              <a:t>, IEEE, </a:t>
            </a:r>
            <a:r>
              <a:rPr lang="pt-PT" sz="1800" b="0" i="0" u="none" strike="noStrike" baseline="0" dirty="0">
                <a:latin typeface="TimesNewRoman"/>
              </a:rPr>
              <a:t>2,3</a:t>
            </a:r>
            <a:r>
              <a:rPr lang="pt-PT" sz="1800" b="0" i="1" u="none" strike="noStrike" baseline="0" dirty="0">
                <a:latin typeface="TimesNewRoman,Italic"/>
              </a:rPr>
              <a:t>Jean-Michel </a:t>
            </a:r>
            <a:r>
              <a:rPr lang="pt-PT" sz="1800" b="0" i="1" u="none" strike="noStrike" baseline="0" dirty="0" err="1">
                <a:latin typeface="TimesNewRoman,Italic"/>
              </a:rPr>
              <a:t>Friedt</a:t>
            </a:r>
            <a:r>
              <a:rPr lang="pt-PT" sz="1800" b="0" i="1" u="none" strike="noStrike" baseline="0" dirty="0">
                <a:latin typeface="TimesNewRoman,Italic"/>
              </a:rPr>
              <a:t>, </a:t>
            </a:r>
            <a:r>
              <a:rPr lang="pt-PT" sz="1800" b="0" i="0" u="none" strike="noStrike" baseline="0" dirty="0">
                <a:latin typeface="TimesNewRoman"/>
              </a:rPr>
              <a:t>1</a:t>
            </a:r>
            <a:r>
              <a:rPr lang="pt-PT" sz="1800" b="0" i="1" u="none" strike="noStrike" baseline="0" dirty="0">
                <a:latin typeface="TimesNewRoman,Italic"/>
              </a:rPr>
              <a:t>Grigory </a:t>
            </a:r>
            <a:r>
              <a:rPr lang="pt-PT" sz="1800" b="0" i="1" u="none" strike="noStrike" baseline="0" dirty="0" err="1">
                <a:latin typeface="TimesNewRoman,Italic"/>
              </a:rPr>
              <a:t>Cherniak</a:t>
            </a:r>
            <a:r>
              <a:rPr lang="pt-PT" sz="1800" b="0" i="1" u="none" strike="noStrike" baseline="0" dirty="0">
                <a:latin typeface="TimesNewRoman,Italic"/>
              </a:rPr>
              <a:t>,</a:t>
            </a:r>
          </a:p>
          <a:p>
            <a:pPr algn="l"/>
            <a:r>
              <a:rPr lang="en-US" sz="1800" b="0" i="1" u="none" strike="noStrike" baseline="0" dirty="0">
                <a:latin typeface="TimesNewRoman,Italic"/>
              </a:rPr>
              <a:t>and </a:t>
            </a:r>
            <a:r>
              <a:rPr lang="en-US" sz="1800" b="0" i="0" u="none" strike="noStrike" baseline="0" dirty="0">
                <a:latin typeface="TimesNewRoman"/>
              </a:rPr>
              <a:t>2</a:t>
            </a:r>
            <a:r>
              <a:rPr lang="en-US" sz="1800" b="0" i="1" u="none" strike="noStrike" baseline="0" dirty="0">
                <a:latin typeface="TimesNewRoman,Italic"/>
              </a:rPr>
              <a:t>Motoyuki Sato, Fellow, IEEE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Uso de múltiplos canais de TV para obter largura de banda suficiente para uma melhor resolução, contudo o espaçamento na frequência entre estes causa </a:t>
            </a:r>
            <a:r>
              <a:rPr lang="pt-PT" dirty="0" err="1"/>
              <a:t>side-lobe</a:t>
            </a:r>
            <a:r>
              <a:rPr lang="pt-PT" dirty="0"/>
              <a:t> </a:t>
            </a:r>
            <a:r>
              <a:rPr lang="pt-PT" dirty="0" err="1"/>
              <a:t>levels</a:t>
            </a:r>
            <a:r>
              <a:rPr lang="pt-PT" dirty="0"/>
              <a:t> na direção do alvo.- solução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rank</a:t>
            </a:r>
            <a:r>
              <a:rPr lang="pt-PT" dirty="0"/>
              <a:t> </a:t>
            </a:r>
            <a:r>
              <a:rPr lang="pt-PT" dirty="0" err="1"/>
              <a:t>matrix</a:t>
            </a:r>
            <a:r>
              <a:rPr lang="pt-PT" dirty="0"/>
              <a:t> no documento.</a:t>
            </a:r>
          </a:p>
          <a:p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side-lobes</a:t>
            </a:r>
            <a:r>
              <a:rPr lang="pt-PT" dirty="0"/>
              <a:t> provocam um desvanecimento de deteção dos alvos mais fracos.</a:t>
            </a:r>
          </a:p>
          <a:p>
            <a:r>
              <a:rPr lang="pt-PT" dirty="0"/>
              <a:t>Equações para passive SAR </a:t>
            </a:r>
            <a:r>
              <a:rPr lang="pt-PT" dirty="0" err="1"/>
              <a:t>imaging</a:t>
            </a:r>
            <a:r>
              <a:rPr lang="pt-PT" dirty="0"/>
              <a:t>.</a:t>
            </a:r>
          </a:p>
          <a:p>
            <a:r>
              <a:rPr lang="pt-PT" dirty="0"/>
              <a:t>Visualização de exemplos para deteção dos alvos usando diferentes canais.</a:t>
            </a:r>
          </a:p>
        </p:txBody>
      </p:sp>
    </p:spTree>
    <p:extLst>
      <p:ext uri="{BB962C8B-B14F-4D97-AF65-F5344CB8AC3E}">
        <p14:creationId xmlns:p14="http://schemas.microsoft.com/office/powerpoint/2010/main" val="32010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TimesNewRoman"/>
              </a:rPr>
              <a:t>Passive SAR imaging using a satellite pulsed radar as</a:t>
            </a:r>
            <a:br>
              <a:rPr lang="en-US" sz="3200" b="0" i="0" u="none" strike="noStrike" baseline="0" dirty="0">
                <a:latin typeface="TimesNewRoman"/>
              </a:rPr>
            </a:br>
            <a:r>
              <a:rPr lang="pt-PT" sz="3200" b="0" i="0" u="none" strike="noStrike" baseline="0" dirty="0" err="1">
                <a:latin typeface="TimesNewRoman"/>
              </a:rPr>
              <a:t>an</a:t>
            </a:r>
            <a:r>
              <a:rPr lang="pt-PT" sz="3200" b="0" i="0" u="none" strike="noStrike" baseline="0" dirty="0">
                <a:latin typeface="TimesNewRoman"/>
              </a:rPr>
              <a:t> </a:t>
            </a:r>
            <a:r>
              <a:rPr lang="pt-PT" sz="3200" b="0" i="0" u="none" strike="noStrike" baseline="0" dirty="0" err="1">
                <a:latin typeface="TimesNewRoman"/>
              </a:rPr>
              <a:t>illuminator</a:t>
            </a:r>
            <a:r>
              <a:rPr lang="pt-PT" sz="3200" b="0" i="0" u="none" strike="noStrike" baseline="0" dirty="0">
                <a:latin typeface="TimesNewRoman"/>
              </a:rPr>
              <a:t> </a:t>
            </a:r>
            <a:r>
              <a:rPr lang="pt-PT" sz="3200" b="0" i="0" u="none" strike="noStrike" baseline="0" dirty="0" err="1">
                <a:latin typeface="TimesNewRoman"/>
              </a:rPr>
              <a:t>of</a:t>
            </a:r>
            <a:r>
              <a:rPr lang="pt-PT" sz="3200" b="0" i="0" u="none" strike="noStrike" baseline="0" dirty="0">
                <a:latin typeface="TimesNewRoman"/>
              </a:rPr>
              <a:t> </a:t>
            </a:r>
            <a:r>
              <a:rPr lang="pt-PT" sz="3200" b="0" i="0" u="none" strike="noStrike" baseline="0" dirty="0" err="1">
                <a:latin typeface="TimesNewRoman"/>
              </a:rPr>
              <a:t>opportunity</a:t>
            </a:r>
            <a:br>
              <a:rPr lang="pt-PT" sz="3200" b="0" i="0" u="none" strike="noStrike" baseline="0" dirty="0">
                <a:latin typeface="TimesNewRoman"/>
              </a:rPr>
            </a:br>
            <a:br>
              <a:rPr lang="pt-PT" sz="3200" b="0" i="0" u="none" strike="noStrike" baseline="0" dirty="0">
                <a:latin typeface="TimesNewRoman"/>
              </a:rPr>
            </a:br>
            <a:r>
              <a:rPr lang="en-US" sz="1800" b="0" i="1" u="none" strike="noStrike" baseline="0" dirty="0">
                <a:latin typeface="Arial-ItalicMT"/>
              </a:rPr>
              <a:t>IRS 2012, 19th International Radar Symposium, May 23-25, Warsaw, Poland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 fontScale="62500" lnSpcReduction="20000"/>
          </a:bodyPr>
          <a:lstStyle/>
          <a:p>
            <a:pPr algn="l"/>
            <a:r>
              <a:rPr lang="pt-PT" sz="1800" b="0" i="0" u="none" strike="noStrike" baseline="0" dirty="0">
                <a:latin typeface="TimesNewRoman"/>
              </a:rPr>
              <a:t>P. </a:t>
            </a:r>
            <a:r>
              <a:rPr lang="pt-PT" sz="1800" b="0" i="0" u="none" strike="noStrike" baseline="0" dirty="0" err="1">
                <a:latin typeface="TimesNewRoman"/>
              </a:rPr>
              <a:t>Samczynski</a:t>
            </a:r>
            <a:r>
              <a:rPr lang="pt-PT" sz="1800" b="0" i="0" u="none" strike="noStrike" baseline="0" dirty="0">
                <a:latin typeface="TimesNewRoman"/>
              </a:rPr>
              <a:t>, K. </a:t>
            </a:r>
            <a:r>
              <a:rPr lang="pt-PT" sz="1800" b="0" i="0" u="none" strike="noStrike" baseline="0" dirty="0" err="1">
                <a:latin typeface="TimesNewRoman"/>
              </a:rPr>
              <a:t>Kulpa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Institute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of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Electronic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Systems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Warsaw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University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of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Technology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Warszawa</a:t>
            </a:r>
            <a:r>
              <a:rPr lang="pt-PT" sz="1800" b="0" i="0" u="none" strike="noStrike" baseline="0" dirty="0">
                <a:latin typeface="TimesNewRoman"/>
              </a:rPr>
              <a:t>, </a:t>
            </a:r>
            <a:r>
              <a:rPr lang="pt-PT" sz="1800" b="0" i="0" u="none" strike="noStrike" baseline="0" dirty="0" err="1">
                <a:latin typeface="TimesNewRoman"/>
              </a:rPr>
              <a:t>Poland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>
                <a:latin typeface="TimesNewRoman"/>
              </a:rPr>
              <a:t>psamczyn@elka.pw.edu.pl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Uso do satélite como iluminador, recetor radar passivo</a:t>
            </a:r>
          </a:p>
          <a:p>
            <a:r>
              <a:rPr lang="pt-PT" dirty="0"/>
              <a:t>SAR ativo e passivo</a:t>
            </a:r>
          </a:p>
          <a:p>
            <a:r>
              <a:rPr lang="pt-PT" dirty="0"/>
              <a:t>Desenvolvimento de algoritmos SAR passivo.</a:t>
            </a:r>
          </a:p>
          <a:p>
            <a:r>
              <a:rPr lang="pt-PT" dirty="0"/>
              <a:t>A resolução em distância no SAR passivo é dada por (1)</a:t>
            </a:r>
          </a:p>
          <a:p>
            <a:r>
              <a:rPr lang="pt-PT" dirty="0"/>
              <a:t>Cross range </a:t>
            </a:r>
            <a:r>
              <a:rPr lang="pt-PT" dirty="0" err="1"/>
              <a:t>resolution</a:t>
            </a:r>
            <a:r>
              <a:rPr lang="pt-PT" dirty="0"/>
              <a:t> (2)</a:t>
            </a:r>
          </a:p>
          <a:p>
            <a:r>
              <a:rPr lang="pt-PT" dirty="0"/>
              <a:t>Exemplo de fórmulas do radar a bordo do satélite, alvo em terra.</a:t>
            </a:r>
          </a:p>
          <a:p>
            <a:r>
              <a:rPr lang="pt-PT" dirty="0"/>
              <a:t>Processamento SAR passivo- 1-compressão em distância (correlação entre raio refletido e sinal direto- quando sinal transmitido não é bem conhecido / ou/ usar </a:t>
            </a:r>
            <a:r>
              <a:rPr lang="pt-PT" dirty="0" err="1"/>
              <a:t>matched</a:t>
            </a:r>
            <a:r>
              <a:rPr lang="pt-PT" dirty="0"/>
              <a:t> </a:t>
            </a:r>
            <a:r>
              <a:rPr lang="pt-PT" dirty="0" err="1"/>
              <a:t>filtering</a:t>
            </a:r>
            <a:r>
              <a:rPr lang="pt-PT" dirty="0"/>
              <a:t> – todos os dados do transmissor têm de ser conhecidos). 2-correção distância e fase.3-remover sinal direto do refletido (usar </a:t>
            </a:r>
            <a:r>
              <a:rPr lang="pt-PT" dirty="0" err="1"/>
              <a:t>clean</a:t>
            </a:r>
            <a:r>
              <a:rPr lang="pt-PT" dirty="0"/>
              <a:t> </a:t>
            </a:r>
            <a:r>
              <a:rPr lang="pt-PT" dirty="0" err="1"/>
              <a:t>processing</a:t>
            </a:r>
            <a:r>
              <a:rPr lang="pt-PT" dirty="0"/>
              <a:t>) 4-cross-range </a:t>
            </a:r>
            <a:r>
              <a:rPr lang="pt-PT" dirty="0" err="1"/>
              <a:t>compression</a:t>
            </a:r>
            <a:r>
              <a:rPr lang="pt-PT"/>
              <a:t> (FFT).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780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2253</Words>
  <Application>Microsoft Office PowerPoint</Application>
  <PresentationFormat>Ecrã Panorâmico</PresentationFormat>
  <Paragraphs>161</Paragraphs>
  <Slides>30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45" baseType="lpstr">
      <vt:lpstr>Arial</vt:lpstr>
      <vt:lpstr>Arial-ItalicMT</vt:lpstr>
      <vt:lpstr>Calibri</vt:lpstr>
      <vt:lpstr>Calibri Light</vt:lpstr>
      <vt:lpstr>DejaVuSans</vt:lpstr>
      <vt:lpstr>HelveticaNeue-Roman</vt:lpstr>
      <vt:lpstr>LMRoman12-Italic</vt:lpstr>
      <vt:lpstr>NimbusRomNo9L-Regu</vt:lpstr>
      <vt:lpstr>Times-Italic</vt:lpstr>
      <vt:lpstr>TimesNewRoman</vt:lpstr>
      <vt:lpstr>TimesNewRoman,Bold</vt:lpstr>
      <vt:lpstr>TimesNewRoman,BoldItalic</vt:lpstr>
      <vt:lpstr>TimesNewRoman,Italic</vt:lpstr>
      <vt:lpstr>Times-Roman</vt:lpstr>
      <vt:lpstr>Tema do Office</vt:lpstr>
      <vt:lpstr>Array Location Uncertainty in Imaging Radar: SAR vs. MIMO-SAR  2018 IEEE MTT-S International Conference on Microwaves for Intelligent Mobility (ICMIM)</vt:lpstr>
      <vt:lpstr>Apresentação do PowerPoint</vt:lpstr>
      <vt:lpstr>Experimental Results of Passive SAR Imaging Using DVB-T Illuminators of Opportunity   IEEE GEOSCIENCE AND REMOTE SENSING LETTERS, VOL. 13, NO. 8, AUGUST 2016</vt:lpstr>
      <vt:lpstr>Apresentação do PowerPoint</vt:lpstr>
      <vt:lpstr>Apresentação do PowerPoint</vt:lpstr>
      <vt:lpstr>NOVEL ALGORITHM FOR HIGH RESOLUTION PASSIVE RADAR IMAGING WITH ISDBT DIGITAL TV SIGNAL  IGARSS 2018</vt:lpstr>
      <vt:lpstr>Apresentação do PowerPoint</vt:lpstr>
      <vt:lpstr>Passive SAR imaging using a satellite pulsed radar as an illuminator of opportunity  IRS 2012, 19th International Radar Symposium, May 23-25, Warsaw, Poland</vt:lpstr>
      <vt:lpstr>Apresentação do PowerPoint</vt:lpstr>
      <vt:lpstr>SAR/ISAR Imaging In Passive Radars   2016 IEEE Radar Conference (RadarConf)</vt:lpstr>
      <vt:lpstr>Apresentação do PowerPoint</vt:lpstr>
      <vt:lpstr>Apresentação do PowerPoint</vt:lpstr>
      <vt:lpstr>Simultaneous Active and Passive SAR imaging – first results   2020 WARSAW UNIVERSITY OF TECHNOLOGY</vt:lpstr>
      <vt:lpstr>Apresentação do PowerPoint</vt:lpstr>
      <vt:lpstr>Apresentação do PowerPoint</vt:lpstr>
      <vt:lpstr>  Microwave Imaging Using the Kirchoff Migration Algorithm    05 August 2015    </vt:lpstr>
      <vt:lpstr>Apresentação do PowerPoint</vt:lpstr>
      <vt:lpstr>Tese sénica</vt:lpstr>
      <vt:lpstr>Apresentação do PowerPoint</vt:lpstr>
      <vt:lpstr>Apresentação do PowerPoint</vt:lpstr>
      <vt:lpstr>Apresentação do PowerPoint</vt:lpstr>
      <vt:lpstr>Passive Radar Imaging Using DVB-S2 2017 IEEE</vt:lpstr>
      <vt:lpstr>Apresentação do PowerPoint</vt:lpstr>
      <vt:lpstr>Apresentação do PowerPoint</vt:lpstr>
      <vt:lpstr>Apresentação do PowerPoint</vt:lpstr>
      <vt:lpstr>Apresentação do PowerPoint</vt:lpstr>
      <vt:lpstr>Performance Analysis of Bistatic Forward-looking          2017 IEEE SAR with DVB-S Illuminators for Navigation</vt:lpstr>
      <vt:lpstr>Apresentação do PowerPoint</vt:lpstr>
      <vt:lpstr>Bistatic Forward-looking SAR: Theory and           2009 IEEE Challenges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Location Uncertainty in Imaging Radar: SAR vs. MIMO-SAR</dc:title>
  <dc:creator>Miguel Albuquerque</dc:creator>
  <cp:lastModifiedBy>Miguel Albuquerque</cp:lastModifiedBy>
  <cp:revision>39</cp:revision>
  <dcterms:created xsi:type="dcterms:W3CDTF">2021-03-07T14:30:47Z</dcterms:created>
  <dcterms:modified xsi:type="dcterms:W3CDTF">2021-04-03T17:10:13Z</dcterms:modified>
</cp:coreProperties>
</file>