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57" r:id="rId3"/>
    <p:sldId id="259" r:id="rId4"/>
    <p:sldId id="292" r:id="rId5"/>
    <p:sldId id="261" r:id="rId6"/>
    <p:sldId id="262" r:id="rId7"/>
    <p:sldId id="266" r:id="rId8"/>
    <p:sldId id="268" r:id="rId9"/>
    <p:sldId id="323" r:id="rId10"/>
    <p:sldId id="302" r:id="rId11"/>
    <p:sldId id="269" r:id="rId12"/>
    <p:sldId id="305" r:id="rId13"/>
    <p:sldId id="273" r:id="rId14"/>
    <p:sldId id="306" r:id="rId15"/>
    <p:sldId id="307" r:id="rId16"/>
    <p:sldId id="308" r:id="rId17"/>
    <p:sldId id="309" r:id="rId18"/>
    <p:sldId id="310" r:id="rId19"/>
    <p:sldId id="283" r:id="rId20"/>
    <p:sldId id="314" r:id="rId21"/>
    <p:sldId id="315" r:id="rId22"/>
    <p:sldId id="316" r:id="rId23"/>
    <p:sldId id="317" r:id="rId24"/>
    <p:sldId id="291" r:id="rId25"/>
    <p:sldId id="294" r:id="rId26"/>
    <p:sldId id="295" r:id="rId27"/>
    <p:sldId id="265" r:id="rId28"/>
    <p:sldId id="267" r:id="rId29"/>
    <p:sldId id="293" r:id="rId30"/>
    <p:sldId id="311" r:id="rId31"/>
    <p:sldId id="312" r:id="rId32"/>
    <p:sldId id="313" r:id="rId33"/>
    <p:sldId id="320" r:id="rId34"/>
    <p:sldId id="321" r:id="rId35"/>
    <p:sldId id="322" r:id="rId36"/>
    <p:sldId id="318" r:id="rId37"/>
    <p:sldId id="319"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68" autoAdjust="0"/>
  </p:normalViewPr>
  <p:slideViewPr>
    <p:cSldViewPr snapToGrid="0">
      <p:cViewPr varScale="1">
        <p:scale>
          <a:sx n="72" d="100"/>
          <a:sy n="72" d="100"/>
        </p:scale>
        <p:origin x="1104" y="10"/>
      </p:cViewPr>
      <p:guideLst/>
    </p:cSldViewPr>
  </p:slideViewPr>
  <p:outlineViewPr>
    <p:cViewPr>
      <p:scale>
        <a:sx n="33" d="100"/>
        <a:sy n="33" d="100"/>
      </p:scale>
      <p:origin x="0" y="-442"/>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A0613-2E3A-4FB4-9728-8201757F1F2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FE45438-1415-43FB-8CA2-7A22AFCA58D2}">
      <dgm:prSet/>
      <dgm:spPr/>
      <dgm:t>
        <a:bodyPr/>
        <a:lstStyle/>
        <a:p>
          <a:r>
            <a:rPr lang="es-ES" dirty="0">
              <a:latin typeface="Times New Roman" panose="02020603050405020304" pitchFamily="18" charset="0"/>
              <a:cs typeface="Times New Roman" panose="02020603050405020304" pitchFamily="18" charset="0"/>
            </a:rPr>
            <a:t>Introducción</a:t>
          </a:r>
          <a:endParaRPr lang="en-US" dirty="0">
            <a:latin typeface="Times New Roman" panose="02020603050405020304" pitchFamily="18" charset="0"/>
            <a:cs typeface="Times New Roman" panose="02020603050405020304" pitchFamily="18" charset="0"/>
          </a:endParaRPr>
        </a:p>
      </dgm:t>
    </dgm:pt>
    <dgm:pt modelId="{1A55BD75-D383-4892-B469-833D29DE154F}" type="parTrans" cxnId="{9CEF0024-E359-4D76-8277-C70F17FBE0FF}">
      <dgm:prSet/>
      <dgm:spPr/>
      <dgm:t>
        <a:bodyPr/>
        <a:lstStyle/>
        <a:p>
          <a:endParaRPr lang="en-US">
            <a:latin typeface="Times New Roman" panose="02020603050405020304" pitchFamily="18" charset="0"/>
            <a:cs typeface="Times New Roman" panose="02020603050405020304" pitchFamily="18" charset="0"/>
          </a:endParaRPr>
        </a:p>
      </dgm:t>
    </dgm:pt>
    <dgm:pt modelId="{9D3DD05E-6B03-4DDA-9800-4446AEE925F4}" type="sibTrans" cxnId="{9CEF0024-E359-4D76-8277-C70F17FBE0FF}">
      <dgm:prSet/>
      <dgm:spPr/>
      <dgm:t>
        <a:bodyPr/>
        <a:lstStyle/>
        <a:p>
          <a:endParaRPr lang="en-US">
            <a:latin typeface="Times New Roman" panose="02020603050405020304" pitchFamily="18" charset="0"/>
            <a:cs typeface="Times New Roman" panose="02020603050405020304" pitchFamily="18" charset="0"/>
          </a:endParaRPr>
        </a:p>
      </dgm:t>
    </dgm:pt>
    <dgm:pt modelId="{96554EFB-FD5D-4231-ABB3-5489FFC6B9AC}">
      <dgm:prSet/>
      <dgm:spPr/>
      <dgm:t>
        <a:bodyPr/>
        <a:lstStyle/>
        <a:p>
          <a:r>
            <a:rPr lang="en-US" dirty="0">
              <a:latin typeface="Times New Roman" panose="02020603050405020304" pitchFamily="18" charset="0"/>
              <a:cs typeface="Times New Roman" panose="02020603050405020304" pitchFamily="18" charset="0"/>
            </a:rPr>
            <a:t>Redes </a:t>
          </a:r>
          <a:r>
            <a:rPr lang="en-US" dirty="0" err="1">
              <a:latin typeface="Times New Roman" panose="02020603050405020304" pitchFamily="18" charset="0"/>
              <a:cs typeface="Times New Roman" panose="02020603050405020304" pitchFamily="18" charset="0"/>
            </a:rPr>
            <a:t>Neuronales</a:t>
          </a:r>
          <a:r>
            <a:rPr lang="en-US" dirty="0">
              <a:latin typeface="Times New Roman" panose="02020603050405020304" pitchFamily="18" charset="0"/>
              <a:cs typeface="Times New Roman" panose="02020603050405020304" pitchFamily="18" charset="0"/>
            </a:rPr>
            <a:t> (WGAN)</a:t>
          </a:r>
        </a:p>
      </dgm:t>
    </dgm:pt>
    <dgm:pt modelId="{2F13C915-04F3-480B-A50B-C35F3380E50F}" type="parTrans" cxnId="{2BA27A18-8199-41C5-967C-1BC41D2D6CAB}">
      <dgm:prSet/>
      <dgm:spPr/>
      <dgm:t>
        <a:bodyPr/>
        <a:lstStyle/>
        <a:p>
          <a:endParaRPr lang="en-US">
            <a:latin typeface="Times New Roman" panose="02020603050405020304" pitchFamily="18" charset="0"/>
            <a:cs typeface="Times New Roman" panose="02020603050405020304" pitchFamily="18" charset="0"/>
          </a:endParaRPr>
        </a:p>
      </dgm:t>
    </dgm:pt>
    <dgm:pt modelId="{62BF4AAC-9381-410B-BE1A-C7D152418CA0}" type="sibTrans" cxnId="{2BA27A18-8199-41C5-967C-1BC41D2D6CAB}">
      <dgm:prSet/>
      <dgm:spPr/>
      <dgm:t>
        <a:bodyPr/>
        <a:lstStyle/>
        <a:p>
          <a:endParaRPr lang="en-US">
            <a:latin typeface="Times New Roman" panose="02020603050405020304" pitchFamily="18" charset="0"/>
            <a:cs typeface="Times New Roman" panose="02020603050405020304" pitchFamily="18" charset="0"/>
          </a:endParaRPr>
        </a:p>
      </dgm:t>
    </dgm:pt>
    <dgm:pt modelId="{F48631AA-B44F-4201-92F5-DE3D43E4908A}">
      <dgm:prSet/>
      <dgm:spPr/>
      <dgm:t>
        <a:bodyPr/>
        <a:lstStyle/>
        <a:p>
          <a:r>
            <a:rPr lang="en-US" dirty="0" err="1">
              <a:latin typeface="Times New Roman" panose="02020603050405020304" pitchFamily="18" charset="0"/>
              <a:cs typeface="Times New Roman" panose="02020603050405020304" pitchFamily="18" charset="0"/>
            </a:rPr>
            <a:t>Entrenamiento</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resultados</a:t>
          </a:r>
          <a:endParaRPr lang="en-US" dirty="0">
            <a:latin typeface="Times New Roman" panose="02020603050405020304" pitchFamily="18" charset="0"/>
            <a:cs typeface="Times New Roman" panose="02020603050405020304" pitchFamily="18" charset="0"/>
          </a:endParaRPr>
        </a:p>
      </dgm:t>
    </dgm:pt>
    <dgm:pt modelId="{C7EDE8AA-85D2-455A-A6C5-2426D8A64D0E}" type="parTrans" cxnId="{F7CE12DA-9310-4A7A-AE5E-D59EBF9FD321}">
      <dgm:prSet/>
      <dgm:spPr/>
      <dgm:t>
        <a:bodyPr/>
        <a:lstStyle/>
        <a:p>
          <a:endParaRPr lang="en-US">
            <a:latin typeface="Times New Roman" panose="02020603050405020304" pitchFamily="18" charset="0"/>
            <a:cs typeface="Times New Roman" panose="02020603050405020304" pitchFamily="18" charset="0"/>
          </a:endParaRPr>
        </a:p>
      </dgm:t>
    </dgm:pt>
    <dgm:pt modelId="{90BC21CE-9DDD-4CEB-9BD2-BD9445EDFB35}" type="sibTrans" cxnId="{F7CE12DA-9310-4A7A-AE5E-D59EBF9FD321}">
      <dgm:prSet/>
      <dgm:spPr/>
      <dgm:t>
        <a:bodyPr/>
        <a:lstStyle/>
        <a:p>
          <a:endParaRPr lang="en-US">
            <a:latin typeface="Times New Roman" panose="02020603050405020304" pitchFamily="18" charset="0"/>
            <a:cs typeface="Times New Roman" panose="02020603050405020304" pitchFamily="18" charset="0"/>
          </a:endParaRPr>
        </a:p>
      </dgm:t>
    </dgm:pt>
    <dgm:pt modelId="{7C22F756-ED14-4423-BCF4-9DA56E0A3231}">
      <dgm:prSet/>
      <dgm:spPr/>
      <dgm:t>
        <a:bodyPr/>
        <a:lstStyle/>
        <a:p>
          <a:r>
            <a:rPr lang="es-ES" noProof="0" dirty="0">
              <a:latin typeface="Times New Roman" panose="02020603050405020304" pitchFamily="18" charset="0"/>
              <a:cs typeface="Times New Roman" panose="02020603050405020304" pitchFamily="18" charset="0"/>
            </a:rPr>
            <a:t>Conclusiones</a:t>
          </a:r>
        </a:p>
      </dgm:t>
    </dgm:pt>
    <dgm:pt modelId="{AA8C19B5-44CC-43D9-A75F-FF55A728B153}" type="parTrans" cxnId="{293599FB-08C1-4D6C-BFB5-47B3F30335DC}">
      <dgm:prSet/>
      <dgm:spPr/>
      <dgm:t>
        <a:bodyPr/>
        <a:lstStyle/>
        <a:p>
          <a:endParaRPr lang="en-US">
            <a:latin typeface="Times New Roman" panose="02020603050405020304" pitchFamily="18" charset="0"/>
            <a:cs typeface="Times New Roman" panose="02020603050405020304" pitchFamily="18" charset="0"/>
          </a:endParaRPr>
        </a:p>
      </dgm:t>
    </dgm:pt>
    <dgm:pt modelId="{BDBD029F-2B8F-4CAB-9928-6424F357547A}" type="sibTrans" cxnId="{293599FB-08C1-4D6C-BFB5-47B3F30335DC}">
      <dgm:prSet/>
      <dgm:spPr/>
      <dgm:t>
        <a:bodyPr/>
        <a:lstStyle/>
        <a:p>
          <a:endParaRPr lang="en-US">
            <a:latin typeface="Times New Roman" panose="02020603050405020304" pitchFamily="18" charset="0"/>
            <a:cs typeface="Times New Roman" panose="02020603050405020304" pitchFamily="18" charset="0"/>
          </a:endParaRPr>
        </a:p>
      </dgm:t>
    </dgm:pt>
    <dgm:pt modelId="{F64F3D4D-5193-4425-8BE2-CBDDC8C1F580}">
      <dgm:prSet/>
      <dgm:spPr/>
      <dgm:t>
        <a:bodyPr/>
        <a:lstStyle/>
        <a:p>
          <a:endParaRPr lang="en-US" dirty="0">
            <a:latin typeface="Times New Roman" panose="02020603050405020304" pitchFamily="18" charset="0"/>
            <a:cs typeface="Times New Roman" panose="02020603050405020304" pitchFamily="18" charset="0"/>
          </a:endParaRPr>
        </a:p>
      </dgm:t>
    </dgm:pt>
    <dgm:pt modelId="{19A00668-D2B6-42DF-B2C4-80DE6CA9523E}" type="parTrans" cxnId="{B78DF826-92BC-4FC7-A441-D6EDD3C77D1B}">
      <dgm:prSet/>
      <dgm:spPr/>
      <dgm:t>
        <a:bodyPr/>
        <a:lstStyle/>
        <a:p>
          <a:endParaRPr lang="en-US">
            <a:latin typeface="Times New Roman" panose="02020603050405020304" pitchFamily="18" charset="0"/>
            <a:cs typeface="Times New Roman" panose="02020603050405020304" pitchFamily="18" charset="0"/>
          </a:endParaRPr>
        </a:p>
      </dgm:t>
    </dgm:pt>
    <dgm:pt modelId="{327BD675-0AC4-45F1-8D43-32577F48A57D}" type="sibTrans" cxnId="{B78DF826-92BC-4FC7-A441-D6EDD3C77D1B}">
      <dgm:prSet/>
      <dgm:spPr/>
      <dgm:t>
        <a:bodyPr/>
        <a:lstStyle/>
        <a:p>
          <a:endParaRPr lang="en-US">
            <a:latin typeface="Times New Roman" panose="02020603050405020304" pitchFamily="18" charset="0"/>
            <a:cs typeface="Times New Roman" panose="02020603050405020304" pitchFamily="18" charset="0"/>
          </a:endParaRPr>
        </a:p>
      </dgm:t>
    </dgm:pt>
    <dgm:pt modelId="{38AFE096-52F2-467E-A574-60F63697DC90}" type="pres">
      <dgm:prSet presAssocID="{460A0613-2E3A-4FB4-9728-8201757F1F27}" presName="vert0" presStyleCnt="0">
        <dgm:presLayoutVars>
          <dgm:dir/>
          <dgm:animOne val="branch"/>
          <dgm:animLvl val="lvl"/>
        </dgm:presLayoutVars>
      </dgm:prSet>
      <dgm:spPr/>
    </dgm:pt>
    <dgm:pt modelId="{600B09F7-00A5-4C2C-850B-A338353C5C19}" type="pres">
      <dgm:prSet presAssocID="{3FE45438-1415-43FB-8CA2-7A22AFCA58D2}" presName="thickLine" presStyleLbl="alignNode1" presStyleIdx="0" presStyleCnt="5"/>
      <dgm:spPr/>
    </dgm:pt>
    <dgm:pt modelId="{A0B50299-2AC7-47C2-9184-054363D86B5D}" type="pres">
      <dgm:prSet presAssocID="{3FE45438-1415-43FB-8CA2-7A22AFCA58D2}" presName="horz1" presStyleCnt="0"/>
      <dgm:spPr/>
    </dgm:pt>
    <dgm:pt modelId="{8D822E9D-0A95-4E56-BF99-205CBFAA280D}" type="pres">
      <dgm:prSet presAssocID="{3FE45438-1415-43FB-8CA2-7A22AFCA58D2}" presName="tx1" presStyleLbl="revTx" presStyleIdx="0" presStyleCnt="5"/>
      <dgm:spPr/>
    </dgm:pt>
    <dgm:pt modelId="{8E91AB77-5493-40D7-B44E-36B0F5448D68}" type="pres">
      <dgm:prSet presAssocID="{3FE45438-1415-43FB-8CA2-7A22AFCA58D2}" presName="vert1" presStyleCnt="0"/>
      <dgm:spPr/>
    </dgm:pt>
    <dgm:pt modelId="{82460422-21E9-4B94-A50A-B9CBA7107183}" type="pres">
      <dgm:prSet presAssocID="{96554EFB-FD5D-4231-ABB3-5489FFC6B9AC}" presName="thickLine" presStyleLbl="alignNode1" presStyleIdx="1" presStyleCnt="5"/>
      <dgm:spPr/>
    </dgm:pt>
    <dgm:pt modelId="{0088F0BF-456E-46A3-8677-0528D9444811}" type="pres">
      <dgm:prSet presAssocID="{96554EFB-FD5D-4231-ABB3-5489FFC6B9AC}" presName="horz1" presStyleCnt="0"/>
      <dgm:spPr/>
    </dgm:pt>
    <dgm:pt modelId="{54F873B4-6E5B-4A02-A533-4538DF3E220D}" type="pres">
      <dgm:prSet presAssocID="{96554EFB-FD5D-4231-ABB3-5489FFC6B9AC}" presName="tx1" presStyleLbl="revTx" presStyleIdx="1" presStyleCnt="5"/>
      <dgm:spPr/>
    </dgm:pt>
    <dgm:pt modelId="{4C94BBC3-B0F4-434A-9873-9B7A51C5367F}" type="pres">
      <dgm:prSet presAssocID="{96554EFB-FD5D-4231-ABB3-5489FFC6B9AC}" presName="vert1" presStyleCnt="0"/>
      <dgm:spPr/>
    </dgm:pt>
    <dgm:pt modelId="{23AD16B7-64DF-4908-8007-7FBA58D6CCE1}" type="pres">
      <dgm:prSet presAssocID="{F48631AA-B44F-4201-92F5-DE3D43E4908A}" presName="thickLine" presStyleLbl="alignNode1" presStyleIdx="2" presStyleCnt="5"/>
      <dgm:spPr/>
    </dgm:pt>
    <dgm:pt modelId="{DBF5E548-78B7-4A81-B908-615E642D35CE}" type="pres">
      <dgm:prSet presAssocID="{F48631AA-B44F-4201-92F5-DE3D43E4908A}" presName="horz1" presStyleCnt="0"/>
      <dgm:spPr/>
    </dgm:pt>
    <dgm:pt modelId="{3DDA6890-EF49-4667-AFC9-BA047A3276D4}" type="pres">
      <dgm:prSet presAssocID="{F48631AA-B44F-4201-92F5-DE3D43E4908A}" presName="tx1" presStyleLbl="revTx" presStyleIdx="2" presStyleCnt="5"/>
      <dgm:spPr/>
    </dgm:pt>
    <dgm:pt modelId="{60D49D42-F581-4262-9952-BEFD276C7DBC}" type="pres">
      <dgm:prSet presAssocID="{F48631AA-B44F-4201-92F5-DE3D43E4908A}" presName="vert1" presStyleCnt="0"/>
      <dgm:spPr/>
    </dgm:pt>
    <dgm:pt modelId="{F0816BE7-CAC9-42CC-8262-E1D4A232953F}" type="pres">
      <dgm:prSet presAssocID="{7C22F756-ED14-4423-BCF4-9DA56E0A3231}" presName="thickLine" presStyleLbl="alignNode1" presStyleIdx="3" presStyleCnt="5"/>
      <dgm:spPr/>
    </dgm:pt>
    <dgm:pt modelId="{8E161244-35F2-4BCB-88F0-9F22C10515E2}" type="pres">
      <dgm:prSet presAssocID="{7C22F756-ED14-4423-BCF4-9DA56E0A3231}" presName="horz1" presStyleCnt="0"/>
      <dgm:spPr/>
    </dgm:pt>
    <dgm:pt modelId="{784D5CC0-A170-4B7D-836A-BE7368E9F2F9}" type="pres">
      <dgm:prSet presAssocID="{7C22F756-ED14-4423-BCF4-9DA56E0A3231}" presName="tx1" presStyleLbl="revTx" presStyleIdx="3" presStyleCnt="5"/>
      <dgm:spPr/>
    </dgm:pt>
    <dgm:pt modelId="{D912635F-DAF6-4202-8516-0A1F5DD186FF}" type="pres">
      <dgm:prSet presAssocID="{7C22F756-ED14-4423-BCF4-9DA56E0A3231}" presName="vert1" presStyleCnt="0"/>
      <dgm:spPr/>
    </dgm:pt>
    <dgm:pt modelId="{9E904F7C-37C6-409D-9B57-F047D87C5D31}" type="pres">
      <dgm:prSet presAssocID="{F64F3D4D-5193-4425-8BE2-CBDDC8C1F580}" presName="thickLine" presStyleLbl="alignNode1" presStyleIdx="4" presStyleCnt="5"/>
      <dgm:spPr/>
    </dgm:pt>
    <dgm:pt modelId="{31397198-5D84-410A-B4EB-D635A75D5B1E}" type="pres">
      <dgm:prSet presAssocID="{F64F3D4D-5193-4425-8BE2-CBDDC8C1F580}" presName="horz1" presStyleCnt="0"/>
      <dgm:spPr/>
    </dgm:pt>
    <dgm:pt modelId="{73517684-0DA5-4299-A3A6-F375DFF3AFFD}" type="pres">
      <dgm:prSet presAssocID="{F64F3D4D-5193-4425-8BE2-CBDDC8C1F580}" presName="tx1" presStyleLbl="revTx" presStyleIdx="4" presStyleCnt="5"/>
      <dgm:spPr/>
    </dgm:pt>
    <dgm:pt modelId="{A57A4510-DD98-49CE-BE0B-9611AE4C2864}" type="pres">
      <dgm:prSet presAssocID="{F64F3D4D-5193-4425-8BE2-CBDDC8C1F580}" presName="vert1" presStyleCnt="0"/>
      <dgm:spPr/>
    </dgm:pt>
  </dgm:ptLst>
  <dgm:cxnLst>
    <dgm:cxn modelId="{2BA27A18-8199-41C5-967C-1BC41D2D6CAB}" srcId="{460A0613-2E3A-4FB4-9728-8201757F1F27}" destId="{96554EFB-FD5D-4231-ABB3-5489FFC6B9AC}" srcOrd="1" destOrd="0" parTransId="{2F13C915-04F3-480B-A50B-C35F3380E50F}" sibTransId="{62BF4AAC-9381-410B-BE1A-C7D152418CA0}"/>
    <dgm:cxn modelId="{9CEF0024-E359-4D76-8277-C70F17FBE0FF}" srcId="{460A0613-2E3A-4FB4-9728-8201757F1F27}" destId="{3FE45438-1415-43FB-8CA2-7A22AFCA58D2}" srcOrd="0" destOrd="0" parTransId="{1A55BD75-D383-4892-B469-833D29DE154F}" sibTransId="{9D3DD05E-6B03-4DDA-9800-4446AEE925F4}"/>
    <dgm:cxn modelId="{B78DF826-92BC-4FC7-A441-D6EDD3C77D1B}" srcId="{460A0613-2E3A-4FB4-9728-8201757F1F27}" destId="{F64F3D4D-5193-4425-8BE2-CBDDC8C1F580}" srcOrd="4" destOrd="0" parTransId="{19A00668-D2B6-42DF-B2C4-80DE6CA9523E}" sibTransId="{327BD675-0AC4-45F1-8D43-32577F48A57D}"/>
    <dgm:cxn modelId="{24CDAE5B-E920-4BF0-BBD1-4C8F9B6C6117}" type="presOf" srcId="{7C22F756-ED14-4423-BCF4-9DA56E0A3231}" destId="{784D5CC0-A170-4B7D-836A-BE7368E9F2F9}" srcOrd="0" destOrd="0" presId="urn:microsoft.com/office/officeart/2008/layout/LinedList"/>
    <dgm:cxn modelId="{00A16653-EF15-4C97-84B0-3655B66EDBBE}" type="presOf" srcId="{F48631AA-B44F-4201-92F5-DE3D43E4908A}" destId="{3DDA6890-EF49-4667-AFC9-BA047A3276D4}" srcOrd="0" destOrd="0" presId="urn:microsoft.com/office/officeart/2008/layout/LinedList"/>
    <dgm:cxn modelId="{692D8A9B-AC3E-441C-BB72-CB8CA8B615CB}" type="presOf" srcId="{F64F3D4D-5193-4425-8BE2-CBDDC8C1F580}" destId="{73517684-0DA5-4299-A3A6-F375DFF3AFFD}" srcOrd="0" destOrd="0" presId="urn:microsoft.com/office/officeart/2008/layout/LinedList"/>
    <dgm:cxn modelId="{7EB0469D-8264-4AD0-ACCD-764DED12C6B8}" type="presOf" srcId="{3FE45438-1415-43FB-8CA2-7A22AFCA58D2}" destId="{8D822E9D-0A95-4E56-BF99-205CBFAA280D}" srcOrd="0" destOrd="0" presId="urn:microsoft.com/office/officeart/2008/layout/LinedList"/>
    <dgm:cxn modelId="{40FBE7AE-9DD8-42B9-8F2D-DD4BE6011712}" type="presOf" srcId="{460A0613-2E3A-4FB4-9728-8201757F1F27}" destId="{38AFE096-52F2-467E-A574-60F63697DC90}" srcOrd="0" destOrd="0" presId="urn:microsoft.com/office/officeart/2008/layout/LinedList"/>
    <dgm:cxn modelId="{F734C4BD-70AE-4B83-9643-A9698C9D4F2A}" type="presOf" srcId="{96554EFB-FD5D-4231-ABB3-5489FFC6B9AC}" destId="{54F873B4-6E5B-4A02-A533-4538DF3E220D}" srcOrd="0" destOrd="0" presId="urn:microsoft.com/office/officeart/2008/layout/LinedList"/>
    <dgm:cxn modelId="{F7CE12DA-9310-4A7A-AE5E-D59EBF9FD321}" srcId="{460A0613-2E3A-4FB4-9728-8201757F1F27}" destId="{F48631AA-B44F-4201-92F5-DE3D43E4908A}" srcOrd="2" destOrd="0" parTransId="{C7EDE8AA-85D2-455A-A6C5-2426D8A64D0E}" sibTransId="{90BC21CE-9DDD-4CEB-9BD2-BD9445EDFB35}"/>
    <dgm:cxn modelId="{293599FB-08C1-4D6C-BFB5-47B3F30335DC}" srcId="{460A0613-2E3A-4FB4-9728-8201757F1F27}" destId="{7C22F756-ED14-4423-BCF4-9DA56E0A3231}" srcOrd="3" destOrd="0" parTransId="{AA8C19B5-44CC-43D9-A75F-FF55A728B153}" sibTransId="{BDBD029F-2B8F-4CAB-9928-6424F357547A}"/>
    <dgm:cxn modelId="{978E3D8D-ABE6-4A4B-B7E3-D744F63D765A}" type="presParOf" srcId="{38AFE096-52F2-467E-A574-60F63697DC90}" destId="{600B09F7-00A5-4C2C-850B-A338353C5C19}" srcOrd="0" destOrd="0" presId="urn:microsoft.com/office/officeart/2008/layout/LinedList"/>
    <dgm:cxn modelId="{E64526E0-ABBF-4B2F-B778-804850514017}" type="presParOf" srcId="{38AFE096-52F2-467E-A574-60F63697DC90}" destId="{A0B50299-2AC7-47C2-9184-054363D86B5D}" srcOrd="1" destOrd="0" presId="urn:microsoft.com/office/officeart/2008/layout/LinedList"/>
    <dgm:cxn modelId="{9CEBC459-09A4-4139-86C7-712CB4872007}" type="presParOf" srcId="{A0B50299-2AC7-47C2-9184-054363D86B5D}" destId="{8D822E9D-0A95-4E56-BF99-205CBFAA280D}" srcOrd="0" destOrd="0" presId="urn:microsoft.com/office/officeart/2008/layout/LinedList"/>
    <dgm:cxn modelId="{AEF8E706-3734-48F8-BBEF-4117F370DC75}" type="presParOf" srcId="{A0B50299-2AC7-47C2-9184-054363D86B5D}" destId="{8E91AB77-5493-40D7-B44E-36B0F5448D68}" srcOrd="1" destOrd="0" presId="urn:microsoft.com/office/officeart/2008/layout/LinedList"/>
    <dgm:cxn modelId="{E56217D4-170F-4FFE-850D-13183F8602BD}" type="presParOf" srcId="{38AFE096-52F2-467E-A574-60F63697DC90}" destId="{82460422-21E9-4B94-A50A-B9CBA7107183}" srcOrd="2" destOrd="0" presId="urn:microsoft.com/office/officeart/2008/layout/LinedList"/>
    <dgm:cxn modelId="{62A4BE1E-86FD-434D-B722-A4527E3F88E6}" type="presParOf" srcId="{38AFE096-52F2-467E-A574-60F63697DC90}" destId="{0088F0BF-456E-46A3-8677-0528D9444811}" srcOrd="3" destOrd="0" presId="urn:microsoft.com/office/officeart/2008/layout/LinedList"/>
    <dgm:cxn modelId="{1CB5F32D-7B6B-4A06-9B15-89D52CA90D7F}" type="presParOf" srcId="{0088F0BF-456E-46A3-8677-0528D9444811}" destId="{54F873B4-6E5B-4A02-A533-4538DF3E220D}" srcOrd="0" destOrd="0" presId="urn:microsoft.com/office/officeart/2008/layout/LinedList"/>
    <dgm:cxn modelId="{CB37A2DF-9ED0-4BB4-B1BC-9A2B58035E08}" type="presParOf" srcId="{0088F0BF-456E-46A3-8677-0528D9444811}" destId="{4C94BBC3-B0F4-434A-9873-9B7A51C5367F}" srcOrd="1" destOrd="0" presId="urn:microsoft.com/office/officeart/2008/layout/LinedList"/>
    <dgm:cxn modelId="{F62BF40F-F15E-4064-AEBB-FE0A2C990AAF}" type="presParOf" srcId="{38AFE096-52F2-467E-A574-60F63697DC90}" destId="{23AD16B7-64DF-4908-8007-7FBA58D6CCE1}" srcOrd="4" destOrd="0" presId="urn:microsoft.com/office/officeart/2008/layout/LinedList"/>
    <dgm:cxn modelId="{44C75CEA-0E8C-4DD2-BD2D-C20EE47C901E}" type="presParOf" srcId="{38AFE096-52F2-467E-A574-60F63697DC90}" destId="{DBF5E548-78B7-4A81-B908-615E642D35CE}" srcOrd="5" destOrd="0" presId="urn:microsoft.com/office/officeart/2008/layout/LinedList"/>
    <dgm:cxn modelId="{7892BAB1-E6DA-4A07-9435-AAECF92A99DF}" type="presParOf" srcId="{DBF5E548-78B7-4A81-B908-615E642D35CE}" destId="{3DDA6890-EF49-4667-AFC9-BA047A3276D4}" srcOrd="0" destOrd="0" presId="urn:microsoft.com/office/officeart/2008/layout/LinedList"/>
    <dgm:cxn modelId="{713CA021-09C4-4F60-8C22-F4DF56456572}" type="presParOf" srcId="{DBF5E548-78B7-4A81-B908-615E642D35CE}" destId="{60D49D42-F581-4262-9952-BEFD276C7DBC}" srcOrd="1" destOrd="0" presId="urn:microsoft.com/office/officeart/2008/layout/LinedList"/>
    <dgm:cxn modelId="{3CA89135-6354-441E-86C1-A9360D6998C2}" type="presParOf" srcId="{38AFE096-52F2-467E-A574-60F63697DC90}" destId="{F0816BE7-CAC9-42CC-8262-E1D4A232953F}" srcOrd="6" destOrd="0" presId="urn:microsoft.com/office/officeart/2008/layout/LinedList"/>
    <dgm:cxn modelId="{E84E585B-21FC-43BC-96A1-279E7DFE6857}" type="presParOf" srcId="{38AFE096-52F2-467E-A574-60F63697DC90}" destId="{8E161244-35F2-4BCB-88F0-9F22C10515E2}" srcOrd="7" destOrd="0" presId="urn:microsoft.com/office/officeart/2008/layout/LinedList"/>
    <dgm:cxn modelId="{4057864A-C5AD-42C4-B183-6705A0F2E138}" type="presParOf" srcId="{8E161244-35F2-4BCB-88F0-9F22C10515E2}" destId="{784D5CC0-A170-4B7D-836A-BE7368E9F2F9}" srcOrd="0" destOrd="0" presId="urn:microsoft.com/office/officeart/2008/layout/LinedList"/>
    <dgm:cxn modelId="{64109C93-B608-442C-9510-4DBF3DDCAAB2}" type="presParOf" srcId="{8E161244-35F2-4BCB-88F0-9F22C10515E2}" destId="{D912635F-DAF6-4202-8516-0A1F5DD186FF}" srcOrd="1" destOrd="0" presId="urn:microsoft.com/office/officeart/2008/layout/LinedList"/>
    <dgm:cxn modelId="{0C07C51A-DB4D-44B3-A649-B3C4291F1853}" type="presParOf" srcId="{38AFE096-52F2-467E-A574-60F63697DC90}" destId="{9E904F7C-37C6-409D-9B57-F047D87C5D31}" srcOrd="8" destOrd="0" presId="urn:microsoft.com/office/officeart/2008/layout/LinedList"/>
    <dgm:cxn modelId="{5ECD58CF-3DA7-41F2-B7D0-DEBBAB86991E}" type="presParOf" srcId="{38AFE096-52F2-467E-A574-60F63697DC90}" destId="{31397198-5D84-410A-B4EB-D635A75D5B1E}" srcOrd="9" destOrd="0" presId="urn:microsoft.com/office/officeart/2008/layout/LinedList"/>
    <dgm:cxn modelId="{809CC130-3489-456C-8349-70FCA2C0618A}" type="presParOf" srcId="{31397198-5D84-410A-B4EB-D635A75D5B1E}" destId="{73517684-0DA5-4299-A3A6-F375DFF3AFFD}" srcOrd="0" destOrd="0" presId="urn:microsoft.com/office/officeart/2008/layout/LinedList"/>
    <dgm:cxn modelId="{2155CAF2-719B-4B24-B5E5-78BEB074ED47}" type="presParOf" srcId="{31397198-5D84-410A-B4EB-D635A75D5B1E}" destId="{A57A4510-DD98-49CE-BE0B-9611AE4C286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B09F7-00A5-4C2C-850B-A338353C5C19}">
      <dsp:nvSpPr>
        <dsp:cNvPr id="0" name=""/>
        <dsp:cNvSpPr/>
      </dsp:nvSpPr>
      <dsp:spPr>
        <a:xfrm>
          <a:off x="0" y="44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22E9D-0A95-4E56-BF99-205CBFAA280D}">
      <dsp:nvSpPr>
        <dsp:cNvPr id="0" name=""/>
        <dsp:cNvSpPr/>
      </dsp:nvSpPr>
      <dsp:spPr>
        <a:xfrm>
          <a:off x="0" y="449"/>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ES" sz="3500" kern="1200" dirty="0">
              <a:latin typeface="Times New Roman" panose="02020603050405020304" pitchFamily="18" charset="0"/>
              <a:cs typeface="Times New Roman" panose="02020603050405020304" pitchFamily="18" charset="0"/>
            </a:rPr>
            <a:t>Introducción</a:t>
          </a:r>
          <a:endParaRPr lang="en-US" sz="3500" kern="1200" dirty="0">
            <a:latin typeface="Times New Roman" panose="02020603050405020304" pitchFamily="18" charset="0"/>
            <a:cs typeface="Times New Roman" panose="02020603050405020304" pitchFamily="18" charset="0"/>
          </a:endParaRPr>
        </a:p>
      </dsp:txBody>
      <dsp:txXfrm>
        <a:off x="0" y="449"/>
        <a:ext cx="9724031" cy="736491"/>
      </dsp:txXfrm>
    </dsp:sp>
    <dsp:sp modelId="{82460422-21E9-4B94-A50A-B9CBA7107183}">
      <dsp:nvSpPr>
        <dsp:cNvPr id="0" name=""/>
        <dsp:cNvSpPr/>
      </dsp:nvSpPr>
      <dsp:spPr>
        <a:xfrm>
          <a:off x="0" y="736941"/>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873B4-6E5B-4A02-A533-4538DF3E220D}">
      <dsp:nvSpPr>
        <dsp:cNvPr id="0" name=""/>
        <dsp:cNvSpPr/>
      </dsp:nvSpPr>
      <dsp:spPr>
        <a:xfrm>
          <a:off x="0" y="736941"/>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Redes </a:t>
          </a:r>
          <a:r>
            <a:rPr lang="en-US" sz="3500" kern="1200" dirty="0" err="1">
              <a:latin typeface="Times New Roman" panose="02020603050405020304" pitchFamily="18" charset="0"/>
              <a:cs typeface="Times New Roman" panose="02020603050405020304" pitchFamily="18" charset="0"/>
            </a:rPr>
            <a:t>Neuronales</a:t>
          </a:r>
          <a:r>
            <a:rPr lang="en-US" sz="3500" kern="1200" dirty="0">
              <a:latin typeface="Times New Roman" panose="02020603050405020304" pitchFamily="18" charset="0"/>
              <a:cs typeface="Times New Roman" panose="02020603050405020304" pitchFamily="18" charset="0"/>
            </a:rPr>
            <a:t> (WGAN)</a:t>
          </a:r>
        </a:p>
      </dsp:txBody>
      <dsp:txXfrm>
        <a:off x="0" y="736941"/>
        <a:ext cx="9724031" cy="736491"/>
      </dsp:txXfrm>
    </dsp:sp>
    <dsp:sp modelId="{23AD16B7-64DF-4908-8007-7FBA58D6CCE1}">
      <dsp:nvSpPr>
        <dsp:cNvPr id="0" name=""/>
        <dsp:cNvSpPr/>
      </dsp:nvSpPr>
      <dsp:spPr>
        <a:xfrm>
          <a:off x="0" y="1473433"/>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DA6890-EF49-4667-AFC9-BA047A3276D4}">
      <dsp:nvSpPr>
        <dsp:cNvPr id="0" name=""/>
        <dsp:cNvSpPr/>
      </dsp:nvSpPr>
      <dsp:spPr>
        <a:xfrm>
          <a:off x="0" y="1473433"/>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err="1">
              <a:latin typeface="Times New Roman" panose="02020603050405020304" pitchFamily="18" charset="0"/>
              <a:cs typeface="Times New Roman" panose="02020603050405020304" pitchFamily="18" charset="0"/>
            </a:rPr>
            <a:t>Entrenamiento</a:t>
          </a:r>
          <a:r>
            <a:rPr lang="en-US" sz="3500" kern="1200" dirty="0">
              <a:latin typeface="Times New Roman" panose="02020603050405020304" pitchFamily="18" charset="0"/>
              <a:cs typeface="Times New Roman" panose="02020603050405020304" pitchFamily="18" charset="0"/>
            </a:rPr>
            <a:t> y </a:t>
          </a:r>
          <a:r>
            <a:rPr lang="en-US" sz="3500" kern="1200" dirty="0" err="1">
              <a:latin typeface="Times New Roman" panose="02020603050405020304" pitchFamily="18" charset="0"/>
              <a:cs typeface="Times New Roman" panose="02020603050405020304" pitchFamily="18" charset="0"/>
            </a:rPr>
            <a:t>resultados</a:t>
          </a:r>
          <a:endParaRPr lang="en-US" sz="3500" kern="1200" dirty="0">
            <a:latin typeface="Times New Roman" panose="02020603050405020304" pitchFamily="18" charset="0"/>
            <a:cs typeface="Times New Roman" panose="02020603050405020304" pitchFamily="18" charset="0"/>
          </a:endParaRPr>
        </a:p>
      </dsp:txBody>
      <dsp:txXfrm>
        <a:off x="0" y="1473433"/>
        <a:ext cx="9724031" cy="736491"/>
      </dsp:txXfrm>
    </dsp:sp>
    <dsp:sp modelId="{F0816BE7-CAC9-42CC-8262-E1D4A232953F}">
      <dsp:nvSpPr>
        <dsp:cNvPr id="0" name=""/>
        <dsp:cNvSpPr/>
      </dsp:nvSpPr>
      <dsp:spPr>
        <a:xfrm>
          <a:off x="0" y="2209924"/>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D5CC0-A170-4B7D-836A-BE7368E9F2F9}">
      <dsp:nvSpPr>
        <dsp:cNvPr id="0" name=""/>
        <dsp:cNvSpPr/>
      </dsp:nvSpPr>
      <dsp:spPr>
        <a:xfrm>
          <a:off x="0" y="2209924"/>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ES" sz="3500" kern="1200" noProof="0" dirty="0">
              <a:latin typeface="Times New Roman" panose="02020603050405020304" pitchFamily="18" charset="0"/>
              <a:cs typeface="Times New Roman" panose="02020603050405020304" pitchFamily="18" charset="0"/>
            </a:rPr>
            <a:t>Conclusiones</a:t>
          </a:r>
        </a:p>
      </dsp:txBody>
      <dsp:txXfrm>
        <a:off x="0" y="2209924"/>
        <a:ext cx="9724031" cy="736491"/>
      </dsp:txXfrm>
    </dsp:sp>
    <dsp:sp modelId="{9E904F7C-37C6-409D-9B57-F047D87C5D31}">
      <dsp:nvSpPr>
        <dsp:cNvPr id="0" name=""/>
        <dsp:cNvSpPr/>
      </dsp:nvSpPr>
      <dsp:spPr>
        <a:xfrm>
          <a:off x="0" y="2946416"/>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17684-0DA5-4299-A3A6-F375DFF3AFFD}">
      <dsp:nvSpPr>
        <dsp:cNvPr id="0" name=""/>
        <dsp:cNvSpPr/>
      </dsp:nvSpPr>
      <dsp:spPr>
        <a:xfrm>
          <a:off x="0" y="2946416"/>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endParaRPr lang="en-US" sz="3500" kern="1200" dirty="0">
            <a:latin typeface="Times New Roman" panose="02020603050405020304" pitchFamily="18" charset="0"/>
            <a:cs typeface="Times New Roman" panose="02020603050405020304" pitchFamily="18" charset="0"/>
          </a:endParaRPr>
        </a:p>
      </dsp:txBody>
      <dsp:txXfrm>
        <a:off x="0" y="2946416"/>
        <a:ext cx="9724031" cy="7364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1164B5D-9F8E-6E87-3240-C64715F86C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FA7D7123-C7D1-C9F1-38AA-5A217EAF4C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7D54D-6B03-4EE3-B252-43732D0339F8}" type="datetimeFigureOut">
              <a:rPr lang="es-ES" smtClean="0"/>
              <a:t>24/06/2022</a:t>
            </a:fld>
            <a:endParaRPr lang="es-ES"/>
          </a:p>
        </p:txBody>
      </p:sp>
      <p:sp>
        <p:nvSpPr>
          <p:cNvPr id="4" name="Marcador de pie de página 3">
            <a:extLst>
              <a:ext uri="{FF2B5EF4-FFF2-40B4-BE49-F238E27FC236}">
                <a16:creationId xmlns:a16="http://schemas.microsoft.com/office/drawing/2014/main" id="{D0B1A186-EC2A-9F1A-FCA6-6541091B5F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2E9B45D1-A7F2-FACC-2134-84CB273F24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F9BDB-763F-4440-BD30-5B17EB22CB46}" type="slidenum">
              <a:rPr lang="es-ES" smtClean="0"/>
              <a:t>‹Nº›</a:t>
            </a:fld>
            <a:endParaRPr lang="es-ES"/>
          </a:p>
        </p:txBody>
      </p:sp>
    </p:spTree>
    <p:extLst>
      <p:ext uri="{BB962C8B-B14F-4D97-AF65-F5344CB8AC3E}">
        <p14:creationId xmlns:p14="http://schemas.microsoft.com/office/powerpoint/2010/main" val="2473917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BB957-A74E-41C1-98C1-6FC30F8B172D}" type="datetimeFigureOut">
              <a:rPr lang="es-ES" smtClean="0"/>
              <a:t>24/06/2022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3BD1E-0120-4997-94F3-D1E199A23220}" type="slidenum">
              <a:rPr lang="es-ES" smtClean="0"/>
              <a:t>‹Nº›</a:t>
            </a:fld>
            <a:endParaRPr lang="es-ES"/>
          </a:p>
        </p:txBody>
      </p:sp>
    </p:spTree>
    <p:extLst>
      <p:ext uri="{BB962C8B-B14F-4D97-AF65-F5344CB8AC3E}">
        <p14:creationId xmlns:p14="http://schemas.microsoft.com/office/powerpoint/2010/main" val="20596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Buenos días, soy Miguel Ángel Hoyo y voy a exponer mi trabajo de fin de master: Simulación de sucesos de colisión utilizando redes generativas adversarias.</a:t>
            </a:r>
          </a:p>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1</a:t>
            </a:fld>
            <a:endParaRPr lang="es-ES"/>
          </a:p>
        </p:txBody>
      </p:sp>
    </p:spTree>
    <p:extLst>
      <p:ext uri="{BB962C8B-B14F-4D97-AF65-F5344CB8AC3E}">
        <p14:creationId xmlns:p14="http://schemas.microsoft.com/office/powerpoint/2010/main" val="4155254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Hablando en términos matemáticos, tenemos </a:t>
            </a:r>
            <a:r>
              <a:rPr lang="es-ES" dirty="0" err="1"/>
              <a:t>uan</a:t>
            </a:r>
            <a:r>
              <a:rPr lang="es-ES" dirty="0"/>
              <a:t> distribución </a:t>
            </a:r>
            <a:r>
              <a:rPr lang="es-ES" dirty="0" err="1"/>
              <a:t>pz</a:t>
            </a:r>
            <a:r>
              <a:rPr lang="es-ES" dirty="0"/>
              <a:t> de la que muestreamos un vector aleatorio z, lo pasamos por G y así obtenemos una muestra falsa G(z) que tiene la misma dimensión que las muestras reales, por eso lo llamaremos x </a:t>
            </a:r>
            <a:r>
              <a:rPr lang="es-ES" dirty="0" err="1"/>
              <a:t>fake</a:t>
            </a:r>
            <a:r>
              <a:rPr lang="es-ES" dirty="0"/>
              <a:t> y x real a las reales, estas muestras se las pasamos a D y este tendrá que discernir si el valor de x que le pasamos proviene de una distribución </a:t>
            </a:r>
            <a:r>
              <a:rPr lang="es-ES" dirty="0" err="1"/>
              <a:t>pg</a:t>
            </a:r>
            <a:r>
              <a:rPr lang="es-ES" dirty="0"/>
              <a:t>, es decir, de la distribución que genera el generador, o </a:t>
            </a:r>
            <a:r>
              <a:rPr lang="es-ES" dirty="0" err="1"/>
              <a:t>pdata</a:t>
            </a:r>
            <a:r>
              <a:rPr lang="es-ES" dirty="0"/>
              <a:t>, es decir, de la distribución que tienen los datos reales. Por lo que en este proceso iterativo el objetivo del generador es hacer que </a:t>
            </a:r>
            <a:r>
              <a:rPr lang="es-ES" dirty="0" err="1"/>
              <a:t>pg</a:t>
            </a:r>
            <a:r>
              <a:rPr lang="es-ES" dirty="0"/>
              <a:t> sea </a:t>
            </a:r>
            <a:r>
              <a:rPr lang="es-ES" dirty="0" err="1"/>
              <a:t>similara</a:t>
            </a:r>
            <a:r>
              <a:rPr lang="es-ES" dirty="0"/>
              <a:t> </a:t>
            </a:r>
            <a:r>
              <a:rPr lang="es-ES" dirty="0" err="1"/>
              <a:t>pdata</a:t>
            </a:r>
            <a:r>
              <a:rPr lang="es-ES" dirty="0"/>
              <a:t>. Como hay dos redes a optimizar, hay dos funciones de Loss, el doble de diversión, por lo general, el discriminador se suele optimizar más veces que el generador, por lo que surge otro </a:t>
            </a:r>
            <a:r>
              <a:rPr lang="es-ES" dirty="0" err="1"/>
              <a:t>hiperparámetro</a:t>
            </a:r>
            <a:r>
              <a:rPr lang="es-ES" dirty="0"/>
              <a:t> que es cuantas veces más.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10</a:t>
            </a:fld>
            <a:endParaRPr lang="es-ES"/>
          </a:p>
        </p:txBody>
      </p:sp>
    </p:spTree>
    <p:extLst>
      <p:ext uri="{BB962C8B-B14F-4D97-AF65-F5344CB8AC3E}">
        <p14:creationId xmlns:p14="http://schemas.microsoft.com/office/powerpoint/2010/main" val="803961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mejora a la GAN tradicional es la WGAN, la cual utiliza la distancia de </a:t>
            </a:r>
            <a:r>
              <a:rPr lang="es-ES" dirty="0" err="1"/>
              <a:t>Vaserstein</a:t>
            </a:r>
            <a:r>
              <a:rPr lang="es-ES" dirty="0"/>
              <a:t> para medir la similitud entre distribuciones. A priori solo ha cambiado ligeramente la función objetivo, sin embargo hay un cambio más profundo que subyacente, es el propósito de D, ahora D se tiene que optimizar hasta su óptimo ya que en vez de discernir entre real o falso ahora ayuda a calcular al distancia de </a:t>
            </a:r>
            <a:r>
              <a:rPr lang="es-ES" dirty="0" err="1"/>
              <a:t>vaserstein</a:t>
            </a:r>
            <a:r>
              <a:rPr lang="es-ES" dirty="0"/>
              <a:t>, cuando mejor la calcule, más calidad las muestras. Para el uso de esta métrica es necesario que D cumpla la continuidad de </a:t>
            </a:r>
            <a:r>
              <a:rPr lang="es-ES" dirty="0" err="1"/>
              <a:t>Lipschitz</a:t>
            </a:r>
            <a:r>
              <a:rPr lang="es-ES" dirty="0"/>
              <a:t>.</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11</a:t>
            </a:fld>
            <a:endParaRPr lang="es-ES"/>
          </a:p>
        </p:txBody>
      </p:sp>
    </p:spTree>
    <p:extLst>
      <p:ext uri="{BB962C8B-B14F-4D97-AF65-F5344CB8AC3E}">
        <p14:creationId xmlns:p14="http://schemas.microsoft.com/office/powerpoint/2010/main" val="540804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se puede ver como una restricción sobre el gradiente, que fuerza a que la función de Loss varie suavemente sin cambios abruptos, como se puede ver en la imagen donde el cono limita la tasa de variación de la función. Para implementarlo las dos formas más comunes son o restringiendo los parámetros de D a un espacio compacto entre menos c y c, por lo que tenemos un nuevo </a:t>
            </a:r>
            <a:r>
              <a:rPr lang="es-ES" dirty="0" err="1"/>
              <a:t>hiperparámetro</a:t>
            </a:r>
            <a:r>
              <a:rPr lang="es-ES" dirty="0"/>
              <a:t> a optimizar, o añadiendo un término de </a:t>
            </a:r>
            <a:r>
              <a:rPr lang="es-ES" dirty="0" err="1"/>
              <a:t>penalty</a:t>
            </a:r>
            <a:r>
              <a:rPr lang="es-ES" dirty="0"/>
              <a:t> a la función de Loss, donde lambda regula cuanto impacto tiene este término de </a:t>
            </a:r>
            <a:r>
              <a:rPr lang="es-ES" dirty="0" err="1"/>
              <a:t>penalty</a:t>
            </a:r>
            <a:r>
              <a:rPr lang="es-ES" dirty="0"/>
              <a:t>.</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12</a:t>
            </a:fld>
            <a:endParaRPr lang="es-ES"/>
          </a:p>
        </p:txBody>
      </p:sp>
    </p:spTree>
    <p:extLst>
      <p:ext uri="{BB962C8B-B14F-4D97-AF65-F5344CB8AC3E}">
        <p14:creationId xmlns:p14="http://schemas.microsoft.com/office/powerpoint/2010/main" val="315829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visto las características de las WGAN veamos como se han entrenado</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13</a:t>
            </a:fld>
            <a:endParaRPr lang="es-ES"/>
          </a:p>
        </p:txBody>
      </p:sp>
    </p:spTree>
    <p:extLst>
      <p:ext uri="{BB962C8B-B14F-4D97-AF65-F5344CB8AC3E}">
        <p14:creationId xmlns:p14="http://schemas.microsoft.com/office/powerpoint/2010/main" val="35020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Empecemos por el dataset de las simulaciones, este tiene 74 mil instancias o filas, y las 14 variables o características mencionadas al principio.</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14</a:t>
            </a:fld>
            <a:endParaRPr lang="es-ES"/>
          </a:p>
        </p:txBody>
      </p:sp>
    </p:spTree>
    <p:extLst>
      <p:ext uri="{BB962C8B-B14F-4D97-AF65-F5344CB8AC3E}">
        <p14:creationId xmlns:p14="http://schemas.microsoft.com/office/powerpoint/2010/main" val="98402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trabajar en un entorno más controlado en vez de utilizar datos reales se han generado muestras sesgadas solo en la variable pt, o bien con un sesgo en la media multiplicando los valores del pt por un porcentaje elegido, o bien con un sesgo en la resolución muestreando valores de gaussianas centradas en los pt y de desviación estándar el porcentaje elegido. O bien con un </a:t>
            </a:r>
            <a:r>
              <a:rPr lang="es-ES" dirty="0" err="1"/>
              <a:t>mix</a:t>
            </a:r>
            <a:r>
              <a:rPr lang="es-ES" dirty="0"/>
              <a:t> de ambos.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15</a:t>
            </a:fld>
            <a:endParaRPr lang="es-ES"/>
          </a:p>
        </p:txBody>
      </p:sp>
    </p:spTree>
    <p:extLst>
      <p:ext uri="{BB962C8B-B14F-4D97-AF65-F5344CB8AC3E}">
        <p14:creationId xmlns:p14="http://schemas.microsoft.com/office/powerpoint/2010/main" val="1954378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WGAN implementada tiene una característica especial, al espacio latente le hemos concatenado un vector de información con valores de las simulaciones originales, para que sea estas distribuciones las que la red corrija. Por esta razón los dos dataset se han dividido a la mitad</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16</a:t>
            </a:fld>
            <a:endParaRPr lang="es-ES"/>
          </a:p>
        </p:txBody>
      </p:sp>
    </p:spTree>
    <p:extLst>
      <p:ext uri="{BB962C8B-B14F-4D97-AF65-F5344CB8AC3E}">
        <p14:creationId xmlns:p14="http://schemas.microsoft.com/office/powerpoint/2010/main" val="376581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primera parte del dataset original se ha utilizado para concatenarlo al espacio latente de G durante el entrenamiento, la mitad disjunta del dataset sesgado se ha utilizado para entrenar al discriminado junto con las muestras falsas generadas por G.</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17</a:t>
            </a:fld>
            <a:endParaRPr lang="es-ES"/>
          </a:p>
        </p:txBody>
      </p:sp>
    </p:spTree>
    <p:extLst>
      <p:ext uri="{BB962C8B-B14F-4D97-AF65-F5344CB8AC3E}">
        <p14:creationId xmlns:p14="http://schemas.microsoft.com/office/powerpoint/2010/main" val="3493869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la segunda mitad del dataset original se ha utilizado para generar las muestras finales una vez entrenada la red. Y la mitad disjunta del dataset sesgado se ha utilizado para comparar como de similares son las muestras de G con los datos sesgados a los que intenta imitar.</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18</a:t>
            </a:fld>
            <a:endParaRPr lang="es-ES"/>
          </a:p>
        </p:txBody>
      </p:sp>
    </p:spTree>
    <p:extLst>
      <p:ext uri="{BB962C8B-B14F-4D97-AF65-F5344CB8AC3E}">
        <p14:creationId xmlns:p14="http://schemas.microsoft.com/office/powerpoint/2010/main" val="3644652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figura podemos ver los resultados para la distribución del pt, con un sesgo mixto de 60% en la media y 20% en la resolución. En la izqda. En escala lineal se aprecia como la distribución verde, la original, se diferencia de la distribución azul, que es la sesgada, aunque esta aparece completamente solapada por la distribución roja, que es la generada por la WGAN ya que la generada ha conseguido imitar a la sesgada casi a la perfección. En la escala lineal se aprecia como el sesgo del 60% en la media lo que hace es desplazar y ensanchar la distribución sesgada respecto a la original, mientras que con la escala logarítmica podemos ver mejor las colas, donde el sesgo en la resolución tiene más impacto al generar valores extremos como muestra la distribución azul.</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19</a:t>
            </a:fld>
            <a:endParaRPr lang="es-ES"/>
          </a:p>
        </p:txBody>
      </p:sp>
    </p:spTree>
    <p:extLst>
      <p:ext uri="{BB962C8B-B14F-4D97-AF65-F5344CB8AC3E}">
        <p14:creationId xmlns:p14="http://schemas.microsoft.com/office/powerpoint/2010/main" val="344072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Primero comenzaré con una introducción acerca del contexto en física de partículas y el objetivo del trabajo, luego explicaré los fundamentos de las redes neuronales haciendo hincapié en la GAN y un subtipo de esta como la WGAN, que es la red con la que se ha alcanzado el objetivo, acabaré explicando como se ha implementado y los resultados que arroja, destilando unas breves conclusiones.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a:t>
            </a:fld>
            <a:endParaRPr lang="es-ES"/>
          </a:p>
        </p:txBody>
      </p:sp>
    </p:spTree>
    <p:extLst>
      <p:ext uri="{BB962C8B-B14F-4D97-AF65-F5344CB8AC3E}">
        <p14:creationId xmlns:p14="http://schemas.microsoft.com/office/powerpoint/2010/main" val="3804140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Debido a la complejidad del problema, se ha partido de un modelo de WGAN sencillo, considerando solo una variable, el pt del leptón 1, y se ha ido incrementando la capacidad de la WGAN para añadir variables del dataset conforme se obtenían buenos resultados. En las imágenes vemos la WGAN con 1 variable, el pt, y con 3 variables, el pt, phi y eta, entrenada con distintos sesgos. Para comparar la performance de los modelos se ha utilizado como métrica para medir la similitud entre la distribución generada y la sesgada el </a:t>
            </a:r>
            <a:r>
              <a:rPr lang="es-ES" dirty="0" err="1"/>
              <a:t>root</a:t>
            </a:r>
            <a:r>
              <a:rPr lang="es-ES" dirty="0"/>
              <a:t> mean </a:t>
            </a:r>
            <a:r>
              <a:rPr lang="es-ES" dirty="0" err="1"/>
              <a:t>square</a:t>
            </a:r>
            <a:r>
              <a:rPr lang="es-ES" dirty="0"/>
              <a:t> error de los histogramas como los que he mostrado antes. Cuanto más bajo el RMSE más parecidas las distribuciones. En el modelo con una variable se puede ver como conforme aumente el valor del sesgo el RMSE baja, excepto en los sesgos en la resolución, que la WGAN parece no captarlos bien, ya que si nos fijamos en el valor del RMSE entre la sesgada y la original, en negro, su diferencia es muy baja. Por lo que cambios tan sutiles entre la distribución original y la sesgada la WGAN no los corrige bien. Sin embargo este efecto se diluye al incorporar más variables al modelo, en la derecha vemos que con 3 variables la WGAN capta los sesgos en la resolución cuando estos son mayores a 10%. </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20</a:t>
            </a:fld>
            <a:endParaRPr lang="es-ES"/>
          </a:p>
        </p:txBody>
      </p:sp>
    </p:spTree>
    <p:extLst>
      <p:ext uri="{BB962C8B-B14F-4D97-AF65-F5344CB8AC3E}">
        <p14:creationId xmlns:p14="http://schemas.microsoft.com/office/powerpoint/2010/main" val="275975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último modelo de WGAN, ampliado para generar las 14 variables da resultados tanto visual como estadísticamente buenos, en la izquierda podemos ver la función de loss del generado y del discriminador, esta última separada en dos partes, a lo largo de 900 mil épocas entrenamiento, como acaba convergiendo en un entrenamiento estable. A la derecha aparece una comparación del pt del leptón 1 entre la muestra sesgada en azul y la generada en rojo.</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21</a:t>
            </a:fld>
            <a:endParaRPr lang="es-ES"/>
          </a:p>
        </p:txBody>
      </p:sp>
    </p:spTree>
    <p:extLst>
      <p:ext uri="{BB962C8B-B14F-4D97-AF65-F5344CB8AC3E}">
        <p14:creationId xmlns:p14="http://schemas.microsoft.com/office/powerpoint/2010/main" val="1719867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aparecen las dos variables angulares, phi y eta, se puede ver arriba a la derecha que ambas muestras son estadísticamente similares.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22</a:t>
            </a:fld>
            <a:endParaRPr lang="es-ES"/>
          </a:p>
        </p:txBody>
      </p:sp>
    </p:spTree>
    <p:extLst>
      <p:ext uri="{BB962C8B-B14F-4D97-AF65-F5344CB8AC3E}">
        <p14:creationId xmlns:p14="http://schemas.microsoft.com/office/powerpoint/2010/main" val="135806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es sabido que las GAN tienden a </a:t>
            </a:r>
            <a:r>
              <a:rPr lang="es-ES" dirty="0" err="1"/>
              <a:t>sobreajustar</a:t>
            </a:r>
            <a:r>
              <a:rPr lang="es-ES" dirty="0"/>
              <a:t> y copiar la distribución usada en el entrenamiento. Por lo que cabe la posibilidad de que la WGAN no corrija los vectores de información concatenados al espacio latente sino que aprenda las distribuciones sesgadas desde 0. Para probar la capacidad de la WGAN se ha cambiado el vector de información concatenado al espacio latente de la WGAN entrenada con el sesgo más sencillo y visual, el de 60% en la media, por un vector de una distribución uniforme entre 0 y 160 que suelen ser los valores típicos del pt. El resultado al generar una muestra con este espacio latente es la distribución roja. Se ve como la WGAN respeta la forma de la distribución del vector de información, y le aplica los sesgos que ha aprendido de las muestras de entrenamiento, llevando las muestras hasta 256 que es el valor de añadir el sesgo de la red a 160.</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23</a:t>
            </a:fld>
            <a:endParaRPr lang="es-ES"/>
          </a:p>
        </p:txBody>
      </p:sp>
    </p:spTree>
    <p:extLst>
      <p:ext uri="{BB962C8B-B14F-4D97-AF65-F5344CB8AC3E}">
        <p14:creationId xmlns:p14="http://schemas.microsoft.com/office/powerpoint/2010/main" val="1643621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Visto esto, pasemos a las conclusiones del trabajo</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24</a:t>
            </a:fld>
            <a:endParaRPr lang="es-ES"/>
          </a:p>
        </p:txBody>
      </p:sp>
    </p:spTree>
    <p:extLst>
      <p:ext uri="{BB962C8B-B14F-4D97-AF65-F5344CB8AC3E}">
        <p14:creationId xmlns:p14="http://schemas.microsoft.com/office/powerpoint/2010/main" val="681665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modelos de WGAN entrenados son capaces de capturar los sesgos y replicarlos, sin embargo los sesgos en la media los captura mejor que en la resolución ya que estos distorsionan muy poco la distribución. Pero, este es un problema que conforme se aumentan las variables y con ellas la capacidad de la WGAN se ha diluido.</a:t>
            </a:r>
          </a:p>
          <a:p>
            <a:endParaRPr lang="es-ES" dirty="0"/>
          </a:p>
          <a:p>
            <a:r>
              <a:rPr lang="es-ES" dirty="0"/>
              <a:t> A colación de esto destacar que cuanto más sesgada está la distribución que aprende la WGAN más fácil es su aprendizaje y mayores resultados da, ya que aprender la identidad para una red neuronal con funciones de activación no lineales es tremendamente difícil.</a:t>
            </a:r>
          </a:p>
          <a:p>
            <a:endParaRPr lang="es-ES" dirty="0"/>
          </a:p>
          <a:p>
            <a:r>
              <a:rPr lang="es-ES" dirty="0"/>
              <a:t>Los modelos han sido entrenados confinando los parámetros entre –c y c, ya que el uso del gradient </a:t>
            </a:r>
            <a:r>
              <a:rPr lang="es-ES" dirty="0" err="1"/>
              <a:t>penalty</a:t>
            </a:r>
            <a:r>
              <a:rPr lang="es-ES" dirty="0"/>
              <a:t> provocaba que la función de Loss no convergiese, por lo general, lograr la estabilidad en el entrenamiento ha sido difícil, y los resultados exitosos se deben más a una buena </a:t>
            </a:r>
            <a:r>
              <a:rPr lang="es-ES" dirty="0" err="1"/>
              <a:t>hiperparametrización</a:t>
            </a:r>
            <a:r>
              <a:rPr lang="es-ES" dirty="0"/>
              <a:t> que a una versión mejorada de la GAN original con otra función de Loss.</a:t>
            </a:r>
          </a:p>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25</a:t>
            </a:fld>
            <a:endParaRPr lang="es-ES"/>
          </a:p>
        </p:txBody>
      </p:sp>
    </p:spTree>
    <p:extLst>
      <p:ext uri="{BB962C8B-B14F-4D97-AF65-F5344CB8AC3E}">
        <p14:creationId xmlns:p14="http://schemas.microsoft.com/office/powerpoint/2010/main" val="572639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26</a:t>
            </a:fld>
            <a:endParaRPr lang="es-ES"/>
          </a:p>
        </p:txBody>
      </p:sp>
    </p:spTree>
    <p:extLst>
      <p:ext uri="{BB962C8B-B14F-4D97-AF65-F5344CB8AC3E}">
        <p14:creationId xmlns:p14="http://schemas.microsoft.com/office/powerpoint/2010/main" val="2154707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27</a:t>
            </a:fld>
            <a:endParaRPr lang="es-ES"/>
          </a:p>
        </p:txBody>
      </p:sp>
    </p:spTree>
    <p:extLst>
      <p:ext uri="{BB962C8B-B14F-4D97-AF65-F5344CB8AC3E}">
        <p14:creationId xmlns:p14="http://schemas.microsoft.com/office/powerpoint/2010/main" val="3930006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proceso es el denominado </a:t>
            </a:r>
            <a:r>
              <a:rPr lang="es-ES" dirty="0" err="1"/>
              <a:t>feedgorward</a:t>
            </a:r>
            <a:r>
              <a:rPr lang="es-ES" dirty="0"/>
              <a:t> en el que la información se propaga desde atrás hacia delante, transformando los datos de entrada. Una vez obtenida la salida de la red, puede que esta no se parezca en nada a los datos verdaderos que queremos simular, es aquí donde es necesario optimizar los pesos de la red para generar resultados realistas y donde entra en juego el algoritmo de </a:t>
            </a:r>
            <a:r>
              <a:rPr lang="es-ES" dirty="0" err="1"/>
              <a:t>backpropagation</a:t>
            </a:r>
            <a:r>
              <a:rPr lang="es-ES" dirty="0"/>
              <a:t>, el cual compara los datos generados con los reales a través de una función de coste o Loss y utiliza el descenso de gradiente para optimizar estos pesos. De este proceso iterativo surgen varios hiperparámetros que nosotros tenemos que optimizar manualmente, como el número de veces que realizamos este proceso iterativo, el </a:t>
            </a:r>
            <a:r>
              <a:rPr lang="es-ES" dirty="0" err="1"/>
              <a:t>learning</a:t>
            </a:r>
            <a:r>
              <a:rPr lang="es-ES" dirty="0"/>
              <a:t> </a:t>
            </a:r>
            <a:r>
              <a:rPr lang="es-ES" dirty="0" err="1"/>
              <a:t>rate</a:t>
            </a:r>
            <a:r>
              <a:rPr lang="es-ES" dirty="0"/>
              <a:t>, que es el paso al cual seguimos este descenso de gradiente o el momento, que es la importancia que le damos a los gradientes anteriores.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28</a:t>
            </a:fld>
            <a:endParaRPr lang="es-ES"/>
          </a:p>
        </p:txBody>
      </p:sp>
    </p:spTree>
    <p:extLst>
      <p:ext uri="{BB962C8B-B14F-4D97-AF65-F5344CB8AC3E}">
        <p14:creationId xmlns:p14="http://schemas.microsoft.com/office/powerpoint/2010/main" val="171540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Estas funciones de Loss se pueden expresar en tan solo una función objetivo como la que aparece en pantalla, donde D quiere maximizarla para discernir entre las distribuciones </a:t>
            </a:r>
            <a:r>
              <a:rPr lang="es-ES" dirty="0" err="1"/>
              <a:t>pg</a:t>
            </a:r>
            <a:r>
              <a:rPr lang="es-ES" dirty="0"/>
              <a:t> y </a:t>
            </a:r>
            <a:r>
              <a:rPr lang="es-ES" dirty="0" err="1"/>
              <a:t>pdata</a:t>
            </a:r>
            <a:r>
              <a:rPr lang="es-ES" dirty="0"/>
              <a:t> y G quiere minimizarla para que </a:t>
            </a:r>
            <a:r>
              <a:rPr lang="es-ES" dirty="0" err="1"/>
              <a:t>pg</a:t>
            </a:r>
            <a:r>
              <a:rPr lang="es-ES" dirty="0"/>
              <a:t> y </a:t>
            </a:r>
            <a:r>
              <a:rPr lang="es-ES" dirty="0" err="1"/>
              <a:t>pdata</a:t>
            </a:r>
            <a:r>
              <a:rPr lang="es-ES" dirty="0"/>
              <a:t> sean iguales. Esta función objetivo se basa en la divergencia Jensen Shannon para medir la similitud entre las distribuciones.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29</a:t>
            </a:fld>
            <a:endParaRPr lang="es-ES"/>
          </a:p>
        </p:txBody>
      </p:sp>
    </p:spTree>
    <p:extLst>
      <p:ext uri="{BB962C8B-B14F-4D97-AF65-F5344CB8AC3E}">
        <p14:creationId xmlns:p14="http://schemas.microsoft.com/office/powerpoint/2010/main" val="273170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Comencemos con la introducción</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3</a:t>
            </a:fld>
            <a:endParaRPr lang="es-ES"/>
          </a:p>
        </p:txBody>
      </p:sp>
    </p:spTree>
    <p:extLst>
      <p:ext uri="{BB962C8B-B14F-4D97-AF65-F5344CB8AC3E}">
        <p14:creationId xmlns:p14="http://schemas.microsoft.com/office/powerpoint/2010/main" val="304428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30</a:t>
            </a:fld>
            <a:endParaRPr lang="es-ES"/>
          </a:p>
        </p:txBody>
      </p:sp>
    </p:spTree>
    <p:extLst>
      <p:ext uri="{BB962C8B-B14F-4D97-AF65-F5344CB8AC3E}">
        <p14:creationId xmlns:p14="http://schemas.microsoft.com/office/powerpoint/2010/main" val="2530067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31</a:t>
            </a:fld>
            <a:endParaRPr lang="es-ES"/>
          </a:p>
        </p:txBody>
      </p:sp>
    </p:spTree>
    <p:extLst>
      <p:ext uri="{BB962C8B-B14F-4D97-AF65-F5344CB8AC3E}">
        <p14:creationId xmlns:p14="http://schemas.microsoft.com/office/powerpoint/2010/main" val="2912871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32</a:t>
            </a:fld>
            <a:endParaRPr lang="es-ES"/>
          </a:p>
        </p:txBody>
      </p:sp>
    </p:spTree>
    <p:extLst>
      <p:ext uri="{BB962C8B-B14F-4D97-AF65-F5344CB8AC3E}">
        <p14:creationId xmlns:p14="http://schemas.microsoft.com/office/powerpoint/2010/main" val="172710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33</a:t>
            </a:fld>
            <a:endParaRPr lang="es-ES"/>
          </a:p>
        </p:txBody>
      </p:sp>
    </p:spTree>
    <p:extLst>
      <p:ext uri="{BB962C8B-B14F-4D97-AF65-F5344CB8AC3E}">
        <p14:creationId xmlns:p14="http://schemas.microsoft.com/office/powerpoint/2010/main" val="2267881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34</a:t>
            </a:fld>
            <a:endParaRPr lang="es-ES"/>
          </a:p>
        </p:txBody>
      </p:sp>
    </p:spTree>
    <p:extLst>
      <p:ext uri="{BB962C8B-B14F-4D97-AF65-F5344CB8AC3E}">
        <p14:creationId xmlns:p14="http://schemas.microsoft.com/office/powerpoint/2010/main" val="2190625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35</a:t>
            </a:fld>
            <a:endParaRPr lang="es-ES"/>
          </a:p>
        </p:txBody>
      </p:sp>
    </p:spTree>
    <p:extLst>
      <p:ext uri="{BB962C8B-B14F-4D97-AF65-F5344CB8AC3E}">
        <p14:creationId xmlns:p14="http://schemas.microsoft.com/office/powerpoint/2010/main" val="3288579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36</a:t>
            </a:fld>
            <a:endParaRPr lang="es-ES"/>
          </a:p>
        </p:txBody>
      </p:sp>
    </p:spTree>
    <p:extLst>
      <p:ext uri="{BB962C8B-B14F-4D97-AF65-F5344CB8AC3E}">
        <p14:creationId xmlns:p14="http://schemas.microsoft.com/office/powerpoint/2010/main" val="145027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B73BD1E-0120-4997-94F3-D1E199A23220}" type="slidenum">
              <a:rPr lang="es-ES" smtClean="0"/>
              <a:t>37</a:t>
            </a:fld>
            <a:endParaRPr lang="es-ES"/>
          </a:p>
        </p:txBody>
      </p:sp>
    </p:spTree>
    <p:extLst>
      <p:ext uri="{BB962C8B-B14F-4D97-AF65-F5344CB8AC3E}">
        <p14:creationId xmlns:p14="http://schemas.microsoft.com/office/powerpoint/2010/main" val="205837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trabajo se enfoca en mejorar las simulaciones actuales de física de partículas para conseguir que sean más realistas, en concreto, utiliza datos de simulaciones de colisiones protón-protón del CMS. Este detector tiene simetría cilíndrica y trata de reconstruir las partículas resultantes de las colisiones reconstruyendo sus magnitudes como el momento transverso, el ángulo azimutal y la </a:t>
            </a:r>
            <a:r>
              <a:rPr lang="es-ES" dirty="0" err="1"/>
              <a:t>pseudorapidez</a:t>
            </a:r>
            <a:r>
              <a:rPr lang="es-ES" dirty="0"/>
              <a:t>. Sin embargo, hay varias fuentes de inexactitud. Por ejemplo, la sección eficaz de las interacciones está descrita por una serie infinita de términos, las simulaciones solo se quedan como mucho con los dos primeros. Por otra parte hace falta un modelo exacto del CMS que describa la interacción entre las partículas y los detectores. Aparte en la realidad los detectores pueden fallar al medir, por ejemplo al haber celdas muertas.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4</a:t>
            </a:fld>
            <a:endParaRPr lang="es-ES"/>
          </a:p>
        </p:txBody>
      </p:sp>
    </p:spTree>
    <p:extLst>
      <p:ext uri="{BB962C8B-B14F-4D97-AF65-F5344CB8AC3E}">
        <p14:creationId xmlns:p14="http://schemas.microsoft.com/office/powerpoint/2010/main" val="198756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tanto este trabajo se enfoca en corregir estas simulaciones, nos vamos a centrar para ello en corregir las partículas del proceso de creación de pares de quarks top </a:t>
            </a:r>
            <a:r>
              <a:rPr lang="es-ES" dirty="0" err="1"/>
              <a:t>antitop</a:t>
            </a:r>
            <a:r>
              <a:rPr lang="es-ES" dirty="0"/>
              <a:t>, que dan lugar a 2 leptones y 2 jets, y también la MET, la energía transversal faltante, que es una cantidad con las mismas magnitudes que una partícula, que se obtiene a partir de las propiedades de conservación de momento y energía.  Así queremos conseguir que la distribución en verde simulada se parezca más a la distribución en azul de los datos reales.   </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5</a:t>
            </a:fld>
            <a:endParaRPr lang="es-ES"/>
          </a:p>
        </p:txBody>
      </p:sp>
    </p:spTree>
    <p:extLst>
      <p:ext uri="{BB962C8B-B14F-4D97-AF65-F5344CB8AC3E}">
        <p14:creationId xmlns:p14="http://schemas.microsoft.com/office/powerpoint/2010/main" val="283728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lograr este objetivo se han utilizado redes neuronales</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6</a:t>
            </a:fld>
            <a:endParaRPr lang="es-ES"/>
          </a:p>
        </p:txBody>
      </p:sp>
    </p:spTree>
    <p:extLst>
      <p:ext uri="{BB962C8B-B14F-4D97-AF65-F5344CB8AC3E}">
        <p14:creationId xmlns:p14="http://schemas.microsoft.com/office/powerpoint/2010/main" val="180465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red neuronal se compone básicamente de neuronas organizadas en capas. La primera capa es la capa de entrada, por la cual entran los datos en crudo, las x. Estos son transformados mediante combinaciones lineales de distintos pesos, los, w, en las capas ocultas y entre capa y capa al resultado se le hace pasar a través de una función de activación no lineal. Así se obtienen distintos niveles de representación hasta llegar a la capa de salida, donde la red da una respuesta, las y griega. Si es de clasificación clasifica los datos de entrada, si es de regresión da un valor.</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7</a:t>
            </a:fld>
            <a:endParaRPr lang="es-ES"/>
          </a:p>
        </p:txBody>
      </p:sp>
    </p:spTree>
    <p:extLst>
      <p:ext uri="{BB962C8B-B14F-4D97-AF65-F5344CB8AC3E}">
        <p14:creationId xmlns:p14="http://schemas.microsoft.com/office/powerpoint/2010/main" val="202571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entrenar una red era muy fácil vamos a entrenar dos a la vez, este es el modelo </a:t>
            </a:r>
            <a:r>
              <a:rPr lang="es-ES" dirty="0" err="1"/>
              <a:t>gan</a:t>
            </a:r>
            <a:r>
              <a:rPr lang="es-ES" dirty="0"/>
              <a:t>, uno de los mejores modelos actuales para generar muestras hiperrealistas, redes generativas adversarias, consta de una red generador y una red discriminador que están compitiendo la una contra la otra, en un juego de suma cero. El funcionamiento es el siguiente. El generador va a generar muestras falsas de los datos, para ello toma como inputs ruido aleatorio, lo pasa por la red haciendo </a:t>
            </a:r>
            <a:r>
              <a:rPr lang="es-ES" dirty="0" err="1"/>
              <a:t>feedforward</a:t>
            </a:r>
            <a:r>
              <a:rPr lang="es-ES" dirty="0"/>
              <a:t> y genera una muestra falsa, esta muestra se junta con muestras reales y se le pasan al discriminador, esta red tiene que discernir si las muestras son reales o falsas . </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8</a:t>
            </a:fld>
            <a:endParaRPr lang="es-ES"/>
          </a:p>
        </p:txBody>
      </p:sp>
    </p:spTree>
    <p:extLst>
      <p:ext uri="{BB962C8B-B14F-4D97-AF65-F5344CB8AC3E}">
        <p14:creationId xmlns:p14="http://schemas.microsoft.com/office/powerpoint/2010/main" val="398730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entrenar una red era muy fácil vamos a entrenar dos a la vez, este es el modelo </a:t>
            </a:r>
            <a:r>
              <a:rPr lang="es-ES" dirty="0" err="1"/>
              <a:t>gan</a:t>
            </a:r>
            <a:r>
              <a:rPr lang="es-ES" dirty="0"/>
              <a:t>, uno de los mejores modelos actuales para generar muestras hiperrealistas, redes generativas adversarias, consta de una red generador y una red discriminador que están compitiendo la una contra la otra, en un juego de suma cero. El funcionamiento es el siguiente. El generador va a generar muestras falsas de los datos, para ello toma como inputs ruido aleatorio, lo pasa por la red haciendo </a:t>
            </a:r>
            <a:r>
              <a:rPr lang="es-ES" dirty="0" err="1"/>
              <a:t>feedforward</a:t>
            </a:r>
            <a:r>
              <a:rPr lang="es-ES" dirty="0"/>
              <a:t> y genera una muestra falsa, esta muestra se junta con muestras reales y se le pasan al discriminador, esta red tiene que discernir si las muestras son reales o falsas . </a:t>
            </a:r>
          </a:p>
        </p:txBody>
      </p:sp>
      <p:sp>
        <p:nvSpPr>
          <p:cNvPr id="4" name="Marcador de número de diapositiva 3"/>
          <p:cNvSpPr>
            <a:spLocks noGrp="1"/>
          </p:cNvSpPr>
          <p:nvPr>
            <p:ph type="sldNum" sz="quarter" idx="5"/>
          </p:nvPr>
        </p:nvSpPr>
        <p:spPr/>
        <p:txBody>
          <a:bodyPr/>
          <a:lstStyle/>
          <a:p>
            <a:fld id="{0B73BD1E-0120-4997-94F3-D1E199A23220}" type="slidenum">
              <a:rPr lang="es-ES" smtClean="0"/>
              <a:t>9</a:t>
            </a:fld>
            <a:endParaRPr lang="es-ES"/>
          </a:p>
        </p:txBody>
      </p:sp>
    </p:spTree>
    <p:extLst>
      <p:ext uri="{BB962C8B-B14F-4D97-AF65-F5344CB8AC3E}">
        <p14:creationId xmlns:p14="http://schemas.microsoft.com/office/powerpoint/2010/main" val="8800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3DF33-F4C9-44DB-A39C-2C11E17493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70DFD8A-03E8-4BD2-B8A3-6EF7FC6E0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6AC4ED0-2B12-4FBB-A819-6D7B9B37D14F}"/>
              </a:ext>
            </a:extLst>
          </p:cNvPr>
          <p:cNvSpPr>
            <a:spLocks noGrp="1"/>
          </p:cNvSpPr>
          <p:nvPr>
            <p:ph type="dt" sz="half" idx="10"/>
          </p:nvPr>
        </p:nvSpPr>
        <p:spPr/>
        <p:txBody>
          <a:bodyPr/>
          <a:lstStyle/>
          <a:p>
            <a:fld id="{DBAFF092-C9E9-4A6A-8416-E1D1DB2B68D9}" type="datetime1">
              <a:rPr lang="es-ES" smtClean="0"/>
              <a:t>24/06/2022</a:t>
            </a:fld>
            <a:endParaRPr lang="es-ES"/>
          </a:p>
        </p:txBody>
      </p:sp>
      <p:sp>
        <p:nvSpPr>
          <p:cNvPr id="5" name="Marcador de pie de página 4">
            <a:extLst>
              <a:ext uri="{FF2B5EF4-FFF2-40B4-BE49-F238E27FC236}">
                <a16:creationId xmlns:a16="http://schemas.microsoft.com/office/drawing/2014/main" id="{B9D90F3E-47C4-4544-B60A-1F15BE650E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A661D0-4423-4680-B7E5-6B8352051784}"/>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t>‹Nº›</a:t>
            </a:fld>
            <a:endParaRPr lang="es-ES"/>
          </a:p>
        </p:txBody>
      </p:sp>
    </p:spTree>
    <p:extLst>
      <p:ext uri="{BB962C8B-B14F-4D97-AF65-F5344CB8AC3E}">
        <p14:creationId xmlns:p14="http://schemas.microsoft.com/office/powerpoint/2010/main" val="88809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008A1-DA20-4B49-9084-C5F01546B1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C2E0E46-4B25-4BD9-8CDB-451572A955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F77746-07C7-4547-9A0C-D85B5A9640BF}"/>
              </a:ext>
            </a:extLst>
          </p:cNvPr>
          <p:cNvSpPr>
            <a:spLocks noGrp="1"/>
          </p:cNvSpPr>
          <p:nvPr>
            <p:ph type="dt" sz="half" idx="10"/>
          </p:nvPr>
        </p:nvSpPr>
        <p:spPr/>
        <p:txBody>
          <a:bodyPr/>
          <a:lstStyle/>
          <a:p>
            <a:fld id="{AB761D01-8B39-4337-B809-218F938EFA59}" type="datetime1">
              <a:rPr lang="es-ES" smtClean="0"/>
              <a:t>24/06/2022</a:t>
            </a:fld>
            <a:endParaRPr lang="es-ES"/>
          </a:p>
        </p:txBody>
      </p:sp>
      <p:sp>
        <p:nvSpPr>
          <p:cNvPr id="5" name="Marcador de pie de página 4">
            <a:extLst>
              <a:ext uri="{FF2B5EF4-FFF2-40B4-BE49-F238E27FC236}">
                <a16:creationId xmlns:a16="http://schemas.microsoft.com/office/drawing/2014/main" id="{73D50616-2968-4349-A4EF-DB7C5D4C62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5CB23D-9F0E-4E6C-B7B1-BB142B6F5D12}"/>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6675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0F2180-1EF8-4B9E-ACF7-6C55FF625B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45E8233-0DCF-4DDF-A4FB-586BDAEF5C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5A63735-0988-47B2-A01A-0782F72C75C0}"/>
              </a:ext>
            </a:extLst>
          </p:cNvPr>
          <p:cNvSpPr>
            <a:spLocks noGrp="1"/>
          </p:cNvSpPr>
          <p:nvPr>
            <p:ph type="dt" sz="half" idx="10"/>
          </p:nvPr>
        </p:nvSpPr>
        <p:spPr/>
        <p:txBody>
          <a:bodyPr/>
          <a:lstStyle/>
          <a:p>
            <a:fld id="{F781BC5B-85C7-47CA-8668-BFA8B4D64F36}" type="datetime1">
              <a:rPr lang="es-ES" smtClean="0"/>
              <a:t>24/06/2022</a:t>
            </a:fld>
            <a:endParaRPr lang="es-ES"/>
          </a:p>
        </p:txBody>
      </p:sp>
      <p:sp>
        <p:nvSpPr>
          <p:cNvPr id="5" name="Marcador de pie de página 4">
            <a:extLst>
              <a:ext uri="{FF2B5EF4-FFF2-40B4-BE49-F238E27FC236}">
                <a16:creationId xmlns:a16="http://schemas.microsoft.com/office/drawing/2014/main" id="{62036781-3B4D-441E-B86D-E7AF3121D5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D8CEFDB-CEF0-4814-8E09-C66A7C08BC43}"/>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217806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91E2B-EBD4-4A37-9C2B-BB2A15F8805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08936C-0C9F-4F36-B55C-E0D5AE6D7A4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DE5021E-A533-4585-9090-8DBC2DBED8EB}"/>
              </a:ext>
            </a:extLst>
          </p:cNvPr>
          <p:cNvSpPr>
            <a:spLocks noGrp="1"/>
          </p:cNvSpPr>
          <p:nvPr>
            <p:ph type="dt" sz="half" idx="10"/>
          </p:nvPr>
        </p:nvSpPr>
        <p:spPr/>
        <p:txBody>
          <a:bodyPr/>
          <a:lstStyle/>
          <a:p>
            <a:fld id="{8DFB6CED-B1A6-4043-A1FE-D8C3714E47F5}" type="datetime1">
              <a:rPr lang="es-ES" smtClean="0"/>
              <a:t>24/06/2022</a:t>
            </a:fld>
            <a:endParaRPr lang="es-ES"/>
          </a:p>
        </p:txBody>
      </p:sp>
      <p:sp>
        <p:nvSpPr>
          <p:cNvPr id="5" name="Marcador de pie de página 4">
            <a:extLst>
              <a:ext uri="{FF2B5EF4-FFF2-40B4-BE49-F238E27FC236}">
                <a16:creationId xmlns:a16="http://schemas.microsoft.com/office/drawing/2014/main" id="{AE6FCC94-5CAB-49C1-AA6B-8D38E01392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50D037-8CE2-49BE-8015-0E5E55C8976A}"/>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a:t>
            </a:r>
          </a:p>
        </p:txBody>
      </p:sp>
    </p:spTree>
    <p:extLst>
      <p:ext uri="{BB962C8B-B14F-4D97-AF65-F5344CB8AC3E}">
        <p14:creationId xmlns:p14="http://schemas.microsoft.com/office/powerpoint/2010/main" val="211882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59393-2398-48F3-899D-613CA65E83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9769BE-554D-40DC-8082-9BA3BEFE6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386F86A-5017-4B8F-89BA-A787605B543C}"/>
              </a:ext>
            </a:extLst>
          </p:cNvPr>
          <p:cNvSpPr>
            <a:spLocks noGrp="1"/>
          </p:cNvSpPr>
          <p:nvPr>
            <p:ph type="dt" sz="half" idx="10"/>
          </p:nvPr>
        </p:nvSpPr>
        <p:spPr/>
        <p:txBody>
          <a:bodyPr/>
          <a:lstStyle/>
          <a:p>
            <a:fld id="{3CADD592-EA5A-455F-81BB-0978138DBE45}" type="datetime1">
              <a:rPr lang="es-ES" smtClean="0"/>
              <a:t>24/06/2022</a:t>
            </a:fld>
            <a:endParaRPr lang="es-ES"/>
          </a:p>
        </p:txBody>
      </p:sp>
      <p:sp>
        <p:nvSpPr>
          <p:cNvPr id="5" name="Marcador de pie de página 4">
            <a:extLst>
              <a:ext uri="{FF2B5EF4-FFF2-40B4-BE49-F238E27FC236}">
                <a16:creationId xmlns:a16="http://schemas.microsoft.com/office/drawing/2014/main" id="{20FE6CE5-7CB5-4D24-B472-5078D0C3BAA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EF61489-E243-4615-822D-3424C69E3B6F}"/>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169058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66BD9-18CE-4B72-868A-2B2C4E95053A}"/>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946D7858-4EDB-4DBC-887D-EC9C093C37D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57AE156-867B-4432-AFB5-1DF0C3EADF4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B50C7EC-98D3-499C-808F-140B974C72AB}"/>
              </a:ext>
            </a:extLst>
          </p:cNvPr>
          <p:cNvSpPr>
            <a:spLocks noGrp="1"/>
          </p:cNvSpPr>
          <p:nvPr>
            <p:ph type="dt" sz="half" idx="10"/>
          </p:nvPr>
        </p:nvSpPr>
        <p:spPr/>
        <p:txBody>
          <a:bodyPr/>
          <a:lstStyle/>
          <a:p>
            <a:fld id="{B74D40FA-A1F8-4456-B376-0D28D078970B}" type="datetime1">
              <a:rPr lang="es-ES" smtClean="0"/>
              <a:t>24/06/2022</a:t>
            </a:fld>
            <a:endParaRPr lang="es-ES"/>
          </a:p>
        </p:txBody>
      </p:sp>
      <p:sp>
        <p:nvSpPr>
          <p:cNvPr id="6" name="Marcador de pie de página 5">
            <a:extLst>
              <a:ext uri="{FF2B5EF4-FFF2-40B4-BE49-F238E27FC236}">
                <a16:creationId xmlns:a16="http://schemas.microsoft.com/office/drawing/2014/main" id="{1A59661E-717A-48C0-A603-53032CE23D5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AB2B7AA-5433-4AA6-B2B8-FD477C52F664}"/>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297115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2DC9D-7FD8-40F7-B7CA-2FF7131D0B7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8597AC-7FCA-4D1B-86D8-673C85733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A0C2CB0-095A-46C2-AF84-89684984BEC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3234750-7D3C-45B1-BD54-B2A6B5000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E4EDD72-8DA6-4EF0-AFFB-3BA2F02C22B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36581-2D5D-49D7-A915-86EC44E9205D}"/>
              </a:ext>
            </a:extLst>
          </p:cNvPr>
          <p:cNvSpPr>
            <a:spLocks noGrp="1"/>
          </p:cNvSpPr>
          <p:nvPr>
            <p:ph type="dt" sz="half" idx="10"/>
          </p:nvPr>
        </p:nvSpPr>
        <p:spPr/>
        <p:txBody>
          <a:bodyPr/>
          <a:lstStyle/>
          <a:p>
            <a:fld id="{4E764F78-B785-4884-AA96-C23EC181B680}" type="datetime1">
              <a:rPr lang="es-ES" smtClean="0"/>
              <a:t>24/06/2022</a:t>
            </a:fld>
            <a:endParaRPr lang="es-ES"/>
          </a:p>
        </p:txBody>
      </p:sp>
      <p:sp>
        <p:nvSpPr>
          <p:cNvPr id="8" name="Marcador de pie de página 7">
            <a:extLst>
              <a:ext uri="{FF2B5EF4-FFF2-40B4-BE49-F238E27FC236}">
                <a16:creationId xmlns:a16="http://schemas.microsoft.com/office/drawing/2014/main" id="{DB4EBFDC-7D97-4F78-A5EF-FA5B1B51FD2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97920FD-8C5E-4550-AD2A-5008790A2A95}"/>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76827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7844A-91D9-44B3-A4DD-6BDCE75DC51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D250905-1444-4992-AB69-C41256DDB281}"/>
              </a:ext>
            </a:extLst>
          </p:cNvPr>
          <p:cNvSpPr>
            <a:spLocks noGrp="1"/>
          </p:cNvSpPr>
          <p:nvPr>
            <p:ph type="dt" sz="half" idx="10"/>
          </p:nvPr>
        </p:nvSpPr>
        <p:spPr/>
        <p:txBody>
          <a:bodyPr/>
          <a:lstStyle/>
          <a:p>
            <a:fld id="{941D661C-0848-42E3-A74D-1E2CE31FD07E}" type="datetime1">
              <a:rPr lang="es-ES" smtClean="0"/>
              <a:t>24/06/2022</a:t>
            </a:fld>
            <a:endParaRPr lang="es-ES"/>
          </a:p>
        </p:txBody>
      </p:sp>
      <p:sp>
        <p:nvSpPr>
          <p:cNvPr id="4" name="Marcador de pie de página 3">
            <a:extLst>
              <a:ext uri="{FF2B5EF4-FFF2-40B4-BE49-F238E27FC236}">
                <a16:creationId xmlns:a16="http://schemas.microsoft.com/office/drawing/2014/main" id="{9B21D48D-5C2E-4BFE-A54C-CB477C34B23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B6051AE-4A99-4E49-AA86-3D8768B75A04}"/>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218902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044D046-75C5-4E6E-8D0B-094B55640E0B}"/>
              </a:ext>
            </a:extLst>
          </p:cNvPr>
          <p:cNvSpPr>
            <a:spLocks noGrp="1"/>
          </p:cNvSpPr>
          <p:nvPr>
            <p:ph type="dt" sz="half" idx="10"/>
          </p:nvPr>
        </p:nvSpPr>
        <p:spPr/>
        <p:txBody>
          <a:bodyPr/>
          <a:lstStyle/>
          <a:p>
            <a:fld id="{EDCAA26E-992D-4879-A385-5564A0783942}" type="datetime1">
              <a:rPr lang="es-ES" smtClean="0"/>
              <a:t>24/06/2022</a:t>
            </a:fld>
            <a:endParaRPr lang="es-ES"/>
          </a:p>
        </p:txBody>
      </p:sp>
      <p:sp>
        <p:nvSpPr>
          <p:cNvPr id="3" name="Marcador de pie de página 2">
            <a:extLst>
              <a:ext uri="{FF2B5EF4-FFF2-40B4-BE49-F238E27FC236}">
                <a16:creationId xmlns:a16="http://schemas.microsoft.com/office/drawing/2014/main" id="{7F0D0862-A6D6-4EA5-AC3F-EFA56C5EA5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78DFF02-EE7B-4752-A60A-36F882F702E4}"/>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55673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AE4E5-6EE8-40B6-BBFF-C68D803948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8952DA9-D7B0-43A5-910C-0194FFC8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1F198A-49D6-4DDF-83C8-0BFB1E2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8DDBA9-562F-4715-A94B-B134003504DE}"/>
              </a:ext>
            </a:extLst>
          </p:cNvPr>
          <p:cNvSpPr>
            <a:spLocks noGrp="1"/>
          </p:cNvSpPr>
          <p:nvPr>
            <p:ph type="dt" sz="half" idx="10"/>
          </p:nvPr>
        </p:nvSpPr>
        <p:spPr/>
        <p:txBody>
          <a:bodyPr/>
          <a:lstStyle/>
          <a:p>
            <a:fld id="{4DB35FEB-2630-4141-89FB-B239B0F8B6BD}" type="datetime1">
              <a:rPr lang="es-ES" smtClean="0"/>
              <a:t>24/06/2022</a:t>
            </a:fld>
            <a:endParaRPr lang="es-ES"/>
          </a:p>
        </p:txBody>
      </p:sp>
      <p:sp>
        <p:nvSpPr>
          <p:cNvPr id="6" name="Marcador de pie de página 5">
            <a:extLst>
              <a:ext uri="{FF2B5EF4-FFF2-40B4-BE49-F238E27FC236}">
                <a16:creationId xmlns:a16="http://schemas.microsoft.com/office/drawing/2014/main" id="{C34B8B5B-F552-45F8-8FCD-1914F531F8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1E05C1C-BB7F-4B35-95D1-7ABD4B349D7E}"/>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184379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AB679-A61F-42A6-906A-53D15489F7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8082B82-02E2-4BD0-B35D-FAFC8DFF3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D586885-C853-472C-A73B-625F4FF16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0EDF75-87A8-4F81-9B79-EC18A83339EE}"/>
              </a:ext>
            </a:extLst>
          </p:cNvPr>
          <p:cNvSpPr>
            <a:spLocks noGrp="1"/>
          </p:cNvSpPr>
          <p:nvPr>
            <p:ph type="dt" sz="half" idx="10"/>
          </p:nvPr>
        </p:nvSpPr>
        <p:spPr/>
        <p:txBody>
          <a:bodyPr/>
          <a:lstStyle/>
          <a:p>
            <a:fld id="{9156D40F-F649-4B00-90BE-64D3FCB9A406}" type="datetime1">
              <a:rPr lang="es-ES" smtClean="0"/>
              <a:t>24/06/2022</a:t>
            </a:fld>
            <a:endParaRPr lang="es-ES"/>
          </a:p>
        </p:txBody>
      </p:sp>
      <p:sp>
        <p:nvSpPr>
          <p:cNvPr id="6" name="Marcador de pie de página 5">
            <a:extLst>
              <a:ext uri="{FF2B5EF4-FFF2-40B4-BE49-F238E27FC236}">
                <a16:creationId xmlns:a16="http://schemas.microsoft.com/office/drawing/2014/main" id="{5C2ECCF3-D164-4C3D-9CBA-E406524B120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F8D302-3468-4B0F-8B13-77096C9A9E16}"/>
              </a:ext>
            </a:extLst>
          </p:cNvPr>
          <p:cNvSpPr>
            <a:spLocks noGrp="1"/>
          </p:cNvSpPr>
          <p:nvPr>
            <p:ph type="sldNum" sz="quarter" idx="12"/>
          </p:nvPr>
        </p:nvSpPr>
        <p:spPr>
          <a:xfrm>
            <a:off x="8610600" y="6356350"/>
            <a:ext cx="2743200" cy="365125"/>
          </a:xfrm>
          <a:prstGeom prst="rect">
            <a:avLst/>
          </a:prstGeom>
        </p:spPr>
        <p:txBody>
          <a:bodyPr/>
          <a:lstStyle/>
          <a:p>
            <a:fld id="{895C05CE-86C6-465C-88D5-517A8F9876C1}" type="slidenum">
              <a:rPr lang="es-ES" smtClean="0"/>
              <a:pPr/>
              <a:t>‹Nº›</a:t>
            </a:fld>
            <a:r>
              <a:rPr lang="es-ES" dirty="0"/>
              <a:t>/33</a:t>
            </a:r>
          </a:p>
        </p:txBody>
      </p:sp>
    </p:spTree>
    <p:extLst>
      <p:ext uri="{BB962C8B-B14F-4D97-AF65-F5344CB8AC3E}">
        <p14:creationId xmlns:p14="http://schemas.microsoft.com/office/powerpoint/2010/main" val="161540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CABC5DB-25CA-475C-BA55-861FEA727CEB}"/>
              </a:ext>
            </a:extLst>
          </p:cNvPr>
          <p:cNvPicPr>
            <a:picLocks noChangeAspect="1"/>
          </p:cNvPicPr>
          <p:nvPr userDrawn="1"/>
        </p:nvPicPr>
        <p:blipFill>
          <a:blip r:embed="rId13"/>
          <a:stretch>
            <a:fillRect/>
          </a:stretch>
        </p:blipFill>
        <p:spPr>
          <a:xfrm>
            <a:off x="0" y="0"/>
            <a:ext cx="12187989" cy="1561228"/>
          </a:xfrm>
          <a:prstGeom prst="rect">
            <a:avLst/>
          </a:prstGeom>
        </p:spPr>
      </p:pic>
      <p:pic>
        <p:nvPicPr>
          <p:cNvPr id="9" name="Imagen 8">
            <a:extLst>
              <a:ext uri="{FF2B5EF4-FFF2-40B4-BE49-F238E27FC236}">
                <a16:creationId xmlns:a16="http://schemas.microsoft.com/office/drawing/2014/main" id="{D9B103A1-80C7-4867-919A-C313CC2AEE1A}"/>
              </a:ext>
            </a:extLst>
          </p:cNvPr>
          <p:cNvPicPr>
            <a:picLocks noChangeAspect="1"/>
          </p:cNvPicPr>
          <p:nvPr userDrawn="1"/>
        </p:nvPicPr>
        <p:blipFill>
          <a:blip r:embed="rId14"/>
          <a:stretch>
            <a:fillRect/>
          </a:stretch>
        </p:blipFill>
        <p:spPr>
          <a:xfrm>
            <a:off x="-1" y="6356350"/>
            <a:ext cx="12334786" cy="501650"/>
          </a:xfrm>
          <a:prstGeom prst="rect">
            <a:avLst/>
          </a:prstGeom>
        </p:spPr>
      </p:pic>
      <p:sp>
        <p:nvSpPr>
          <p:cNvPr id="2" name="Marcador de título 1">
            <a:extLst>
              <a:ext uri="{FF2B5EF4-FFF2-40B4-BE49-F238E27FC236}">
                <a16:creationId xmlns:a16="http://schemas.microsoft.com/office/drawing/2014/main" id="{2F65D706-1C10-4A97-9BC9-3E3701EE0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F6ABDC0-C083-4877-8A73-74FCD64BF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0F3238B-EA26-4A17-BCC2-09C5B6166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A435C-2C04-4DE5-8D66-67189CCF19CD}" type="datetime1">
              <a:rPr lang="es-ES" smtClean="0"/>
              <a:t>24/06/2022</a:t>
            </a:fld>
            <a:endParaRPr lang="es-ES"/>
          </a:p>
        </p:txBody>
      </p:sp>
      <p:sp>
        <p:nvSpPr>
          <p:cNvPr id="5" name="Marcador de pie de página 4">
            <a:extLst>
              <a:ext uri="{FF2B5EF4-FFF2-40B4-BE49-F238E27FC236}">
                <a16:creationId xmlns:a16="http://schemas.microsoft.com/office/drawing/2014/main" id="{E46F86CF-175F-4CD7-83E6-AA4782DB8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6289C93F-6E0C-49CE-A984-4BCE86FC3462}"/>
              </a:ext>
            </a:extLst>
          </p:cNvPr>
          <p:cNvSpPr>
            <a:spLocks noGrp="1"/>
          </p:cNvSpPr>
          <p:nvPr>
            <p:ph type="sldNum" sz="quarter" idx="4"/>
          </p:nvPr>
        </p:nvSpPr>
        <p:spPr>
          <a:xfrm>
            <a:off x="8610600" y="6411055"/>
            <a:ext cx="2743200" cy="365125"/>
          </a:xfrm>
          <a:prstGeom prst="rect">
            <a:avLst/>
          </a:prstGeom>
        </p:spPr>
        <p:txBody>
          <a:bodyPr vert="horz" lIns="91440" tIns="45720" rIns="91440" bIns="45720" rtlCol="0" anchor="ctr"/>
          <a:lstStyle>
            <a:lvl1pPr algn="r">
              <a:defRPr sz="2800" b="1">
                <a:solidFill>
                  <a:schemeClr val="bg1"/>
                </a:solidFill>
              </a:defRPr>
            </a:lvl1pPr>
          </a:lstStyle>
          <a:p>
            <a:fld id="{895C05CE-86C6-465C-88D5-517A8F9876C1}" type="slidenum">
              <a:rPr lang="es-ES" smtClean="0"/>
              <a:pPr/>
              <a:t>‹Nº›</a:t>
            </a:fld>
            <a:r>
              <a:rPr lang="es-ES" dirty="0"/>
              <a:t>/24</a:t>
            </a:r>
          </a:p>
        </p:txBody>
      </p:sp>
      <p:pic>
        <p:nvPicPr>
          <p:cNvPr id="11" name="Picture 2" descr="Universidad de Cantabria Inicio">
            <a:extLst>
              <a:ext uri="{FF2B5EF4-FFF2-40B4-BE49-F238E27FC236}">
                <a16:creationId xmlns:a16="http://schemas.microsoft.com/office/drawing/2014/main" id="{FFD5DA7F-6310-2A61-4F98-37AF24D63AE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60505" y="-3524"/>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número de diapositiva 5">
            <a:extLst>
              <a:ext uri="{FF2B5EF4-FFF2-40B4-BE49-F238E27FC236}">
                <a16:creationId xmlns:a16="http://schemas.microsoft.com/office/drawing/2014/main" id="{5D614504-7213-A20E-AB23-2E03D64D23F6}"/>
              </a:ext>
            </a:extLst>
          </p:cNvPr>
          <p:cNvSpPr txBox="1">
            <a:spLocks/>
          </p:cNvSpPr>
          <p:nvPr userDrawn="1"/>
        </p:nvSpPr>
        <p:spPr>
          <a:xfrm>
            <a:off x="9196525" y="6357953"/>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2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/25</a:t>
            </a:r>
          </a:p>
        </p:txBody>
      </p:sp>
    </p:spTree>
    <p:extLst>
      <p:ext uri="{BB962C8B-B14F-4D97-AF65-F5344CB8AC3E}">
        <p14:creationId xmlns:p14="http://schemas.microsoft.com/office/powerpoint/2010/main" val="228724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071FF70E-7751-4811-9C86-86952440ED2A}"/>
              </a:ext>
            </a:extLst>
          </p:cNvPr>
          <p:cNvSpPr>
            <a:spLocks noGrp="1"/>
          </p:cNvSpPr>
          <p:nvPr>
            <p:ph type="ctrTitle"/>
          </p:nvPr>
        </p:nvSpPr>
        <p:spPr>
          <a:xfrm>
            <a:off x="1314824" y="735106"/>
            <a:ext cx="10053763" cy="2928470"/>
          </a:xfrm>
        </p:spPr>
        <p:txBody>
          <a:bodyPr anchor="b">
            <a:normAutofit/>
          </a:bodyPr>
          <a:lstStyle/>
          <a:p>
            <a:pPr algn="l"/>
            <a:r>
              <a:rPr lang="es-ES" sz="4800" dirty="0">
                <a:solidFill>
                  <a:srgbClr val="FFFFFF"/>
                </a:solidFill>
                <a:latin typeface="Times New Roman" panose="02020603050405020304" pitchFamily="18" charset="0"/>
                <a:cs typeface="Times New Roman" panose="02020603050405020304" pitchFamily="18" charset="0"/>
              </a:rPr>
              <a:t>SIMULACIÓN DE SUCESOS DE COLISIÓN UTILIZANDO REDES GENERATIVAS ADVERSARIAS</a:t>
            </a:r>
          </a:p>
        </p:txBody>
      </p:sp>
      <p:sp>
        <p:nvSpPr>
          <p:cNvPr id="3" name="Subtítulo 2">
            <a:extLst>
              <a:ext uri="{FF2B5EF4-FFF2-40B4-BE49-F238E27FC236}">
                <a16:creationId xmlns:a16="http://schemas.microsoft.com/office/drawing/2014/main" id="{13546993-7AE1-4AEE-9A4C-238C4507F722}"/>
              </a:ext>
            </a:extLst>
          </p:cNvPr>
          <p:cNvSpPr>
            <a:spLocks noGrp="1"/>
          </p:cNvSpPr>
          <p:nvPr>
            <p:ph type="subTitle" idx="1"/>
          </p:nvPr>
        </p:nvSpPr>
        <p:spPr>
          <a:xfrm>
            <a:off x="1350682" y="4870824"/>
            <a:ext cx="10005951" cy="1458258"/>
          </a:xfrm>
        </p:spPr>
        <p:txBody>
          <a:bodyPr anchor="ctr">
            <a:normAutofit/>
          </a:bodyPr>
          <a:lstStyle/>
          <a:p>
            <a:pPr algn="l"/>
            <a:r>
              <a:rPr lang="es-ES" dirty="0">
                <a:latin typeface="Times New Roman" panose="02020603050405020304" pitchFamily="18" charset="0"/>
                <a:cs typeface="Times New Roman" panose="02020603050405020304" pitchFamily="18" charset="0"/>
              </a:rPr>
              <a:t>Miguel Ángel Hoyo Abascal</a:t>
            </a:r>
          </a:p>
          <a:p>
            <a:pPr algn="l"/>
            <a:r>
              <a:rPr lang="es-ES" dirty="0">
                <a:latin typeface="Times New Roman" panose="02020603050405020304" pitchFamily="18" charset="0"/>
                <a:cs typeface="Times New Roman" panose="02020603050405020304" pitchFamily="18" charset="0"/>
              </a:rPr>
              <a:t>Director: Pablo Martínez Ruiz del Árbol</a:t>
            </a:r>
          </a:p>
          <a:p>
            <a:pPr algn="l"/>
            <a:r>
              <a:rPr lang="es-ES" dirty="0" err="1">
                <a:latin typeface="Times New Roman" panose="02020603050405020304" pitchFamily="18" charset="0"/>
                <a:cs typeface="Times New Roman" panose="02020603050405020304" pitchFamily="18" charset="0"/>
              </a:rPr>
              <a:t>Co-director</a:t>
            </a:r>
            <a:r>
              <a:rPr lang="es-ES" dirty="0">
                <a:latin typeface="Times New Roman" panose="02020603050405020304" pitchFamily="18" charset="0"/>
                <a:cs typeface="Times New Roman" panose="02020603050405020304" pitchFamily="18" charset="0"/>
              </a:rPr>
              <a:t>: Sergio Sánchez Cruz</a:t>
            </a:r>
          </a:p>
        </p:txBody>
      </p:sp>
      <p:pic>
        <p:nvPicPr>
          <p:cNvPr id="4" name="Picture 2" descr="Universidad de Cantabria Inicio">
            <a:extLst>
              <a:ext uri="{FF2B5EF4-FFF2-40B4-BE49-F238E27FC236}">
                <a16:creationId xmlns:a16="http://schemas.microsoft.com/office/drawing/2014/main" id="{460347D3-C6AD-4476-9329-8997BDCF1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3524"/>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76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contenido 11" descr="Diagrama&#10;&#10;Descripción generada automáticamente">
            <a:extLst>
              <a:ext uri="{FF2B5EF4-FFF2-40B4-BE49-F238E27FC236}">
                <a16:creationId xmlns:a16="http://schemas.microsoft.com/office/drawing/2014/main" id="{2A4862BA-A311-71E1-8E5D-8E5A14D1C7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9184" y="1825625"/>
            <a:ext cx="7833631" cy="4351338"/>
          </a:xfrm>
        </p:spPr>
      </p:pic>
      <p:sp>
        <p:nvSpPr>
          <p:cNvPr id="20" name="Rectángulo 19">
            <a:extLst>
              <a:ext uri="{FF2B5EF4-FFF2-40B4-BE49-F238E27FC236}">
                <a16:creationId xmlns:a16="http://schemas.microsoft.com/office/drawing/2014/main" id="{29677F30-B694-5D57-4BD7-EFE74D08D192}"/>
              </a:ext>
            </a:extLst>
          </p:cNvPr>
          <p:cNvSpPr/>
          <p:nvPr/>
        </p:nvSpPr>
        <p:spPr>
          <a:xfrm>
            <a:off x="7148782" y="3000383"/>
            <a:ext cx="853632" cy="313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FBF9B09-3836-4102-A590-34EFD1F4B350}"/>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Redes generativas adversarias (GAN)</a:t>
            </a:r>
          </a:p>
        </p:txBody>
      </p:sp>
      <p:sp>
        <p:nvSpPr>
          <p:cNvPr id="4" name="Marcador de número de diapositiva 3">
            <a:extLst>
              <a:ext uri="{FF2B5EF4-FFF2-40B4-BE49-F238E27FC236}">
                <a16:creationId xmlns:a16="http://schemas.microsoft.com/office/drawing/2014/main" id="{3A8B9690-AEE7-44A9-A5CE-7BA89B74876F}"/>
              </a:ext>
            </a:extLst>
          </p:cNvPr>
          <p:cNvSpPr>
            <a:spLocks noGrp="1"/>
          </p:cNvSpPr>
          <p:nvPr>
            <p:ph type="sldNum" sz="quarter" idx="12"/>
          </p:nvPr>
        </p:nvSpPr>
        <p:spPr/>
        <p:txBody>
          <a:bodyPr/>
          <a:lstStyle/>
          <a:p>
            <a:fld id="{895C05CE-86C6-465C-88D5-517A8F9876C1}" type="slidenum">
              <a:rPr lang="es-ES" smtClean="0"/>
              <a:t>10</a:t>
            </a:fld>
            <a:endParaRPr lang="es-ES"/>
          </a:p>
        </p:txBody>
      </p:sp>
      <p:pic>
        <p:nvPicPr>
          <p:cNvPr id="7" name="Picture 2" descr="Universidad de Cantabria Inicio">
            <a:extLst>
              <a:ext uri="{FF2B5EF4-FFF2-40B4-BE49-F238E27FC236}">
                <a16:creationId xmlns:a16="http://schemas.microsoft.com/office/drawing/2014/main" id="{608D0009-8E14-4B9A-8591-6352FA975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43A3B94A-82A9-60CE-ABDE-E8F60DEF16BD}"/>
                  </a:ext>
                </a:extLst>
              </p:cNvPr>
              <p:cNvSpPr txBox="1"/>
              <p:nvPr/>
            </p:nvSpPr>
            <p:spPr>
              <a:xfrm>
                <a:off x="2478030" y="2456383"/>
                <a:ext cx="81035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1" i="1" smtClean="0">
                              <a:latin typeface="Cambria Math" panose="02040503050406030204" pitchFamily="18" charset="0"/>
                            </a:rPr>
                          </m:ctrlPr>
                        </m:sSubPr>
                        <m:e>
                          <m:r>
                            <a:rPr lang="es-ES" sz="2800" b="1" i="1" smtClean="0">
                              <a:latin typeface="Cambria Math" panose="02040503050406030204" pitchFamily="18" charset="0"/>
                            </a:rPr>
                            <m:t>∼</m:t>
                          </m:r>
                          <m:r>
                            <a:rPr lang="es-ES" sz="2800" b="1" i="1" smtClean="0">
                              <a:latin typeface="Cambria Math" panose="02040503050406030204" pitchFamily="18" charset="0"/>
                            </a:rPr>
                            <m:t>𝒑</m:t>
                          </m:r>
                        </m:e>
                        <m:sub>
                          <m:r>
                            <a:rPr lang="es-ES" sz="2800" b="1" i="1" smtClean="0">
                              <a:latin typeface="Cambria Math" panose="02040503050406030204" pitchFamily="18" charset="0"/>
                            </a:rPr>
                            <m:t>𝒛</m:t>
                          </m:r>
                        </m:sub>
                      </m:sSub>
                    </m:oMath>
                  </m:oMathPara>
                </a14:m>
                <a:endParaRPr lang="es-ES" sz="2800" b="1" dirty="0"/>
              </a:p>
            </p:txBody>
          </p:sp>
        </mc:Choice>
        <mc:Fallback xmlns="">
          <p:sp>
            <p:nvSpPr>
              <p:cNvPr id="13" name="CuadroTexto 12">
                <a:extLst>
                  <a:ext uri="{FF2B5EF4-FFF2-40B4-BE49-F238E27FC236}">
                    <a16:creationId xmlns:a16="http://schemas.microsoft.com/office/drawing/2014/main" id="{43A3B94A-82A9-60CE-ABDE-E8F60DEF16BD}"/>
                  </a:ext>
                </a:extLst>
              </p:cNvPr>
              <p:cNvSpPr txBox="1">
                <a:spLocks noRot="1" noChangeAspect="1" noMove="1" noResize="1" noEditPoints="1" noAdjustHandles="1" noChangeArrowheads="1" noChangeShapeType="1" noTextEdit="1"/>
              </p:cNvSpPr>
              <p:nvPr/>
            </p:nvSpPr>
            <p:spPr>
              <a:xfrm>
                <a:off x="2478030" y="2456383"/>
                <a:ext cx="810350" cy="430887"/>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49CA7F3-3D89-68EC-7A07-51F0D9454CEC}"/>
                  </a:ext>
                </a:extLst>
              </p:cNvPr>
              <p:cNvSpPr txBox="1"/>
              <p:nvPr/>
            </p:nvSpPr>
            <p:spPr>
              <a:xfrm>
                <a:off x="6159627" y="2457829"/>
                <a:ext cx="853632" cy="471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1" i="1" smtClean="0">
                              <a:latin typeface="Cambria Math" panose="02040503050406030204" pitchFamily="18" charset="0"/>
                            </a:rPr>
                          </m:ctrlPr>
                        </m:sSubPr>
                        <m:e>
                          <m:r>
                            <a:rPr lang="es-ES" sz="2800" b="1" i="1" smtClean="0">
                              <a:latin typeface="Cambria Math" panose="02040503050406030204" pitchFamily="18" charset="0"/>
                            </a:rPr>
                            <m:t>∼</m:t>
                          </m:r>
                          <m:r>
                            <a:rPr lang="es-ES" sz="2800" b="1" i="1" smtClean="0">
                              <a:latin typeface="Cambria Math" panose="02040503050406030204" pitchFamily="18" charset="0"/>
                            </a:rPr>
                            <m:t>𝒑</m:t>
                          </m:r>
                        </m:e>
                        <m:sub>
                          <m:r>
                            <a:rPr lang="es-ES" sz="2800" b="1" i="1" smtClean="0">
                              <a:latin typeface="Cambria Math" panose="02040503050406030204" pitchFamily="18" charset="0"/>
                            </a:rPr>
                            <m:t>𝒈</m:t>
                          </m:r>
                        </m:sub>
                      </m:sSub>
                    </m:oMath>
                  </m:oMathPara>
                </a14:m>
                <a:endParaRPr lang="es-ES" sz="2800" b="1" dirty="0"/>
              </a:p>
            </p:txBody>
          </p:sp>
        </mc:Choice>
        <mc:Fallback xmlns="">
          <p:sp>
            <p:nvSpPr>
              <p:cNvPr id="14" name="CuadroTexto 13">
                <a:extLst>
                  <a:ext uri="{FF2B5EF4-FFF2-40B4-BE49-F238E27FC236}">
                    <a16:creationId xmlns:a16="http://schemas.microsoft.com/office/drawing/2014/main" id="{E49CA7F3-3D89-68EC-7A07-51F0D9454CEC}"/>
                  </a:ext>
                </a:extLst>
              </p:cNvPr>
              <p:cNvSpPr txBox="1">
                <a:spLocks noRot="1" noChangeAspect="1" noMove="1" noResize="1" noEditPoints="1" noAdjustHandles="1" noChangeArrowheads="1" noChangeShapeType="1" noTextEdit="1"/>
              </p:cNvSpPr>
              <p:nvPr/>
            </p:nvSpPr>
            <p:spPr>
              <a:xfrm>
                <a:off x="6159627" y="2457829"/>
                <a:ext cx="853632" cy="471668"/>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495879F-D85B-C7B2-3E97-D10B42B3C7A3}"/>
                  </a:ext>
                </a:extLst>
              </p:cNvPr>
              <p:cNvSpPr txBox="1"/>
              <p:nvPr/>
            </p:nvSpPr>
            <p:spPr>
              <a:xfrm>
                <a:off x="5867149" y="4533318"/>
                <a:ext cx="128163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1" i="1" smtClean="0">
                              <a:latin typeface="Cambria Math" panose="02040503050406030204" pitchFamily="18" charset="0"/>
                            </a:rPr>
                          </m:ctrlPr>
                        </m:sSubPr>
                        <m:e>
                          <m:r>
                            <a:rPr lang="es-ES" sz="2800" b="1" i="1" smtClean="0">
                              <a:latin typeface="Cambria Math" panose="02040503050406030204" pitchFamily="18" charset="0"/>
                            </a:rPr>
                            <m:t>∼</m:t>
                          </m:r>
                          <m:r>
                            <a:rPr lang="es-ES" sz="2800" b="1" i="1" smtClean="0">
                              <a:latin typeface="Cambria Math" panose="02040503050406030204" pitchFamily="18" charset="0"/>
                            </a:rPr>
                            <m:t>𝒑</m:t>
                          </m:r>
                        </m:e>
                        <m:sub>
                          <m:r>
                            <a:rPr lang="es-ES" sz="2800" b="1" i="1" smtClean="0">
                              <a:latin typeface="Cambria Math" panose="02040503050406030204" pitchFamily="18" charset="0"/>
                            </a:rPr>
                            <m:t>𝒅𝒂𝒕𝒂</m:t>
                          </m:r>
                        </m:sub>
                      </m:sSub>
                    </m:oMath>
                  </m:oMathPara>
                </a14:m>
                <a:endParaRPr lang="es-ES" sz="2800" b="1" dirty="0"/>
              </a:p>
            </p:txBody>
          </p:sp>
        </mc:Choice>
        <mc:Fallback xmlns="">
          <p:sp>
            <p:nvSpPr>
              <p:cNvPr id="15" name="CuadroTexto 14">
                <a:extLst>
                  <a:ext uri="{FF2B5EF4-FFF2-40B4-BE49-F238E27FC236}">
                    <a16:creationId xmlns:a16="http://schemas.microsoft.com/office/drawing/2014/main" id="{0495879F-D85B-C7B2-3E97-D10B42B3C7A3}"/>
                  </a:ext>
                </a:extLst>
              </p:cNvPr>
              <p:cNvSpPr txBox="1">
                <a:spLocks noRot="1" noChangeAspect="1" noMove="1" noResize="1" noEditPoints="1" noAdjustHandles="1" noChangeArrowheads="1" noChangeShapeType="1" noTextEdit="1"/>
              </p:cNvSpPr>
              <p:nvPr/>
            </p:nvSpPr>
            <p:spPr>
              <a:xfrm>
                <a:off x="5867149" y="4533318"/>
                <a:ext cx="1281633" cy="430887"/>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65A72F5E-8F39-35D6-ED8E-D327ACAE0326}"/>
                  </a:ext>
                </a:extLst>
              </p:cNvPr>
              <p:cNvSpPr txBox="1"/>
              <p:nvPr/>
            </p:nvSpPr>
            <p:spPr>
              <a:xfrm>
                <a:off x="3548409" y="2893519"/>
                <a:ext cx="2677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1" i="1" smtClean="0">
                          <a:latin typeface="Cambria Math" panose="02040503050406030204" pitchFamily="18" charset="0"/>
                        </a:rPr>
                        <m:t>𝒛</m:t>
                      </m:r>
                    </m:oMath>
                  </m:oMathPara>
                </a14:m>
                <a:endParaRPr lang="es-ES" sz="2800" b="1" dirty="0"/>
              </a:p>
            </p:txBody>
          </p:sp>
        </mc:Choice>
        <mc:Fallback xmlns="">
          <p:sp>
            <p:nvSpPr>
              <p:cNvPr id="18" name="CuadroTexto 17">
                <a:extLst>
                  <a:ext uri="{FF2B5EF4-FFF2-40B4-BE49-F238E27FC236}">
                    <a16:creationId xmlns:a16="http://schemas.microsoft.com/office/drawing/2014/main" id="{65A72F5E-8F39-35D6-ED8E-D327ACAE0326}"/>
                  </a:ext>
                </a:extLst>
              </p:cNvPr>
              <p:cNvSpPr txBox="1">
                <a:spLocks noRot="1" noChangeAspect="1" noMove="1" noResize="1" noEditPoints="1" noAdjustHandles="1" noChangeArrowheads="1" noChangeShapeType="1" noTextEdit="1"/>
              </p:cNvSpPr>
              <p:nvPr/>
            </p:nvSpPr>
            <p:spPr>
              <a:xfrm>
                <a:off x="3548409" y="2893519"/>
                <a:ext cx="267701" cy="430887"/>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8E80980D-FBF1-C2E0-95A5-27E347FFD180}"/>
                  </a:ext>
                </a:extLst>
              </p:cNvPr>
              <p:cNvSpPr txBox="1"/>
              <p:nvPr/>
            </p:nvSpPr>
            <p:spPr>
              <a:xfrm>
                <a:off x="7083444" y="2921317"/>
                <a:ext cx="918970" cy="471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1" i="1" smtClean="0">
                              <a:latin typeface="Cambria Math" panose="02040503050406030204" pitchFamily="18" charset="0"/>
                            </a:rPr>
                          </m:ctrlPr>
                        </m:sSubPr>
                        <m:e>
                          <m:r>
                            <a:rPr lang="es-ES" sz="2800" b="1" i="1" smtClean="0">
                              <a:latin typeface="Cambria Math" panose="02040503050406030204" pitchFamily="18" charset="0"/>
                            </a:rPr>
                            <m:t>𝒙</m:t>
                          </m:r>
                        </m:e>
                        <m:sub>
                          <m:r>
                            <a:rPr lang="es-ES" sz="2800" b="1" i="1" smtClean="0">
                              <a:latin typeface="Cambria Math" panose="02040503050406030204" pitchFamily="18" charset="0"/>
                            </a:rPr>
                            <m:t>𝒇𝒂𝒌𝒆</m:t>
                          </m:r>
                        </m:sub>
                      </m:sSub>
                    </m:oMath>
                  </m:oMathPara>
                </a14:m>
                <a:endParaRPr lang="es-ES" sz="2800" b="1" dirty="0"/>
              </a:p>
            </p:txBody>
          </p:sp>
        </mc:Choice>
        <mc:Fallback xmlns="">
          <p:sp>
            <p:nvSpPr>
              <p:cNvPr id="19" name="CuadroTexto 18">
                <a:extLst>
                  <a:ext uri="{FF2B5EF4-FFF2-40B4-BE49-F238E27FC236}">
                    <a16:creationId xmlns:a16="http://schemas.microsoft.com/office/drawing/2014/main" id="{8E80980D-FBF1-C2E0-95A5-27E347FFD180}"/>
                  </a:ext>
                </a:extLst>
              </p:cNvPr>
              <p:cNvSpPr txBox="1">
                <a:spLocks noRot="1" noChangeAspect="1" noMove="1" noResize="1" noEditPoints="1" noAdjustHandles="1" noChangeArrowheads="1" noChangeShapeType="1" noTextEdit="1"/>
              </p:cNvSpPr>
              <p:nvPr/>
            </p:nvSpPr>
            <p:spPr>
              <a:xfrm>
                <a:off x="7083444" y="2921317"/>
                <a:ext cx="918970" cy="471732"/>
              </a:xfrm>
              <a:prstGeom prst="rect">
                <a:avLst/>
              </a:prstGeom>
              <a:blipFill>
                <a:blip r:embed="rId9"/>
                <a:stretch>
                  <a:fillRect/>
                </a:stretch>
              </a:blipFill>
            </p:spPr>
            <p:txBody>
              <a:bodyPr/>
              <a:lstStyle/>
              <a:p>
                <a:r>
                  <a:rPr lang="es-ES">
                    <a:noFill/>
                  </a:rPr>
                  <a:t> </a:t>
                </a:r>
              </a:p>
            </p:txBody>
          </p:sp>
        </mc:Fallback>
      </mc:AlternateContent>
      <p:sp>
        <p:nvSpPr>
          <p:cNvPr id="21" name="Rectángulo 20">
            <a:extLst>
              <a:ext uri="{FF2B5EF4-FFF2-40B4-BE49-F238E27FC236}">
                <a16:creationId xmlns:a16="http://schemas.microsoft.com/office/drawing/2014/main" id="{DEDCD85E-B66C-3FB2-3C2F-735464E24D89}"/>
              </a:ext>
            </a:extLst>
          </p:cNvPr>
          <p:cNvSpPr/>
          <p:nvPr/>
        </p:nvSpPr>
        <p:spPr>
          <a:xfrm>
            <a:off x="7227260" y="5464878"/>
            <a:ext cx="853632" cy="313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F2420E1D-C8DF-4603-AC64-43C48ACD0C96}"/>
                  </a:ext>
                </a:extLst>
              </p:cNvPr>
              <p:cNvSpPr txBox="1"/>
              <p:nvPr/>
            </p:nvSpPr>
            <p:spPr>
              <a:xfrm>
                <a:off x="7127671" y="4913090"/>
                <a:ext cx="8500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1" i="1" smtClean="0">
                              <a:latin typeface="Cambria Math" panose="02040503050406030204" pitchFamily="18" charset="0"/>
                            </a:rPr>
                          </m:ctrlPr>
                        </m:sSubPr>
                        <m:e>
                          <m:r>
                            <a:rPr lang="es-ES" sz="2800" b="1" i="1" smtClean="0">
                              <a:latin typeface="Cambria Math" panose="02040503050406030204" pitchFamily="18" charset="0"/>
                            </a:rPr>
                            <m:t>𝒙</m:t>
                          </m:r>
                        </m:e>
                        <m:sub>
                          <m:r>
                            <a:rPr lang="es-ES" sz="2800" b="1" i="1" smtClean="0">
                              <a:latin typeface="Cambria Math" panose="02040503050406030204" pitchFamily="18" charset="0"/>
                            </a:rPr>
                            <m:t>𝒓𝒆𝒂𝒍</m:t>
                          </m:r>
                        </m:sub>
                      </m:sSub>
                    </m:oMath>
                  </m:oMathPara>
                </a14:m>
                <a:endParaRPr lang="es-ES" sz="2800" b="1" dirty="0"/>
              </a:p>
            </p:txBody>
          </p:sp>
        </mc:Choice>
        <mc:Fallback xmlns="">
          <p:sp>
            <p:nvSpPr>
              <p:cNvPr id="22" name="CuadroTexto 21">
                <a:extLst>
                  <a:ext uri="{FF2B5EF4-FFF2-40B4-BE49-F238E27FC236}">
                    <a16:creationId xmlns:a16="http://schemas.microsoft.com/office/drawing/2014/main" id="{F2420E1D-C8DF-4603-AC64-43C48ACD0C96}"/>
                  </a:ext>
                </a:extLst>
              </p:cNvPr>
              <p:cNvSpPr txBox="1">
                <a:spLocks noRot="1" noChangeAspect="1" noMove="1" noResize="1" noEditPoints="1" noAdjustHandles="1" noChangeArrowheads="1" noChangeShapeType="1" noTextEdit="1"/>
              </p:cNvSpPr>
              <p:nvPr/>
            </p:nvSpPr>
            <p:spPr>
              <a:xfrm>
                <a:off x="7127671" y="4913090"/>
                <a:ext cx="850041" cy="430887"/>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E3F8F44-DC1A-B85B-019D-805DA721C899}"/>
                  </a:ext>
                </a:extLst>
              </p:cNvPr>
              <p:cNvSpPr txBox="1"/>
              <p:nvPr/>
            </p:nvSpPr>
            <p:spPr>
              <a:xfrm>
                <a:off x="5389754" y="2908820"/>
                <a:ext cx="8063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1" i="1" smtClean="0">
                          <a:latin typeface="Cambria Math" panose="02040503050406030204" pitchFamily="18" charset="0"/>
                        </a:rPr>
                        <m:t>𝑮</m:t>
                      </m:r>
                      <m:r>
                        <a:rPr lang="es-ES" sz="2800" b="1" i="1" smtClean="0">
                          <a:latin typeface="Cambria Math" panose="02040503050406030204" pitchFamily="18" charset="0"/>
                        </a:rPr>
                        <m:t>(</m:t>
                      </m:r>
                      <m:r>
                        <a:rPr lang="es-ES" sz="2800" b="1" i="1" smtClean="0">
                          <a:latin typeface="Cambria Math" panose="02040503050406030204" pitchFamily="18" charset="0"/>
                        </a:rPr>
                        <m:t>𝒛</m:t>
                      </m:r>
                      <m:r>
                        <a:rPr lang="es-ES" sz="2800" b="1" i="1" smtClean="0">
                          <a:latin typeface="Cambria Math" panose="02040503050406030204" pitchFamily="18" charset="0"/>
                        </a:rPr>
                        <m:t>)</m:t>
                      </m:r>
                    </m:oMath>
                  </m:oMathPara>
                </a14:m>
                <a:endParaRPr lang="es-ES" sz="2800" b="1" dirty="0"/>
              </a:p>
            </p:txBody>
          </p:sp>
        </mc:Choice>
        <mc:Fallback xmlns="">
          <p:sp>
            <p:nvSpPr>
              <p:cNvPr id="23" name="CuadroTexto 22">
                <a:extLst>
                  <a:ext uri="{FF2B5EF4-FFF2-40B4-BE49-F238E27FC236}">
                    <a16:creationId xmlns:a16="http://schemas.microsoft.com/office/drawing/2014/main" id="{DE3F8F44-DC1A-B85B-019D-805DA721C899}"/>
                  </a:ext>
                </a:extLst>
              </p:cNvPr>
              <p:cNvSpPr txBox="1">
                <a:spLocks noRot="1" noChangeAspect="1" noMove="1" noResize="1" noEditPoints="1" noAdjustHandles="1" noChangeArrowheads="1" noChangeShapeType="1" noTextEdit="1"/>
              </p:cNvSpPr>
              <p:nvPr/>
            </p:nvSpPr>
            <p:spPr>
              <a:xfrm>
                <a:off x="5389754" y="2908820"/>
                <a:ext cx="806310" cy="430887"/>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Elipse 23">
                <a:extLst>
                  <a:ext uri="{FF2B5EF4-FFF2-40B4-BE49-F238E27FC236}">
                    <a16:creationId xmlns:a16="http://schemas.microsoft.com/office/drawing/2014/main" id="{6B70F5A4-1A4D-4CBB-E68F-05D6F6669A9A}"/>
                  </a:ext>
                </a:extLst>
              </p:cNvPr>
              <p:cNvSpPr/>
              <p:nvPr/>
            </p:nvSpPr>
            <p:spPr>
              <a:xfrm>
                <a:off x="4238493" y="3000383"/>
                <a:ext cx="955236" cy="882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5400" b="1" i="1" smtClean="0">
                          <a:solidFill>
                            <a:schemeClr val="tx1"/>
                          </a:solidFill>
                          <a:latin typeface="Cambria Math" panose="02040503050406030204" pitchFamily="18" charset="0"/>
                        </a:rPr>
                        <m:t> </m:t>
                      </m:r>
                      <m:r>
                        <a:rPr lang="es-ES" sz="5400" b="1" i="1" smtClean="0">
                          <a:solidFill>
                            <a:schemeClr val="tx1"/>
                          </a:solidFill>
                          <a:latin typeface="Cambria Math" panose="02040503050406030204" pitchFamily="18" charset="0"/>
                        </a:rPr>
                        <m:t>𝑮</m:t>
                      </m:r>
                    </m:oMath>
                  </m:oMathPara>
                </a14:m>
                <a:endParaRPr lang="es-ES" sz="5400" b="1" dirty="0"/>
              </a:p>
            </p:txBody>
          </p:sp>
        </mc:Choice>
        <mc:Fallback xmlns="">
          <p:sp>
            <p:nvSpPr>
              <p:cNvPr id="24" name="Elipse 23">
                <a:extLst>
                  <a:ext uri="{FF2B5EF4-FFF2-40B4-BE49-F238E27FC236}">
                    <a16:creationId xmlns:a16="http://schemas.microsoft.com/office/drawing/2014/main" id="{6B70F5A4-1A4D-4CBB-E68F-05D6F6669A9A}"/>
                  </a:ext>
                </a:extLst>
              </p:cNvPr>
              <p:cNvSpPr>
                <a:spLocks noRot="1" noChangeAspect="1" noMove="1" noResize="1" noEditPoints="1" noAdjustHandles="1" noChangeArrowheads="1" noChangeShapeType="1" noTextEdit="1"/>
              </p:cNvSpPr>
              <p:nvPr/>
            </p:nvSpPr>
            <p:spPr>
              <a:xfrm>
                <a:off x="4238493" y="3000383"/>
                <a:ext cx="955236" cy="882068"/>
              </a:xfrm>
              <a:prstGeom prst="ellipse">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Elipse 24">
                <a:extLst>
                  <a:ext uri="{FF2B5EF4-FFF2-40B4-BE49-F238E27FC236}">
                    <a16:creationId xmlns:a16="http://schemas.microsoft.com/office/drawing/2014/main" id="{397594B5-DB80-33FC-8424-3CEA97AF1034}"/>
                  </a:ext>
                </a:extLst>
              </p:cNvPr>
              <p:cNvSpPr/>
              <p:nvPr/>
            </p:nvSpPr>
            <p:spPr>
              <a:xfrm>
                <a:off x="8748164" y="4014713"/>
                <a:ext cx="792076" cy="882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5400" b="1" i="1" smtClean="0">
                          <a:solidFill>
                            <a:schemeClr val="tx1"/>
                          </a:solidFill>
                          <a:latin typeface="Cambria Math" panose="02040503050406030204" pitchFamily="18" charset="0"/>
                        </a:rPr>
                        <m:t> </m:t>
                      </m:r>
                      <m:r>
                        <a:rPr lang="es-ES" sz="5400" b="1" i="1" smtClean="0">
                          <a:solidFill>
                            <a:schemeClr val="tx1"/>
                          </a:solidFill>
                          <a:latin typeface="Cambria Math" panose="02040503050406030204" pitchFamily="18" charset="0"/>
                        </a:rPr>
                        <m:t>𝑫</m:t>
                      </m:r>
                    </m:oMath>
                  </m:oMathPara>
                </a14:m>
                <a:endParaRPr lang="es-ES" sz="5400" b="1" dirty="0"/>
              </a:p>
            </p:txBody>
          </p:sp>
        </mc:Choice>
        <mc:Fallback xmlns="">
          <p:sp>
            <p:nvSpPr>
              <p:cNvPr id="25" name="Elipse 24">
                <a:extLst>
                  <a:ext uri="{FF2B5EF4-FFF2-40B4-BE49-F238E27FC236}">
                    <a16:creationId xmlns:a16="http://schemas.microsoft.com/office/drawing/2014/main" id="{397594B5-DB80-33FC-8424-3CEA97AF1034}"/>
                  </a:ext>
                </a:extLst>
              </p:cNvPr>
              <p:cNvSpPr>
                <a:spLocks noRot="1" noChangeAspect="1" noMove="1" noResize="1" noEditPoints="1" noAdjustHandles="1" noChangeArrowheads="1" noChangeShapeType="1" noTextEdit="1"/>
              </p:cNvSpPr>
              <p:nvPr/>
            </p:nvSpPr>
            <p:spPr>
              <a:xfrm>
                <a:off x="8748164" y="4014713"/>
                <a:ext cx="792076" cy="882068"/>
              </a:xfrm>
              <a:prstGeom prst="ellipse">
                <a:avLst/>
              </a:prstGeom>
              <a:blipFill>
                <a:blip r:embed="rId13"/>
                <a:stretch>
                  <a:fillRect/>
                </a:stretch>
              </a:blipFill>
              <a:ln>
                <a:noFill/>
              </a:ln>
            </p:spPr>
            <p:txBody>
              <a:bodyPr/>
              <a:lstStyle/>
              <a:p>
                <a:r>
                  <a:rPr lang="es-ES">
                    <a:noFill/>
                  </a:rPr>
                  <a:t> </a:t>
                </a:r>
              </a:p>
            </p:txBody>
          </p:sp>
        </mc:Fallback>
      </mc:AlternateContent>
      <p:sp>
        <p:nvSpPr>
          <p:cNvPr id="17" name="Rectángulo 16">
            <a:extLst>
              <a:ext uri="{FF2B5EF4-FFF2-40B4-BE49-F238E27FC236}">
                <a16:creationId xmlns:a16="http://schemas.microsoft.com/office/drawing/2014/main" id="{EC895288-7FD8-482C-5F6D-F116A6BE5B46}"/>
              </a:ext>
            </a:extLst>
          </p:cNvPr>
          <p:cNvSpPr/>
          <p:nvPr/>
        </p:nvSpPr>
        <p:spPr>
          <a:xfrm>
            <a:off x="2360428" y="3700130"/>
            <a:ext cx="935665" cy="287079"/>
          </a:xfrm>
          <a:prstGeom prst="rect">
            <a:avLst/>
          </a:prstGeom>
          <a:solidFill>
            <a:schemeClr val="accent2">
              <a:lumMod val="60000"/>
              <a:lumOff val="4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6" name="Conector recto 25">
            <a:extLst>
              <a:ext uri="{FF2B5EF4-FFF2-40B4-BE49-F238E27FC236}">
                <a16:creationId xmlns:a16="http://schemas.microsoft.com/office/drawing/2014/main" id="{A6EE4324-323F-86F2-E21F-0702D7BEB311}"/>
              </a:ext>
            </a:extLst>
          </p:cNvPr>
          <p:cNvCxnSpPr/>
          <p:nvPr/>
        </p:nvCxnSpPr>
        <p:spPr>
          <a:xfrm flipV="1">
            <a:off x="2567084" y="3700130"/>
            <a:ext cx="0" cy="287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625EF886-DBFF-4B1B-ED5B-D82973101913}"/>
              </a:ext>
            </a:extLst>
          </p:cNvPr>
          <p:cNvCxnSpPr/>
          <p:nvPr/>
        </p:nvCxnSpPr>
        <p:spPr>
          <a:xfrm flipV="1">
            <a:off x="2812253" y="3700130"/>
            <a:ext cx="0" cy="287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4B78892C-DA3C-CC1F-7125-B9A35D19AB11}"/>
              </a:ext>
            </a:extLst>
          </p:cNvPr>
          <p:cNvCxnSpPr/>
          <p:nvPr/>
        </p:nvCxnSpPr>
        <p:spPr>
          <a:xfrm flipV="1">
            <a:off x="3056448" y="3700130"/>
            <a:ext cx="0" cy="287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9" name="Imagen 28">
            <a:extLst>
              <a:ext uri="{FF2B5EF4-FFF2-40B4-BE49-F238E27FC236}">
                <a16:creationId xmlns:a16="http://schemas.microsoft.com/office/drawing/2014/main" id="{1FAF9ACB-4BC4-357B-08D4-12F164637D1B}"/>
              </a:ext>
            </a:extLst>
          </p:cNvPr>
          <p:cNvPicPr>
            <a:picLocks noChangeAspect="1"/>
          </p:cNvPicPr>
          <p:nvPr/>
        </p:nvPicPr>
        <p:blipFill>
          <a:blip r:embed="rId14"/>
          <a:stretch>
            <a:fillRect/>
          </a:stretch>
        </p:blipFill>
        <p:spPr>
          <a:xfrm>
            <a:off x="3352800" y="3717528"/>
            <a:ext cx="660400" cy="283766"/>
          </a:xfrm>
          <a:prstGeom prst="rect">
            <a:avLst/>
          </a:prstGeom>
        </p:spPr>
      </p:pic>
    </p:spTree>
    <p:extLst>
      <p:ext uri="{BB962C8B-B14F-4D97-AF65-F5344CB8AC3E}">
        <p14:creationId xmlns:p14="http://schemas.microsoft.com/office/powerpoint/2010/main" val="145823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9B09-3836-4102-A590-34EFD1F4B350}"/>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Función objetivo Wasserstein GAN</a:t>
            </a:r>
          </a:p>
        </p:txBody>
      </p:sp>
      <p:sp>
        <p:nvSpPr>
          <p:cNvPr id="4" name="Marcador de número de diapositiva 3">
            <a:extLst>
              <a:ext uri="{FF2B5EF4-FFF2-40B4-BE49-F238E27FC236}">
                <a16:creationId xmlns:a16="http://schemas.microsoft.com/office/drawing/2014/main" id="{3A8B9690-AEE7-44A9-A5CE-7BA89B74876F}"/>
              </a:ext>
            </a:extLst>
          </p:cNvPr>
          <p:cNvSpPr>
            <a:spLocks noGrp="1"/>
          </p:cNvSpPr>
          <p:nvPr>
            <p:ph type="sldNum" sz="quarter" idx="12"/>
          </p:nvPr>
        </p:nvSpPr>
        <p:spPr/>
        <p:txBody>
          <a:bodyPr/>
          <a:lstStyle/>
          <a:p>
            <a:fld id="{895C05CE-86C6-465C-88D5-517A8F9876C1}" type="slidenum">
              <a:rPr lang="es-ES" smtClean="0"/>
              <a:t>11</a:t>
            </a:fld>
            <a:endParaRPr lang="es-ES"/>
          </a:p>
        </p:txBody>
      </p:sp>
      <p:pic>
        <p:nvPicPr>
          <p:cNvPr id="7" name="Picture 2" descr="Universidad de Cantabria Inicio">
            <a:extLst>
              <a:ext uri="{FF2B5EF4-FFF2-40B4-BE49-F238E27FC236}">
                <a16:creationId xmlns:a16="http://schemas.microsoft.com/office/drawing/2014/main" id="{AFCBE6B1-34B8-4CAA-92F7-656347E8E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pic>
        <p:nvPicPr>
          <p:cNvPr id="16" name="Marcador de contenido 15">
            <a:extLst>
              <a:ext uri="{FF2B5EF4-FFF2-40B4-BE49-F238E27FC236}">
                <a16:creationId xmlns:a16="http://schemas.microsoft.com/office/drawing/2014/main" id="{CA4634E2-8D58-6D47-8373-DAD859C67F7F}"/>
              </a:ext>
            </a:extLst>
          </p:cNvPr>
          <p:cNvPicPr>
            <a:picLocks noGrp="1" noChangeAspect="1"/>
          </p:cNvPicPr>
          <p:nvPr>
            <p:ph idx="1"/>
          </p:nvPr>
        </p:nvPicPr>
        <p:blipFill>
          <a:blip r:embed="rId4"/>
          <a:stretch>
            <a:fillRect/>
          </a:stretch>
        </p:blipFill>
        <p:spPr>
          <a:xfrm>
            <a:off x="1262062" y="4294981"/>
            <a:ext cx="9667875" cy="904875"/>
          </a:xfrm>
        </p:spPr>
      </p:pic>
      <p:sp>
        <p:nvSpPr>
          <p:cNvPr id="18" name="Marcador de contenido 3">
            <a:extLst>
              <a:ext uri="{FF2B5EF4-FFF2-40B4-BE49-F238E27FC236}">
                <a16:creationId xmlns:a16="http://schemas.microsoft.com/office/drawing/2014/main" id="{F1EC1178-287C-06DF-082A-BB40BD7970E3}"/>
              </a:ext>
            </a:extLst>
          </p:cNvPr>
          <p:cNvSpPr txBox="1">
            <a:spLocks/>
          </p:cNvSpPr>
          <p:nvPr/>
        </p:nvSpPr>
        <p:spPr>
          <a:xfrm>
            <a:off x="3383278" y="1920071"/>
            <a:ext cx="5425441" cy="44362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Times New Roman" panose="02020603050405020304" pitchFamily="18" charset="0"/>
                <a:cs typeface="Times New Roman" panose="02020603050405020304" pitchFamily="18" charset="0"/>
              </a:rPr>
              <a:t>Basado en:</a:t>
            </a:r>
          </a:p>
          <a:p>
            <a:pPr lvl="1"/>
            <a:r>
              <a:rPr lang="es-ES" dirty="0">
                <a:latin typeface="Times New Roman" panose="02020603050405020304" pitchFamily="18" charset="0"/>
                <a:cs typeface="Times New Roman" panose="02020603050405020304" pitchFamily="18" charset="0"/>
              </a:rPr>
              <a:t>Distancia de Wasserstein</a:t>
            </a:r>
          </a:p>
          <a:p>
            <a:pPr lvl="1"/>
            <a:r>
              <a:rPr lang="es-ES" dirty="0">
                <a:latin typeface="Times New Roman" panose="02020603050405020304" pitchFamily="18" charset="0"/>
                <a:cs typeface="Times New Roman" panose="02020603050405020304" pitchFamily="18" charset="0"/>
              </a:rPr>
              <a:t>Continuidad de </a:t>
            </a:r>
            <a:r>
              <a:rPr lang="es-ES" dirty="0" err="1">
                <a:latin typeface="Times New Roman" panose="02020603050405020304" pitchFamily="18" charset="0"/>
                <a:cs typeface="Times New Roman" panose="02020603050405020304" pitchFamily="18" charset="0"/>
              </a:rPr>
              <a:t>Lipschitz</a:t>
            </a:r>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Propósito de </a:t>
            </a:r>
            <a:r>
              <a:rPr lang="es-ES" i="1" dirty="0">
                <a:latin typeface="Times New Roman" panose="02020603050405020304" pitchFamily="18" charset="0"/>
                <a:cs typeface="Times New Roman" panose="02020603050405020304" pitchFamily="18" charset="0"/>
              </a:rPr>
              <a:t>D:</a:t>
            </a:r>
          </a:p>
          <a:p>
            <a:pPr lvl="1"/>
            <a:r>
              <a:rPr lang="es-ES" dirty="0">
                <a:latin typeface="Times New Roman" panose="02020603050405020304" pitchFamily="18" charset="0"/>
                <a:cs typeface="Times New Roman" panose="02020603050405020304" pitchFamily="18" charset="0"/>
              </a:rPr>
              <a:t>Calcular la distancia de Wasserstein</a:t>
            </a:r>
          </a:p>
          <a:p>
            <a:endParaRPr lang="es-E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68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Restricción de </a:t>
            </a:r>
            <a:r>
              <a:rPr lang="es-ES" dirty="0" err="1">
                <a:solidFill>
                  <a:schemeClr val="bg1"/>
                </a:solidFill>
                <a:latin typeface="Times New Roman" panose="02020603050405020304" pitchFamily="18" charset="0"/>
                <a:cs typeface="Times New Roman" panose="02020603050405020304" pitchFamily="18" charset="0"/>
              </a:rPr>
              <a:t>Lipschitz</a:t>
            </a:r>
            <a:endParaRPr lang="es-ES" dirty="0">
              <a:solidFill>
                <a:schemeClr val="bg1"/>
              </a:solidFill>
              <a:latin typeface="Times New Roman" panose="02020603050405020304" pitchFamily="18"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12</a:t>
            </a:fld>
            <a:endParaRPr lang="es-ES"/>
          </a:p>
        </p:txBody>
      </p:sp>
      <p:pic>
        <p:nvPicPr>
          <p:cNvPr id="9" name="Marcador de contenido 8">
            <a:extLst>
              <a:ext uri="{FF2B5EF4-FFF2-40B4-BE49-F238E27FC236}">
                <a16:creationId xmlns:a16="http://schemas.microsoft.com/office/drawing/2014/main" id="{2838EB0E-DAC5-3B7B-7F18-AD7FBE602049}"/>
              </a:ext>
            </a:extLst>
          </p:cNvPr>
          <p:cNvPicPr>
            <a:picLocks noGrp="1" noChangeAspect="1"/>
          </p:cNvPicPr>
          <p:nvPr>
            <p:ph sz="half" idx="1"/>
          </p:nvPr>
        </p:nvPicPr>
        <p:blipFill rotWithShape="1">
          <a:blip r:embed="rId3"/>
          <a:srcRect l="1156"/>
          <a:stretch/>
        </p:blipFill>
        <p:spPr>
          <a:xfrm>
            <a:off x="624840" y="1775629"/>
            <a:ext cx="4687830" cy="4351338"/>
          </a:xfrm>
        </p:spPr>
      </p:pic>
      <mc:AlternateContent xmlns:mc="http://schemas.openxmlformats.org/markup-compatibility/2006" xmlns:a14="http://schemas.microsoft.com/office/drawing/2010/main">
        <mc:Choice Requires="a14">
          <p:sp>
            <p:nvSpPr>
              <p:cNvPr id="17" name="Marcador de contenido 3">
                <a:extLst>
                  <a:ext uri="{FF2B5EF4-FFF2-40B4-BE49-F238E27FC236}">
                    <a16:creationId xmlns:a16="http://schemas.microsoft.com/office/drawing/2014/main" id="{11D33732-B668-6C4C-F935-CB8A3A3C4DCC}"/>
                  </a:ext>
                </a:extLst>
              </p:cNvPr>
              <p:cNvSpPr>
                <a:spLocks noGrp="1"/>
              </p:cNvSpPr>
              <p:nvPr>
                <p:ph sz="half" idx="2"/>
              </p:nvPr>
            </p:nvSpPr>
            <p:spPr>
              <a:xfrm>
                <a:off x="5867400" y="1805379"/>
                <a:ext cx="5629850" cy="4436279"/>
              </a:xfrm>
            </p:spPr>
            <p:txBody>
              <a:bodyPr>
                <a:normAutofit/>
              </a:bodyPr>
              <a:lstStyle/>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Condición sobre la derivada</a:t>
                </a:r>
              </a:p>
              <a:p>
                <a:pPr lvl="1"/>
                <a14:m>
                  <m:oMath xmlns:m="http://schemas.openxmlformats.org/officeDocument/2006/math">
                    <m:d>
                      <m:dPr>
                        <m:begChr m:val="|"/>
                        <m:endChr m:val="|"/>
                        <m:ctrlPr>
                          <a:rPr lang="es-ES" b="0" i="1" smtClean="0">
                            <a:latin typeface="Cambria Math" panose="02040503050406030204" pitchFamily="18" charset="0"/>
                            <a:cs typeface="Times New Roman" panose="02020603050405020304" pitchFamily="18" charset="0"/>
                          </a:rPr>
                        </m:ctrlPr>
                      </m:dPr>
                      <m:e>
                        <m:r>
                          <a:rPr lang="es-ES" b="0" i="1" smtClean="0">
                            <a:latin typeface="Cambria Math" panose="02040503050406030204" pitchFamily="18" charset="0"/>
                            <a:cs typeface="Times New Roman" panose="02020603050405020304" pitchFamily="18" charset="0"/>
                          </a:rPr>
                          <m:t>𝑓</m:t>
                        </m:r>
                        <m:d>
                          <m:dPr>
                            <m:ctrlPr>
                              <a:rPr lang="es-ES" b="0" i="1" smtClean="0">
                                <a:latin typeface="Cambria Math" panose="02040503050406030204" pitchFamily="18" charset="0"/>
                                <a:cs typeface="Times New Roman" panose="02020603050405020304" pitchFamily="18" charset="0"/>
                              </a:rPr>
                            </m:ctrlPr>
                          </m:dPr>
                          <m:e>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1</m:t>
                                </m:r>
                              </m:sub>
                            </m:sSub>
                          </m:e>
                        </m:d>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𝑓</m:t>
                        </m:r>
                        <m:d>
                          <m:dPr>
                            <m:ctrlPr>
                              <a:rPr lang="es-ES" b="0" i="1" smtClean="0">
                                <a:latin typeface="Cambria Math" panose="02040503050406030204" pitchFamily="18" charset="0"/>
                                <a:cs typeface="Times New Roman" panose="02020603050405020304" pitchFamily="18" charset="0"/>
                              </a:rPr>
                            </m:ctrlPr>
                          </m:dPr>
                          <m:e>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e>
                        </m:d>
                      </m:e>
                    </m:d>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𝐾</m:t>
                    </m:r>
                    <m:r>
                      <a:rPr lang="es-ES" b="0" i="1" smtClean="0">
                        <a:latin typeface="Cambria Math" panose="02040503050406030204" pitchFamily="18" charset="0"/>
                        <a:cs typeface="Times New Roman" panose="02020603050405020304" pitchFamily="18" charset="0"/>
                      </a:rPr>
                      <m:t> |</m:t>
                    </m:r>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cs typeface="Times New Roman" panose="02020603050405020304" pitchFamily="18" charset="0"/>
                      </a:rPr>
                      <m:t>−</m:t>
                    </m:r>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cs typeface="Times New Roman" panose="02020603050405020304" pitchFamily="18" charset="0"/>
                      </a:rPr>
                      <m:t>|</m:t>
                    </m:r>
                  </m:oMath>
                </a14:m>
                <a:endParaRPr lang="es-ES"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Implementaciones:</a:t>
                </a:r>
              </a:p>
              <a:p>
                <a:pPr lvl="1"/>
                <a:r>
                  <a:rPr lang="es-ES" dirty="0">
                    <a:latin typeface="Times New Roman" panose="02020603050405020304" pitchFamily="18" charset="0"/>
                    <a:cs typeface="Times New Roman" panose="02020603050405020304" pitchFamily="18" charset="0"/>
                  </a:rPr>
                  <a:t>Confinando los parámetros en D </a:t>
                </a:r>
                <a14:m>
                  <m:oMath xmlns:m="http://schemas.openxmlformats.org/officeDocument/2006/math">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𝑐</m:t>
                    </m:r>
                  </m:oMath>
                </a14:m>
                <a:endParaRPr lang="es-ES" dirty="0">
                  <a:latin typeface="Times New Roman" panose="02020603050405020304" pitchFamily="18" charset="0"/>
                  <a:cs typeface="Times New Roman" panose="02020603050405020304" pitchFamily="18" charset="0"/>
                </a:endParaRPr>
              </a:p>
              <a:p>
                <a:pPr lvl="1"/>
                <a:r>
                  <a:rPr lang="es-ES" dirty="0">
                    <a:latin typeface="Times New Roman" panose="02020603050405020304" pitchFamily="18" charset="0"/>
                    <a:cs typeface="Times New Roman" panose="02020603050405020304" pitchFamily="18" charset="0"/>
                  </a:rPr>
                  <a:t>Añadiendo un término de </a:t>
                </a:r>
                <a:r>
                  <a:rPr lang="es-ES" i="1" dirty="0" err="1">
                    <a:latin typeface="Times New Roman" panose="02020603050405020304" pitchFamily="18" charset="0"/>
                    <a:cs typeface="Times New Roman" panose="02020603050405020304" pitchFamily="18" charset="0"/>
                  </a:rPr>
                  <a:t>penalty</a:t>
                </a:r>
                <a:r>
                  <a:rPr lang="es-ES" i="1" dirty="0">
                    <a:latin typeface="Times New Roman" panose="02020603050405020304" pitchFamily="18" charset="0"/>
                    <a:cs typeface="Times New Roman" panose="02020603050405020304" pitchFamily="18" charset="0"/>
                  </a:rPr>
                  <a:t> </a:t>
                </a:r>
                <a14:m>
                  <m:oMath xmlns:m="http://schemas.openxmlformats.org/officeDocument/2006/math">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𝜆</m:t>
                    </m:r>
                  </m:oMath>
                </a14:m>
                <a:endParaRPr lang="es-ES" i="1" dirty="0">
                  <a:latin typeface="Times New Roman" panose="02020603050405020304" pitchFamily="18" charset="0"/>
                  <a:cs typeface="Times New Roman" panose="02020603050405020304" pitchFamily="18" charset="0"/>
                </a:endParaRPr>
              </a:p>
            </p:txBody>
          </p:sp>
        </mc:Choice>
        <mc:Fallback xmlns="">
          <p:sp>
            <p:nvSpPr>
              <p:cNvPr id="17" name="Marcador de contenido 3">
                <a:extLst>
                  <a:ext uri="{FF2B5EF4-FFF2-40B4-BE49-F238E27FC236}">
                    <a16:creationId xmlns:a16="http://schemas.microsoft.com/office/drawing/2014/main" id="{11D33732-B668-6C4C-F935-CB8A3A3C4DCC}"/>
                  </a:ext>
                </a:extLst>
              </p:cNvPr>
              <p:cNvSpPr>
                <a:spLocks noGrp="1" noRot="1" noChangeAspect="1" noMove="1" noResize="1" noEditPoints="1" noAdjustHandles="1" noChangeArrowheads="1" noChangeShapeType="1" noTextEdit="1"/>
              </p:cNvSpPr>
              <p:nvPr>
                <p:ph sz="half" idx="2"/>
              </p:nvPr>
            </p:nvSpPr>
            <p:spPr>
              <a:xfrm>
                <a:off x="5867400" y="1805379"/>
                <a:ext cx="5629850" cy="4436279"/>
              </a:xfrm>
              <a:blipFill>
                <a:blip r:embed="rId4"/>
                <a:stretch>
                  <a:fillRect l="-1950"/>
                </a:stretch>
              </a:blipFill>
            </p:spPr>
            <p:txBody>
              <a:bodyPr/>
              <a:lstStyle/>
              <a:p>
                <a:r>
                  <a:rPr lang="es-ES">
                    <a:noFill/>
                  </a:rPr>
                  <a:t> </a:t>
                </a:r>
              </a:p>
            </p:txBody>
          </p:sp>
        </mc:Fallback>
      </mc:AlternateContent>
    </p:spTree>
    <p:extLst>
      <p:ext uri="{BB962C8B-B14F-4D97-AF65-F5344CB8AC3E}">
        <p14:creationId xmlns:p14="http://schemas.microsoft.com/office/powerpoint/2010/main" val="417422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38DA9A97-33B5-4585-B8BA-D347A3FAB45C}"/>
              </a:ext>
            </a:extLst>
          </p:cNvPr>
          <p:cNvSpPr>
            <a:spLocks noGrp="1"/>
          </p:cNvSpPr>
          <p:nvPr>
            <p:ph type="ctrTitle"/>
          </p:nvPr>
        </p:nvSpPr>
        <p:spPr>
          <a:xfrm>
            <a:off x="1314824" y="735106"/>
            <a:ext cx="10053763" cy="2928470"/>
          </a:xfrm>
        </p:spPr>
        <p:txBody>
          <a:bodyPr anchor="b">
            <a:normAutofit/>
          </a:bodyPr>
          <a:lstStyle/>
          <a:p>
            <a:pPr algn="l"/>
            <a:r>
              <a:rPr lang="es-ES" sz="4800" dirty="0">
                <a:solidFill>
                  <a:srgbClr val="FFFFFF"/>
                </a:solidFill>
                <a:latin typeface="Times New Roman" panose="02020603050405020304" pitchFamily="18" charset="0"/>
                <a:cs typeface="Times New Roman" panose="02020603050405020304" pitchFamily="18" charset="0"/>
              </a:rPr>
              <a:t>Entrenamiento y resultados </a:t>
            </a:r>
          </a:p>
        </p:txBody>
      </p:sp>
      <p:sp>
        <p:nvSpPr>
          <p:cNvPr id="3" name="Subtítulo 2">
            <a:extLst>
              <a:ext uri="{FF2B5EF4-FFF2-40B4-BE49-F238E27FC236}">
                <a16:creationId xmlns:a16="http://schemas.microsoft.com/office/drawing/2014/main" id="{0F662367-44CC-4B15-B565-DEB83C336925}"/>
              </a:ext>
            </a:extLst>
          </p:cNvPr>
          <p:cNvSpPr>
            <a:spLocks noGrp="1"/>
          </p:cNvSpPr>
          <p:nvPr>
            <p:ph type="subTitle" idx="1"/>
          </p:nvPr>
        </p:nvSpPr>
        <p:spPr>
          <a:xfrm>
            <a:off x="1350682" y="4870824"/>
            <a:ext cx="10005951" cy="1458258"/>
          </a:xfrm>
        </p:spPr>
        <p:txBody>
          <a:bodyPr anchor="ctr">
            <a:normAutofit/>
          </a:bodyPr>
          <a:lstStyle/>
          <a:p>
            <a:pPr algn="l"/>
            <a:endParaRPr lang="es-ES"/>
          </a:p>
        </p:txBody>
      </p:sp>
      <p:pic>
        <p:nvPicPr>
          <p:cNvPr id="4" name="Picture 2" descr="Universidad de Cantabria Inicio">
            <a:extLst>
              <a:ext uri="{FF2B5EF4-FFF2-40B4-BE49-F238E27FC236}">
                <a16:creationId xmlns:a16="http://schemas.microsoft.com/office/drawing/2014/main" id="{543A280E-4EC1-466E-A4A0-FFBA2FD98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4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F229C-093C-4196-9B11-FB025CFDF857}"/>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División del </a:t>
            </a:r>
            <a:r>
              <a:rPr lang="es-ES" i="1" dirty="0">
                <a:solidFill>
                  <a:schemeClr val="bg1"/>
                </a:solidFill>
                <a:latin typeface="Times New Roman" panose="02020603050405020304" pitchFamily="18" charset="0"/>
                <a:cs typeface="Times New Roman" panose="02020603050405020304" pitchFamily="18" charset="0"/>
              </a:rPr>
              <a:t>dataset</a:t>
            </a:r>
          </a:p>
        </p:txBody>
      </p:sp>
      <p:sp>
        <p:nvSpPr>
          <p:cNvPr id="5" name="Marcador de número de diapositiva 4">
            <a:extLst>
              <a:ext uri="{FF2B5EF4-FFF2-40B4-BE49-F238E27FC236}">
                <a16:creationId xmlns:a16="http://schemas.microsoft.com/office/drawing/2014/main" id="{71F25A76-4F1A-49D8-860A-7050B241BAA5}"/>
              </a:ext>
            </a:extLst>
          </p:cNvPr>
          <p:cNvSpPr>
            <a:spLocks noGrp="1"/>
          </p:cNvSpPr>
          <p:nvPr>
            <p:ph type="sldNum" sz="quarter" idx="12"/>
          </p:nvPr>
        </p:nvSpPr>
        <p:spPr/>
        <p:txBody>
          <a:bodyPr/>
          <a:lstStyle/>
          <a:p>
            <a:fld id="{895C05CE-86C6-465C-88D5-517A8F9876C1}" type="slidenum">
              <a:rPr lang="es-ES" smtClean="0"/>
              <a:t>14</a:t>
            </a:fld>
            <a:endParaRPr lang="es-ES"/>
          </a:p>
        </p:txBody>
      </p:sp>
      <p:pic>
        <p:nvPicPr>
          <p:cNvPr id="1026" name="Picture 2" descr="Universidad de Cantabria Inicio">
            <a:extLst>
              <a:ext uri="{FF2B5EF4-FFF2-40B4-BE49-F238E27FC236}">
                <a16:creationId xmlns:a16="http://schemas.microsoft.com/office/drawing/2014/main" id="{FB306F8E-E15F-4423-9AAC-0AAAAD956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D74A350-CDD9-08D7-0B05-7CEAB03B2D5B}"/>
              </a:ext>
            </a:extLst>
          </p:cNvPr>
          <p:cNvSpPr/>
          <p:nvPr/>
        </p:nvSpPr>
        <p:spPr>
          <a:xfrm>
            <a:off x="2081174"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15" name="Abrir llave 14">
            <a:extLst>
              <a:ext uri="{FF2B5EF4-FFF2-40B4-BE49-F238E27FC236}">
                <a16:creationId xmlns:a16="http://schemas.microsoft.com/office/drawing/2014/main" id="{94D61FB8-2E6F-9522-567B-DA24D67CC549}"/>
              </a:ext>
            </a:extLst>
          </p:cNvPr>
          <p:cNvSpPr/>
          <p:nvPr/>
        </p:nvSpPr>
        <p:spPr>
          <a:xfrm>
            <a:off x="1334726"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Abrir llave 16">
            <a:extLst>
              <a:ext uri="{FF2B5EF4-FFF2-40B4-BE49-F238E27FC236}">
                <a16:creationId xmlns:a16="http://schemas.microsoft.com/office/drawing/2014/main" id="{CDA04908-1C12-36E1-F473-8A523DA0E001}"/>
              </a:ext>
            </a:extLst>
          </p:cNvPr>
          <p:cNvSpPr/>
          <p:nvPr/>
        </p:nvSpPr>
        <p:spPr>
          <a:xfrm rot="5400000">
            <a:off x="2889195" y="1327353"/>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818C210A-614F-290C-D14F-BFF07045D12D}"/>
                  </a:ext>
                </a:extLst>
              </p:cNvPr>
              <p:cNvSpPr txBox="1"/>
              <p:nvPr/>
            </p:nvSpPr>
            <p:spPr>
              <a:xfrm>
                <a:off x="401934" y="4169544"/>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16" name="CuadroTexto 15">
                <a:extLst>
                  <a:ext uri="{FF2B5EF4-FFF2-40B4-BE49-F238E27FC236}">
                    <a16:creationId xmlns:a16="http://schemas.microsoft.com/office/drawing/2014/main" id="{818C210A-614F-290C-D14F-BFF07045D12D}"/>
                  </a:ext>
                </a:extLst>
              </p:cNvPr>
              <p:cNvSpPr txBox="1">
                <a:spLocks noRot="1" noChangeAspect="1" noMove="1" noResize="1" noEditPoints="1" noAdjustHandles="1" noChangeArrowheads="1" noChangeShapeType="1" noTextEdit="1"/>
              </p:cNvSpPr>
              <p:nvPr/>
            </p:nvSpPr>
            <p:spPr>
              <a:xfrm>
                <a:off x="401934" y="4169544"/>
                <a:ext cx="932791" cy="369332"/>
              </a:xfrm>
              <a:prstGeom prst="rect">
                <a:avLst/>
              </a:prstGeom>
              <a:blipFill>
                <a:blip r:embed="rId4"/>
                <a:stretch>
                  <a:fillRect l="-5882" t="-9836"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33E6AD0-6749-2AA6-D2C1-86F7E399D09A}"/>
                  </a:ext>
                </a:extLst>
              </p:cNvPr>
              <p:cNvSpPr txBox="1"/>
              <p:nvPr/>
            </p:nvSpPr>
            <p:spPr>
              <a:xfrm>
                <a:off x="2762307"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19" name="CuadroTexto 18">
                <a:extLst>
                  <a:ext uri="{FF2B5EF4-FFF2-40B4-BE49-F238E27FC236}">
                    <a16:creationId xmlns:a16="http://schemas.microsoft.com/office/drawing/2014/main" id="{633E6AD0-6749-2AA6-D2C1-86F7E399D09A}"/>
                  </a:ext>
                </a:extLst>
              </p:cNvPr>
              <p:cNvSpPr txBox="1">
                <a:spLocks noRot="1" noChangeAspect="1" noMove="1" noResize="1" noEditPoints="1" noAdjustHandles="1" noChangeArrowheads="1" noChangeShapeType="1" noTextEdit="1"/>
              </p:cNvSpPr>
              <p:nvPr/>
            </p:nvSpPr>
            <p:spPr>
              <a:xfrm>
                <a:off x="2762307" y="1786549"/>
                <a:ext cx="811764" cy="369332"/>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90302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F229C-093C-4196-9B11-FB025CFDF857}"/>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División del </a:t>
            </a:r>
            <a:r>
              <a:rPr lang="es-ES" i="1" dirty="0">
                <a:solidFill>
                  <a:schemeClr val="bg1"/>
                </a:solidFill>
                <a:latin typeface="Times New Roman" panose="02020603050405020304" pitchFamily="18" charset="0"/>
                <a:cs typeface="Times New Roman" panose="02020603050405020304" pitchFamily="18" charset="0"/>
              </a:rPr>
              <a:t>dataset</a:t>
            </a:r>
          </a:p>
        </p:txBody>
      </p:sp>
      <p:sp>
        <p:nvSpPr>
          <p:cNvPr id="5" name="Marcador de número de diapositiva 4">
            <a:extLst>
              <a:ext uri="{FF2B5EF4-FFF2-40B4-BE49-F238E27FC236}">
                <a16:creationId xmlns:a16="http://schemas.microsoft.com/office/drawing/2014/main" id="{71F25A76-4F1A-49D8-860A-7050B241BAA5}"/>
              </a:ext>
            </a:extLst>
          </p:cNvPr>
          <p:cNvSpPr>
            <a:spLocks noGrp="1"/>
          </p:cNvSpPr>
          <p:nvPr>
            <p:ph type="sldNum" sz="quarter" idx="12"/>
          </p:nvPr>
        </p:nvSpPr>
        <p:spPr/>
        <p:txBody>
          <a:bodyPr/>
          <a:lstStyle/>
          <a:p>
            <a:fld id="{895C05CE-86C6-465C-88D5-517A8F9876C1}" type="slidenum">
              <a:rPr lang="es-ES" smtClean="0"/>
              <a:t>15</a:t>
            </a:fld>
            <a:endParaRPr lang="es-ES"/>
          </a:p>
        </p:txBody>
      </p:sp>
      <p:pic>
        <p:nvPicPr>
          <p:cNvPr id="1026" name="Picture 2" descr="Universidad de Cantabria Inicio">
            <a:extLst>
              <a:ext uri="{FF2B5EF4-FFF2-40B4-BE49-F238E27FC236}">
                <a16:creationId xmlns:a16="http://schemas.microsoft.com/office/drawing/2014/main" id="{FB306F8E-E15F-4423-9AAC-0AAAAD956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D74A350-CDD9-08D7-0B05-7CEAB03B2D5B}"/>
              </a:ext>
            </a:extLst>
          </p:cNvPr>
          <p:cNvSpPr/>
          <p:nvPr/>
        </p:nvSpPr>
        <p:spPr>
          <a:xfrm>
            <a:off x="2081174"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15" name="Abrir llave 14">
            <a:extLst>
              <a:ext uri="{FF2B5EF4-FFF2-40B4-BE49-F238E27FC236}">
                <a16:creationId xmlns:a16="http://schemas.microsoft.com/office/drawing/2014/main" id="{94D61FB8-2E6F-9522-567B-DA24D67CC549}"/>
              </a:ext>
            </a:extLst>
          </p:cNvPr>
          <p:cNvSpPr/>
          <p:nvPr/>
        </p:nvSpPr>
        <p:spPr>
          <a:xfrm>
            <a:off x="1334726"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Abrir llave 16">
            <a:extLst>
              <a:ext uri="{FF2B5EF4-FFF2-40B4-BE49-F238E27FC236}">
                <a16:creationId xmlns:a16="http://schemas.microsoft.com/office/drawing/2014/main" id="{CDA04908-1C12-36E1-F473-8A523DA0E001}"/>
              </a:ext>
            </a:extLst>
          </p:cNvPr>
          <p:cNvSpPr/>
          <p:nvPr/>
        </p:nvSpPr>
        <p:spPr>
          <a:xfrm rot="5400000">
            <a:off x="2889195" y="1327353"/>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33E6AD0-6749-2AA6-D2C1-86F7E399D09A}"/>
                  </a:ext>
                </a:extLst>
              </p:cNvPr>
              <p:cNvSpPr txBox="1"/>
              <p:nvPr/>
            </p:nvSpPr>
            <p:spPr>
              <a:xfrm>
                <a:off x="2762307"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19" name="CuadroTexto 18">
                <a:extLst>
                  <a:ext uri="{FF2B5EF4-FFF2-40B4-BE49-F238E27FC236}">
                    <a16:creationId xmlns:a16="http://schemas.microsoft.com/office/drawing/2014/main" id="{633E6AD0-6749-2AA6-D2C1-86F7E399D09A}"/>
                  </a:ext>
                </a:extLst>
              </p:cNvPr>
              <p:cNvSpPr txBox="1">
                <a:spLocks noRot="1" noChangeAspect="1" noMove="1" noResize="1" noEditPoints="1" noAdjustHandles="1" noChangeArrowheads="1" noChangeShapeType="1" noTextEdit="1"/>
              </p:cNvSpPr>
              <p:nvPr/>
            </p:nvSpPr>
            <p:spPr>
              <a:xfrm>
                <a:off x="2762307" y="1786549"/>
                <a:ext cx="811764" cy="369332"/>
              </a:xfrm>
              <a:prstGeom prst="rect">
                <a:avLst/>
              </a:prstGeom>
              <a:blipFill>
                <a:blip r:embed="rId4"/>
                <a:stretch>
                  <a:fillRect/>
                </a:stretch>
              </a:blipFill>
            </p:spPr>
            <p:txBody>
              <a:bodyPr/>
              <a:lstStyle/>
              <a:p>
                <a:r>
                  <a:rPr lang="es-ES">
                    <a:noFill/>
                  </a:rPr>
                  <a:t> </a:t>
                </a:r>
              </a:p>
            </p:txBody>
          </p:sp>
        </mc:Fallback>
      </mc:AlternateContent>
      <p:sp>
        <p:nvSpPr>
          <p:cNvPr id="18" name="Flecha: a la derecha 17">
            <a:extLst>
              <a:ext uri="{FF2B5EF4-FFF2-40B4-BE49-F238E27FC236}">
                <a16:creationId xmlns:a16="http://schemas.microsoft.com/office/drawing/2014/main" id="{AFBC4CA1-D600-FE52-88A2-64233B1A4CD0}"/>
              </a:ext>
            </a:extLst>
          </p:cNvPr>
          <p:cNvSpPr/>
          <p:nvPr/>
        </p:nvSpPr>
        <p:spPr>
          <a:xfrm>
            <a:off x="5092959" y="4004780"/>
            <a:ext cx="2099388" cy="667911"/>
          </a:xfrm>
          <a:prstGeom prst="rightArrow">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ysClr val="windowText" lastClr="000000"/>
                  </a:solidFill>
                </a:ln>
                <a:solidFill>
                  <a:sysClr val="windowText" lastClr="000000"/>
                </a:solidFill>
              </a:rPr>
              <a:t>SESGO</a:t>
            </a:r>
          </a:p>
        </p:txBody>
      </p:sp>
      <p:sp>
        <p:nvSpPr>
          <p:cNvPr id="28" name="Rectángulo 27">
            <a:extLst>
              <a:ext uri="{FF2B5EF4-FFF2-40B4-BE49-F238E27FC236}">
                <a16:creationId xmlns:a16="http://schemas.microsoft.com/office/drawing/2014/main" id="{9F000F32-AAE1-D278-E49A-AA24334680F6}"/>
              </a:ext>
            </a:extLst>
          </p:cNvPr>
          <p:cNvSpPr/>
          <p:nvPr/>
        </p:nvSpPr>
        <p:spPr>
          <a:xfrm>
            <a:off x="9053803"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29" name="Abrir llave 28">
            <a:extLst>
              <a:ext uri="{FF2B5EF4-FFF2-40B4-BE49-F238E27FC236}">
                <a16:creationId xmlns:a16="http://schemas.microsoft.com/office/drawing/2014/main" id="{8C381D0F-2453-08D6-2DA4-5F7B7F5349AF}"/>
              </a:ext>
            </a:extLst>
          </p:cNvPr>
          <p:cNvSpPr/>
          <p:nvPr/>
        </p:nvSpPr>
        <p:spPr>
          <a:xfrm>
            <a:off x="8307355"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30" name="Abrir llave 29">
            <a:extLst>
              <a:ext uri="{FF2B5EF4-FFF2-40B4-BE49-F238E27FC236}">
                <a16:creationId xmlns:a16="http://schemas.microsoft.com/office/drawing/2014/main" id="{6A404421-64B9-BDC4-7D79-136923BDC8F2}"/>
              </a:ext>
            </a:extLst>
          </p:cNvPr>
          <p:cNvSpPr/>
          <p:nvPr/>
        </p:nvSpPr>
        <p:spPr>
          <a:xfrm rot="5400000">
            <a:off x="9861824" y="1327352"/>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B2D856B-4938-D0C3-791E-44002F935682}"/>
                  </a:ext>
                </a:extLst>
              </p:cNvPr>
              <p:cNvSpPr txBox="1"/>
              <p:nvPr/>
            </p:nvSpPr>
            <p:spPr>
              <a:xfrm>
                <a:off x="9734936"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32" name="CuadroTexto 31">
                <a:extLst>
                  <a:ext uri="{FF2B5EF4-FFF2-40B4-BE49-F238E27FC236}">
                    <a16:creationId xmlns:a16="http://schemas.microsoft.com/office/drawing/2014/main" id="{1B2D856B-4938-D0C3-791E-44002F935682}"/>
                  </a:ext>
                </a:extLst>
              </p:cNvPr>
              <p:cNvSpPr txBox="1">
                <a:spLocks noRot="1" noChangeAspect="1" noMove="1" noResize="1" noEditPoints="1" noAdjustHandles="1" noChangeArrowheads="1" noChangeShapeType="1" noTextEdit="1"/>
              </p:cNvSpPr>
              <p:nvPr/>
            </p:nvSpPr>
            <p:spPr>
              <a:xfrm>
                <a:off x="9734936" y="1786549"/>
                <a:ext cx="811764" cy="36933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413810B-E461-4F14-5EDC-5941155E281E}"/>
                  </a:ext>
                </a:extLst>
              </p:cNvPr>
              <p:cNvSpPr txBox="1"/>
              <p:nvPr/>
            </p:nvSpPr>
            <p:spPr>
              <a:xfrm>
                <a:off x="401934" y="4169544"/>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2" name="CuadroTexto 21">
                <a:extLst>
                  <a:ext uri="{FF2B5EF4-FFF2-40B4-BE49-F238E27FC236}">
                    <a16:creationId xmlns:a16="http://schemas.microsoft.com/office/drawing/2014/main" id="{2413810B-E461-4F14-5EDC-5941155E281E}"/>
                  </a:ext>
                </a:extLst>
              </p:cNvPr>
              <p:cNvSpPr txBox="1">
                <a:spLocks noRot="1" noChangeAspect="1" noMove="1" noResize="1" noEditPoints="1" noAdjustHandles="1" noChangeArrowheads="1" noChangeShapeType="1" noTextEdit="1"/>
              </p:cNvSpPr>
              <p:nvPr/>
            </p:nvSpPr>
            <p:spPr>
              <a:xfrm>
                <a:off x="401934" y="4169544"/>
                <a:ext cx="932791" cy="369332"/>
              </a:xfrm>
              <a:prstGeom prst="rect">
                <a:avLst/>
              </a:prstGeom>
              <a:blipFill>
                <a:blip r:embed="rId6"/>
                <a:stretch>
                  <a:fillRect l="-5882" t="-9836"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ED3684B6-0FF0-2650-BC42-1D32FC93D750}"/>
                  </a:ext>
                </a:extLst>
              </p:cNvPr>
              <p:cNvSpPr txBox="1"/>
              <p:nvPr/>
            </p:nvSpPr>
            <p:spPr>
              <a:xfrm>
                <a:off x="7338345" y="4154069"/>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3" name="CuadroTexto 22">
                <a:extLst>
                  <a:ext uri="{FF2B5EF4-FFF2-40B4-BE49-F238E27FC236}">
                    <a16:creationId xmlns:a16="http://schemas.microsoft.com/office/drawing/2014/main" id="{ED3684B6-0FF0-2650-BC42-1D32FC93D750}"/>
                  </a:ext>
                </a:extLst>
              </p:cNvPr>
              <p:cNvSpPr txBox="1">
                <a:spLocks noRot="1" noChangeAspect="1" noMove="1" noResize="1" noEditPoints="1" noAdjustHandles="1" noChangeArrowheads="1" noChangeShapeType="1" noTextEdit="1"/>
              </p:cNvSpPr>
              <p:nvPr/>
            </p:nvSpPr>
            <p:spPr>
              <a:xfrm>
                <a:off x="7338345" y="4154069"/>
                <a:ext cx="932791" cy="369332"/>
              </a:xfrm>
              <a:prstGeom prst="rect">
                <a:avLst/>
              </a:prstGeom>
              <a:blipFill>
                <a:blip r:embed="rId7"/>
                <a:stretch>
                  <a:fillRect l="-5882" t="-8197" b="-24590"/>
                </a:stretch>
              </a:blipFill>
            </p:spPr>
            <p:txBody>
              <a:bodyPr/>
              <a:lstStyle/>
              <a:p>
                <a:r>
                  <a:rPr lang="es-ES">
                    <a:noFill/>
                  </a:rPr>
                  <a:t> </a:t>
                </a:r>
              </a:p>
            </p:txBody>
          </p:sp>
        </mc:Fallback>
      </mc:AlternateContent>
    </p:spTree>
    <p:extLst>
      <p:ext uri="{BB962C8B-B14F-4D97-AF65-F5344CB8AC3E}">
        <p14:creationId xmlns:p14="http://schemas.microsoft.com/office/powerpoint/2010/main" val="228662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F229C-093C-4196-9B11-FB025CFDF857}"/>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División del </a:t>
            </a:r>
            <a:r>
              <a:rPr lang="es-ES" i="1" dirty="0">
                <a:solidFill>
                  <a:schemeClr val="bg1"/>
                </a:solidFill>
                <a:latin typeface="Times New Roman" panose="02020603050405020304" pitchFamily="18" charset="0"/>
                <a:cs typeface="Times New Roman" panose="02020603050405020304" pitchFamily="18" charset="0"/>
              </a:rPr>
              <a:t>dataset</a:t>
            </a:r>
          </a:p>
        </p:txBody>
      </p:sp>
      <p:sp>
        <p:nvSpPr>
          <p:cNvPr id="5" name="Marcador de número de diapositiva 4">
            <a:extLst>
              <a:ext uri="{FF2B5EF4-FFF2-40B4-BE49-F238E27FC236}">
                <a16:creationId xmlns:a16="http://schemas.microsoft.com/office/drawing/2014/main" id="{71F25A76-4F1A-49D8-860A-7050B241BAA5}"/>
              </a:ext>
            </a:extLst>
          </p:cNvPr>
          <p:cNvSpPr>
            <a:spLocks noGrp="1"/>
          </p:cNvSpPr>
          <p:nvPr>
            <p:ph type="sldNum" sz="quarter" idx="12"/>
          </p:nvPr>
        </p:nvSpPr>
        <p:spPr/>
        <p:txBody>
          <a:bodyPr/>
          <a:lstStyle/>
          <a:p>
            <a:fld id="{895C05CE-86C6-465C-88D5-517A8F9876C1}" type="slidenum">
              <a:rPr lang="es-ES" smtClean="0"/>
              <a:t>16</a:t>
            </a:fld>
            <a:endParaRPr lang="es-ES"/>
          </a:p>
        </p:txBody>
      </p:sp>
      <p:pic>
        <p:nvPicPr>
          <p:cNvPr id="1026" name="Picture 2" descr="Universidad de Cantabria Inicio">
            <a:extLst>
              <a:ext uri="{FF2B5EF4-FFF2-40B4-BE49-F238E27FC236}">
                <a16:creationId xmlns:a16="http://schemas.microsoft.com/office/drawing/2014/main" id="{FB306F8E-E15F-4423-9AAC-0AAAAD956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D74A350-CDD9-08D7-0B05-7CEAB03B2D5B}"/>
              </a:ext>
            </a:extLst>
          </p:cNvPr>
          <p:cNvSpPr/>
          <p:nvPr/>
        </p:nvSpPr>
        <p:spPr>
          <a:xfrm>
            <a:off x="2081174"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15" name="Abrir llave 14">
            <a:extLst>
              <a:ext uri="{FF2B5EF4-FFF2-40B4-BE49-F238E27FC236}">
                <a16:creationId xmlns:a16="http://schemas.microsoft.com/office/drawing/2014/main" id="{94D61FB8-2E6F-9522-567B-DA24D67CC549}"/>
              </a:ext>
            </a:extLst>
          </p:cNvPr>
          <p:cNvSpPr/>
          <p:nvPr/>
        </p:nvSpPr>
        <p:spPr>
          <a:xfrm>
            <a:off x="1334726"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Abrir llave 16">
            <a:extLst>
              <a:ext uri="{FF2B5EF4-FFF2-40B4-BE49-F238E27FC236}">
                <a16:creationId xmlns:a16="http://schemas.microsoft.com/office/drawing/2014/main" id="{CDA04908-1C12-36E1-F473-8A523DA0E001}"/>
              </a:ext>
            </a:extLst>
          </p:cNvPr>
          <p:cNvSpPr/>
          <p:nvPr/>
        </p:nvSpPr>
        <p:spPr>
          <a:xfrm rot="5400000">
            <a:off x="2889195" y="1327353"/>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33E6AD0-6749-2AA6-D2C1-86F7E399D09A}"/>
                  </a:ext>
                </a:extLst>
              </p:cNvPr>
              <p:cNvSpPr txBox="1"/>
              <p:nvPr/>
            </p:nvSpPr>
            <p:spPr>
              <a:xfrm>
                <a:off x="2762307"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19" name="CuadroTexto 18">
                <a:extLst>
                  <a:ext uri="{FF2B5EF4-FFF2-40B4-BE49-F238E27FC236}">
                    <a16:creationId xmlns:a16="http://schemas.microsoft.com/office/drawing/2014/main" id="{633E6AD0-6749-2AA6-D2C1-86F7E399D09A}"/>
                  </a:ext>
                </a:extLst>
              </p:cNvPr>
              <p:cNvSpPr txBox="1">
                <a:spLocks noRot="1" noChangeAspect="1" noMove="1" noResize="1" noEditPoints="1" noAdjustHandles="1" noChangeArrowheads="1" noChangeShapeType="1" noTextEdit="1"/>
              </p:cNvSpPr>
              <p:nvPr/>
            </p:nvSpPr>
            <p:spPr>
              <a:xfrm>
                <a:off x="2762307" y="1786549"/>
                <a:ext cx="811764" cy="369332"/>
              </a:xfrm>
              <a:prstGeom prst="rect">
                <a:avLst/>
              </a:prstGeom>
              <a:blipFill>
                <a:blip r:embed="rId4"/>
                <a:stretch>
                  <a:fillRect/>
                </a:stretch>
              </a:blipFill>
            </p:spPr>
            <p:txBody>
              <a:bodyPr/>
              <a:lstStyle/>
              <a:p>
                <a:r>
                  <a:rPr lang="es-ES">
                    <a:noFill/>
                  </a:rPr>
                  <a:t> </a:t>
                </a:r>
              </a:p>
            </p:txBody>
          </p:sp>
        </mc:Fallback>
      </mc:AlternateContent>
      <p:sp>
        <p:nvSpPr>
          <p:cNvPr id="18" name="Flecha: a la derecha 17">
            <a:extLst>
              <a:ext uri="{FF2B5EF4-FFF2-40B4-BE49-F238E27FC236}">
                <a16:creationId xmlns:a16="http://schemas.microsoft.com/office/drawing/2014/main" id="{AFBC4CA1-D600-FE52-88A2-64233B1A4CD0}"/>
              </a:ext>
            </a:extLst>
          </p:cNvPr>
          <p:cNvSpPr/>
          <p:nvPr/>
        </p:nvSpPr>
        <p:spPr>
          <a:xfrm>
            <a:off x="5092959" y="4004780"/>
            <a:ext cx="2099388" cy="667911"/>
          </a:xfrm>
          <a:prstGeom prst="rightArrow">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ysClr val="windowText" lastClr="000000"/>
                  </a:solidFill>
                </a:ln>
                <a:solidFill>
                  <a:sysClr val="windowText" lastClr="000000"/>
                </a:solidFill>
              </a:rPr>
              <a:t>SESGO</a:t>
            </a:r>
          </a:p>
        </p:txBody>
      </p:sp>
      <p:sp>
        <p:nvSpPr>
          <p:cNvPr id="28" name="Rectángulo 27">
            <a:extLst>
              <a:ext uri="{FF2B5EF4-FFF2-40B4-BE49-F238E27FC236}">
                <a16:creationId xmlns:a16="http://schemas.microsoft.com/office/drawing/2014/main" id="{9F000F32-AAE1-D278-E49A-AA24334680F6}"/>
              </a:ext>
            </a:extLst>
          </p:cNvPr>
          <p:cNvSpPr/>
          <p:nvPr/>
        </p:nvSpPr>
        <p:spPr>
          <a:xfrm>
            <a:off x="9053803"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29" name="Abrir llave 28">
            <a:extLst>
              <a:ext uri="{FF2B5EF4-FFF2-40B4-BE49-F238E27FC236}">
                <a16:creationId xmlns:a16="http://schemas.microsoft.com/office/drawing/2014/main" id="{8C381D0F-2453-08D6-2DA4-5F7B7F5349AF}"/>
              </a:ext>
            </a:extLst>
          </p:cNvPr>
          <p:cNvSpPr/>
          <p:nvPr/>
        </p:nvSpPr>
        <p:spPr>
          <a:xfrm>
            <a:off x="8307355"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30" name="Abrir llave 29">
            <a:extLst>
              <a:ext uri="{FF2B5EF4-FFF2-40B4-BE49-F238E27FC236}">
                <a16:creationId xmlns:a16="http://schemas.microsoft.com/office/drawing/2014/main" id="{6A404421-64B9-BDC4-7D79-136923BDC8F2}"/>
              </a:ext>
            </a:extLst>
          </p:cNvPr>
          <p:cNvSpPr/>
          <p:nvPr/>
        </p:nvSpPr>
        <p:spPr>
          <a:xfrm rot="5400000">
            <a:off x="9861824" y="1327352"/>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B2D856B-4938-D0C3-791E-44002F935682}"/>
                  </a:ext>
                </a:extLst>
              </p:cNvPr>
              <p:cNvSpPr txBox="1"/>
              <p:nvPr/>
            </p:nvSpPr>
            <p:spPr>
              <a:xfrm>
                <a:off x="9734936"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32" name="CuadroTexto 31">
                <a:extLst>
                  <a:ext uri="{FF2B5EF4-FFF2-40B4-BE49-F238E27FC236}">
                    <a16:creationId xmlns:a16="http://schemas.microsoft.com/office/drawing/2014/main" id="{1B2D856B-4938-D0C3-791E-44002F935682}"/>
                  </a:ext>
                </a:extLst>
              </p:cNvPr>
              <p:cNvSpPr txBox="1">
                <a:spLocks noRot="1" noChangeAspect="1" noMove="1" noResize="1" noEditPoints="1" noAdjustHandles="1" noChangeArrowheads="1" noChangeShapeType="1" noTextEdit="1"/>
              </p:cNvSpPr>
              <p:nvPr/>
            </p:nvSpPr>
            <p:spPr>
              <a:xfrm>
                <a:off x="9734936" y="1786549"/>
                <a:ext cx="811764" cy="369332"/>
              </a:xfrm>
              <a:prstGeom prst="rect">
                <a:avLst/>
              </a:prstGeom>
              <a:blipFill>
                <a:blip r:embed="rId5"/>
                <a:stretch>
                  <a:fillRect/>
                </a:stretch>
              </a:blipFill>
            </p:spPr>
            <p:txBody>
              <a:bodyPr/>
              <a:lstStyle/>
              <a:p>
                <a:r>
                  <a:rPr lang="es-ES">
                    <a:noFill/>
                  </a:rPr>
                  <a:t> </a:t>
                </a:r>
              </a:p>
            </p:txBody>
          </p:sp>
        </mc:Fallback>
      </mc:AlternateContent>
      <p:cxnSp>
        <p:nvCxnSpPr>
          <p:cNvPr id="33" name="Conector recto 32">
            <a:extLst>
              <a:ext uri="{FF2B5EF4-FFF2-40B4-BE49-F238E27FC236}">
                <a16:creationId xmlns:a16="http://schemas.microsoft.com/office/drawing/2014/main" id="{C80B36E1-7F28-8B9A-5E03-F2E2C0216C1C}"/>
              </a:ext>
            </a:extLst>
          </p:cNvPr>
          <p:cNvCxnSpPr/>
          <p:nvPr/>
        </p:nvCxnSpPr>
        <p:spPr>
          <a:xfrm>
            <a:off x="1763485" y="4432040"/>
            <a:ext cx="277119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729CD2B2-6E45-FAA3-CED5-6F1132D7861C}"/>
              </a:ext>
            </a:extLst>
          </p:cNvPr>
          <p:cNvCxnSpPr/>
          <p:nvPr/>
        </p:nvCxnSpPr>
        <p:spPr>
          <a:xfrm>
            <a:off x="8753055" y="4404047"/>
            <a:ext cx="277119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7EA6F92D-06DB-E0D5-34B1-B88934C12B6F}"/>
                  </a:ext>
                </a:extLst>
              </p:cNvPr>
              <p:cNvSpPr txBox="1"/>
              <p:nvPr/>
            </p:nvSpPr>
            <p:spPr>
              <a:xfrm>
                <a:off x="401934" y="4169544"/>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3" name="CuadroTexto 22">
                <a:extLst>
                  <a:ext uri="{FF2B5EF4-FFF2-40B4-BE49-F238E27FC236}">
                    <a16:creationId xmlns:a16="http://schemas.microsoft.com/office/drawing/2014/main" id="{7EA6F92D-06DB-E0D5-34B1-B88934C12B6F}"/>
                  </a:ext>
                </a:extLst>
              </p:cNvPr>
              <p:cNvSpPr txBox="1">
                <a:spLocks noRot="1" noChangeAspect="1" noMove="1" noResize="1" noEditPoints="1" noAdjustHandles="1" noChangeArrowheads="1" noChangeShapeType="1" noTextEdit="1"/>
              </p:cNvSpPr>
              <p:nvPr/>
            </p:nvSpPr>
            <p:spPr>
              <a:xfrm>
                <a:off x="401934" y="4169544"/>
                <a:ext cx="932791" cy="369332"/>
              </a:xfrm>
              <a:prstGeom prst="rect">
                <a:avLst/>
              </a:prstGeom>
              <a:blipFill>
                <a:blip r:embed="rId6"/>
                <a:stretch>
                  <a:fillRect l="-5882" t="-9836"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CA4B9726-832C-CD00-DC05-493A41CD5A05}"/>
                  </a:ext>
                </a:extLst>
              </p:cNvPr>
              <p:cNvSpPr txBox="1"/>
              <p:nvPr/>
            </p:nvSpPr>
            <p:spPr>
              <a:xfrm>
                <a:off x="7338345" y="4154069"/>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4" name="CuadroTexto 23">
                <a:extLst>
                  <a:ext uri="{FF2B5EF4-FFF2-40B4-BE49-F238E27FC236}">
                    <a16:creationId xmlns:a16="http://schemas.microsoft.com/office/drawing/2014/main" id="{CA4B9726-832C-CD00-DC05-493A41CD5A05}"/>
                  </a:ext>
                </a:extLst>
              </p:cNvPr>
              <p:cNvSpPr txBox="1">
                <a:spLocks noRot="1" noChangeAspect="1" noMove="1" noResize="1" noEditPoints="1" noAdjustHandles="1" noChangeArrowheads="1" noChangeShapeType="1" noTextEdit="1"/>
              </p:cNvSpPr>
              <p:nvPr/>
            </p:nvSpPr>
            <p:spPr>
              <a:xfrm>
                <a:off x="7338345" y="4154069"/>
                <a:ext cx="932791" cy="369332"/>
              </a:xfrm>
              <a:prstGeom prst="rect">
                <a:avLst/>
              </a:prstGeom>
              <a:blipFill>
                <a:blip r:embed="rId7"/>
                <a:stretch>
                  <a:fillRect l="-5882" t="-8197" b="-24590"/>
                </a:stretch>
              </a:blipFill>
            </p:spPr>
            <p:txBody>
              <a:bodyPr/>
              <a:lstStyle/>
              <a:p>
                <a:r>
                  <a:rPr lang="es-ES">
                    <a:noFill/>
                  </a:rPr>
                  <a:t> </a:t>
                </a:r>
              </a:p>
            </p:txBody>
          </p:sp>
        </mc:Fallback>
      </mc:AlternateContent>
    </p:spTree>
    <p:extLst>
      <p:ext uri="{BB962C8B-B14F-4D97-AF65-F5344CB8AC3E}">
        <p14:creationId xmlns:p14="http://schemas.microsoft.com/office/powerpoint/2010/main" val="195142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F229C-093C-4196-9B11-FB025CFDF857}"/>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División del </a:t>
            </a:r>
            <a:r>
              <a:rPr lang="es-ES" i="1" dirty="0">
                <a:solidFill>
                  <a:schemeClr val="bg1"/>
                </a:solidFill>
                <a:latin typeface="Times New Roman" panose="02020603050405020304" pitchFamily="18" charset="0"/>
                <a:cs typeface="Times New Roman" panose="02020603050405020304" pitchFamily="18" charset="0"/>
              </a:rPr>
              <a:t>dataset</a:t>
            </a:r>
          </a:p>
        </p:txBody>
      </p:sp>
      <p:sp>
        <p:nvSpPr>
          <p:cNvPr id="5" name="Marcador de número de diapositiva 4">
            <a:extLst>
              <a:ext uri="{FF2B5EF4-FFF2-40B4-BE49-F238E27FC236}">
                <a16:creationId xmlns:a16="http://schemas.microsoft.com/office/drawing/2014/main" id="{71F25A76-4F1A-49D8-860A-7050B241BAA5}"/>
              </a:ext>
            </a:extLst>
          </p:cNvPr>
          <p:cNvSpPr>
            <a:spLocks noGrp="1"/>
          </p:cNvSpPr>
          <p:nvPr>
            <p:ph type="sldNum" sz="quarter" idx="12"/>
          </p:nvPr>
        </p:nvSpPr>
        <p:spPr/>
        <p:txBody>
          <a:bodyPr/>
          <a:lstStyle/>
          <a:p>
            <a:fld id="{895C05CE-86C6-465C-88D5-517A8F9876C1}" type="slidenum">
              <a:rPr lang="es-ES" smtClean="0"/>
              <a:t>17</a:t>
            </a:fld>
            <a:endParaRPr lang="es-ES"/>
          </a:p>
        </p:txBody>
      </p:sp>
      <p:pic>
        <p:nvPicPr>
          <p:cNvPr id="1026" name="Picture 2" descr="Universidad de Cantabria Inicio">
            <a:extLst>
              <a:ext uri="{FF2B5EF4-FFF2-40B4-BE49-F238E27FC236}">
                <a16:creationId xmlns:a16="http://schemas.microsoft.com/office/drawing/2014/main" id="{FB306F8E-E15F-4423-9AAC-0AAAAD956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D74A350-CDD9-08D7-0B05-7CEAB03B2D5B}"/>
              </a:ext>
            </a:extLst>
          </p:cNvPr>
          <p:cNvSpPr/>
          <p:nvPr/>
        </p:nvSpPr>
        <p:spPr>
          <a:xfrm>
            <a:off x="2081174"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15" name="Abrir llave 14">
            <a:extLst>
              <a:ext uri="{FF2B5EF4-FFF2-40B4-BE49-F238E27FC236}">
                <a16:creationId xmlns:a16="http://schemas.microsoft.com/office/drawing/2014/main" id="{94D61FB8-2E6F-9522-567B-DA24D67CC549}"/>
              </a:ext>
            </a:extLst>
          </p:cNvPr>
          <p:cNvSpPr/>
          <p:nvPr/>
        </p:nvSpPr>
        <p:spPr>
          <a:xfrm>
            <a:off x="1334726"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Abrir llave 16">
            <a:extLst>
              <a:ext uri="{FF2B5EF4-FFF2-40B4-BE49-F238E27FC236}">
                <a16:creationId xmlns:a16="http://schemas.microsoft.com/office/drawing/2014/main" id="{CDA04908-1C12-36E1-F473-8A523DA0E001}"/>
              </a:ext>
            </a:extLst>
          </p:cNvPr>
          <p:cNvSpPr/>
          <p:nvPr/>
        </p:nvSpPr>
        <p:spPr>
          <a:xfrm rot="5400000">
            <a:off x="2889195" y="1327353"/>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33E6AD0-6749-2AA6-D2C1-86F7E399D09A}"/>
                  </a:ext>
                </a:extLst>
              </p:cNvPr>
              <p:cNvSpPr txBox="1"/>
              <p:nvPr/>
            </p:nvSpPr>
            <p:spPr>
              <a:xfrm>
                <a:off x="2762307"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19" name="CuadroTexto 18">
                <a:extLst>
                  <a:ext uri="{FF2B5EF4-FFF2-40B4-BE49-F238E27FC236}">
                    <a16:creationId xmlns:a16="http://schemas.microsoft.com/office/drawing/2014/main" id="{633E6AD0-6749-2AA6-D2C1-86F7E399D09A}"/>
                  </a:ext>
                </a:extLst>
              </p:cNvPr>
              <p:cNvSpPr txBox="1">
                <a:spLocks noRot="1" noChangeAspect="1" noMove="1" noResize="1" noEditPoints="1" noAdjustHandles="1" noChangeArrowheads="1" noChangeShapeType="1" noTextEdit="1"/>
              </p:cNvSpPr>
              <p:nvPr/>
            </p:nvSpPr>
            <p:spPr>
              <a:xfrm>
                <a:off x="2762307" y="1786549"/>
                <a:ext cx="811764" cy="369332"/>
              </a:xfrm>
              <a:prstGeom prst="rect">
                <a:avLst/>
              </a:prstGeom>
              <a:blipFill>
                <a:blip r:embed="rId4"/>
                <a:stretch>
                  <a:fillRect/>
                </a:stretch>
              </a:blipFill>
            </p:spPr>
            <p:txBody>
              <a:bodyPr/>
              <a:lstStyle/>
              <a:p>
                <a:r>
                  <a:rPr lang="es-ES">
                    <a:noFill/>
                  </a:rPr>
                  <a:t> </a:t>
                </a:r>
              </a:p>
            </p:txBody>
          </p:sp>
        </mc:Fallback>
      </mc:AlternateContent>
      <p:sp>
        <p:nvSpPr>
          <p:cNvPr id="18" name="Flecha: a la derecha 17">
            <a:extLst>
              <a:ext uri="{FF2B5EF4-FFF2-40B4-BE49-F238E27FC236}">
                <a16:creationId xmlns:a16="http://schemas.microsoft.com/office/drawing/2014/main" id="{AFBC4CA1-D600-FE52-88A2-64233B1A4CD0}"/>
              </a:ext>
            </a:extLst>
          </p:cNvPr>
          <p:cNvSpPr/>
          <p:nvPr/>
        </p:nvSpPr>
        <p:spPr>
          <a:xfrm>
            <a:off x="5092959" y="4004780"/>
            <a:ext cx="2099388" cy="667911"/>
          </a:xfrm>
          <a:prstGeom prst="rightArrow">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ysClr val="windowText" lastClr="000000"/>
                  </a:solidFill>
                </a:ln>
                <a:solidFill>
                  <a:sysClr val="windowText" lastClr="000000"/>
                </a:solidFill>
              </a:rPr>
              <a:t>SESGO</a:t>
            </a:r>
          </a:p>
        </p:txBody>
      </p:sp>
      <p:sp>
        <p:nvSpPr>
          <p:cNvPr id="28" name="Rectángulo 27">
            <a:extLst>
              <a:ext uri="{FF2B5EF4-FFF2-40B4-BE49-F238E27FC236}">
                <a16:creationId xmlns:a16="http://schemas.microsoft.com/office/drawing/2014/main" id="{9F000F32-AAE1-D278-E49A-AA24334680F6}"/>
              </a:ext>
            </a:extLst>
          </p:cNvPr>
          <p:cNvSpPr/>
          <p:nvPr/>
        </p:nvSpPr>
        <p:spPr>
          <a:xfrm>
            <a:off x="9053803"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29" name="Abrir llave 28">
            <a:extLst>
              <a:ext uri="{FF2B5EF4-FFF2-40B4-BE49-F238E27FC236}">
                <a16:creationId xmlns:a16="http://schemas.microsoft.com/office/drawing/2014/main" id="{8C381D0F-2453-08D6-2DA4-5F7B7F5349AF}"/>
              </a:ext>
            </a:extLst>
          </p:cNvPr>
          <p:cNvSpPr/>
          <p:nvPr/>
        </p:nvSpPr>
        <p:spPr>
          <a:xfrm>
            <a:off x="8307355"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30" name="Abrir llave 29">
            <a:extLst>
              <a:ext uri="{FF2B5EF4-FFF2-40B4-BE49-F238E27FC236}">
                <a16:creationId xmlns:a16="http://schemas.microsoft.com/office/drawing/2014/main" id="{6A404421-64B9-BDC4-7D79-136923BDC8F2}"/>
              </a:ext>
            </a:extLst>
          </p:cNvPr>
          <p:cNvSpPr/>
          <p:nvPr/>
        </p:nvSpPr>
        <p:spPr>
          <a:xfrm rot="5400000">
            <a:off x="9861824" y="1327352"/>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B2D856B-4938-D0C3-791E-44002F935682}"/>
                  </a:ext>
                </a:extLst>
              </p:cNvPr>
              <p:cNvSpPr txBox="1"/>
              <p:nvPr/>
            </p:nvSpPr>
            <p:spPr>
              <a:xfrm>
                <a:off x="9734936"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32" name="CuadroTexto 31">
                <a:extLst>
                  <a:ext uri="{FF2B5EF4-FFF2-40B4-BE49-F238E27FC236}">
                    <a16:creationId xmlns:a16="http://schemas.microsoft.com/office/drawing/2014/main" id="{1B2D856B-4938-D0C3-791E-44002F935682}"/>
                  </a:ext>
                </a:extLst>
              </p:cNvPr>
              <p:cNvSpPr txBox="1">
                <a:spLocks noRot="1" noChangeAspect="1" noMove="1" noResize="1" noEditPoints="1" noAdjustHandles="1" noChangeArrowheads="1" noChangeShapeType="1" noTextEdit="1"/>
              </p:cNvSpPr>
              <p:nvPr/>
            </p:nvSpPr>
            <p:spPr>
              <a:xfrm>
                <a:off x="9734936" y="1786549"/>
                <a:ext cx="811764" cy="369332"/>
              </a:xfrm>
              <a:prstGeom prst="rect">
                <a:avLst/>
              </a:prstGeom>
              <a:blipFill>
                <a:blip r:embed="rId5"/>
                <a:stretch>
                  <a:fillRect/>
                </a:stretch>
              </a:blipFill>
            </p:spPr>
            <p:txBody>
              <a:bodyPr/>
              <a:lstStyle/>
              <a:p>
                <a:r>
                  <a:rPr lang="es-ES">
                    <a:noFill/>
                  </a:rPr>
                  <a:t> </a:t>
                </a:r>
              </a:p>
            </p:txBody>
          </p:sp>
        </mc:Fallback>
      </mc:AlternateContent>
      <p:cxnSp>
        <p:nvCxnSpPr>
          <p:cNvPr id="33" name="Conector recto 32">
            <a:extLst>
              <a:ext uri="{FF2B5EF4-FFF2-40B4-BE49-F238E27FC236}">
                <a16:creationId xmlns:a16="http://schemas.microsoft.com/office/drawing/2014/main" id="{C80B36E1-7F28-8B9A-5E03-F2E2C0216C1C}"/>
              </a:ext>
            </a:extLst>
          </p:cNvPr>
          <p:cNvCxnSpPr/>
          <p:nvPr/>
        </p:nvCxnSpPr>
        <p:spPr>
          <a:xfrm>
            <a:off x="1763485" y="4432040"/>
            <a:ext cx="277119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729CD2B2-6E45-FAA3-CED5-6F1132D7861C}"/>
              </a:ext>
            </a:extLst>
          </p:cNvPr>
          <p:cNvCxnSpPr/>
          <p:nvPr/>
        </p:nvCxnSpPr>
        <p:spPr>
          <a:xfrm>
            <a:off x="8753055" y="4404047"/>
            <a:ext cx="277119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4" name="Rectángulo 33">
            <a:extLst>
              <a:ext uri="{FF2B5EF4-FFF2-40B4-BE49-F238E27FC236}">
                <a16:creationId xmlns:a16="http://schemas.microsoft.com/office/drawing/2014/main" id="{A0FCB921-3036-82F7-5490-6E5E77627F48}"/>
              </a:ext>
            </a:extLst>
          </p:cNvPr>
          <p:cNvSpPr/>
          <p:nvPr/>
        </p:nvSpPr>
        <p:spPr>
          <a:xfrm>
            <a:off x="2220686" y="3060851"/>
            <a:ext cx="1943877" cy="1277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ENTRENAMIENTO</a:t>
            </a:r>
          </a:p>
          <a:p>
            <a:pPr algn="ctr"/>
            <a:r>
              <a:rPr lang="es-ES" b="1" dirty="0">
                <a:solidFill>
                  <a:srgbClr val="FF0000"/>
                </a:solidFill>
              </a:rPr>
              <a:t>ESPACIO LATENTE G</a:t>
            </a:r>
          </a:p>
        </p:txBody>
      </p:sp>
      <p:sp>
        <p:nvSpPr>
          <p:cNvPr id="43" name="Rectángulo 42">
            <a:extLst>
              <a:ext uri="{FF2B5EF4-FFF2-40B4-BE49-F238E27FC236}">
                <a16:creationId xmlns:a16="http://schemas.microsoft.com/office/drawing/2014/main" id="{F9DFE5E9-A8D2-130B-5454-01F9059E9898}"/>
              </a:ext>
            </a:extLst>
          </p:cNvPr>
          <p:cNvSpPr/>
          <p:nvPr/>
        </p:nvSpPr>
        <p:spPr>
          <a:xfrm>
            <a:off x="9116004" y="4497352"/>
            <a:ext cx="2068287" cy="1194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ENTRENAMIENTO</a:t>
            </a:r>
          </a:p>
          <a:p>
            <a:pPr algn="ctr"/>
            <a:r>
              <a:rPr lang="es-ES" b="1" dirty="0">
                <a:solidFill>
                  <a:srgbClr val="FF0000"/>
                </a:solidFill>
              </a:rPr>
              <a:t>MUESTRAS FALSAS D</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B07ED014-106B-8D01-CF67-23A5BB61EB7C}"/>
                  </a:ext>
                </a:extLst>
              </p:cNvPr>
              <p:cNvSpPr txBox="1"/>
              <p:nvPr/>
            </p:nvSpPr>
            <p:spPr>
              <a:xfrm>
                <a:off x="401934" y="4169544"/>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2" name="CuadroTexto 21">
                <a:extLst>
                  <a:ext uri="{FF2B5EF4-FFF2-40B4-BE49-F238E27FC236}">
                    <a16:creationId xmlns:a16="http://schemas.microsoft.com/office/drawing/2014/main" id="{B07ED014-106B-8D01-CF67-23A5BB61EB7C}"/>
                  </a:ext>
                </a:extLst>
              </p:cNvPr>
              <p:cNvSpPr txBox="1">
                <a:spLocks noRot="1" noChangeAspect="1" noMove="1" noResize="1" noEditPoints="1" noAdjustHandles="1" noChangeArrowheads="1" noChangeShapeType="1" noTextEdit="1"/>
              </p:cNvSpPr>
              <p:nvPr/>
            </p:nvSpPr>
            <p:spPr>
              <a:xfrm>
                <a:off x="401934" y="4169544"/>
                <a:ext cx="932791" cy="369332"/>
              </a:xfrm>
              <a:prstGeom prst="rect">
                <a:avLst/>
              </a:prstGeom>
              <a:blipFill>
                <a:blip r:embed="rId6"/>
                <a:stretch>
                  <a:fillRect l="-5882" t="-9836"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3798ECC2-AD55-11F7-0F82-C410F7328CC9}"/>
                  </a:ext>
                </a:extLst>
              </p:cNvPr>
              <p:cNvSpPr txBox="1"/>
              <p:nvPr/>
            </p:nvSpPr>
            <p:spPr>
              <a:xfrm>
                <a:off x="7338345" y="4154069"/>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3" name="CuadroTexto 22">
                <a:extLst>
                  <a:ext uri="{FF2B5EF4-FFF2-40B4-BE49-F238E27FC236}">
                    <a16:creationId xmlns:a16="http://schemas.microsoft.com/office/drawing/2014/main" id="{3798ECC2-AD55-11F7-0F82-C410F7328CC9}"/>
                  </a:ext>
                </a:extLst>
              </p:cNvPr>
              <p:cNvSpPr txBox="1">
                <a:spLocks noRot="1" noChangeAspect="1" noMove="1" noResize="1" noEditPoints="1" noAdjustHandles="1" noChangeArrowheads="1" noChangeShapeType="1" noTextEdit="1"/>
              </p:cNvSpPr>
              <p:nvPr/>
            </p:nvSpPr>
            <p:spPr>
              <a:xfrm>
                <a:off x="7338345" y="4154069"/>
                <a:ext cx="932791" cy="369332"/>
              </a:xfrm>
              <a:prstGeom prst="rect">
                <a:avLst/>
              </a:prstGeom>
              <a:blipFill>
                <a:blip r:embed="rId7"/>
                <a:stretch>
                  <a:fillRect l="-5882" t="-8197" b="-24590"/>
                </a:stretch>
              </a:blipFill>
            </p:spPr>
            <p:txBody>
              <a:bodyPr/>
              <a:lstStyle/>
              <a:p>
                <a:r>
                  <a:rPr lang="es-ES">
                    <a:noFill/>
                  </a:rPr>
                  <a:t> </a:t>
                </a:r>
              </a:p>
            </p:txBody>
          </p:sp>
        </mc:Fallback>
      </mc:AlternateContent>
    </p:spTree>
    <p:extLst>
      <p:ext uri="{BB962C8B-B14F-4D97-AF65-F5344CB8AC3E}">
        <p14:creationId xmlns:p14="http://schemas.microsoft.com/office/powerpoint/2010/main" val="740638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F229C-093C-4196-9B11-FB025CFDF857}"/>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División del </a:t>
            </a:r>
            <a:r>
              <a:rPr lang="es-ES" i="1" dirty="0">
                <a:solidFill>
                  <a:schemeClr val="bg1"/>
                </a:solidFill>
                <a:latin typeface="Times New Roman" panose="02020603050405020304" pitchFamily="18" charset="0"/>
                <a:cs typeface="Times New Roman" panose="02020603050405020304" pitchFamily="18" charset="0"/>
              </a:rPr>
              <a:t>dataset</a:t>
            </a:r>
          </a:p>
        </p:txBody>
      </p:sp>
      <p:sp>
        <p:nvSpPr>
          <p:cNvPr id="5" name="Marcador de número de diapositiva 4">
            <a:extLst>
              <a:ext uri="{FF2B5EF4-FFF2-40B4-BE49-F238E27FC236}">
                <a16:creationId xmlns:a16="http://schemas.microsoft.com/office/drawing/2014/main" id="{71F25A76-4F1A-49D8-860A-7050B241BAA5}"/>
              </a:ext>
            </a:extLst>
          </p:cNvPr>
          <p:cNvSpPr>
            <a:spLocks noGrp="1"/>
          </p:cNvSpPr>
          <p:nvPr>
            <p:ph type="sldNum" sz="quarter" idx="12"/>
          </p:nvPr>
        </p:nvSpPr>
        <p:spPr/>
        <p:txBody>
          <a:bodyPr/>
          <a:lstStyle/>
          <a:p>
            <a:fld id="{895C05CE-86C6-465C-88D5-517A8F9876C1}" type="slidenum">
              <a:rPr lang="es-ES" smtClean="0"/>
              <a:t>18</a:t>
            </a:fld>
            <a:endParaRPr lang="es-ES"/>
          </a:p>
        </p:txBody>
      </p:sp>
      <p:pic>
        <p:nvPicPr>
          <p:cNvPr id="1026" name="Picture 2" descr="Universidad de Cantabria Inicio">
            <a:extLst>
              <a:ext uri="{FF2B5EF4-FFF2-40B4-BE49-F238E27FC236}">
                <a16:creationId xmlns:a16="http://schemas.microsoft.com/office/drawing/2014/main" id="{FB306F8E-E15F-4423-9AAC-0AAAAD956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D74A350-CDD9-08D7-0B05-7CEAB03B2D5B}"/>
              </a:ext>
            </a:extLst>
          </p:cNvPr>
          <p:cNvSpPr/>
          <p:nvPr/>
        </p:nvSpPr>
        <p:spPr>
          <a:xfrm>
            <a:off x="2081174"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15" name="Abrir llave 14">
            <a:extLst>
              <a:ext uri="{FF2B5EF4-FFF2-40B4-BE49-F238E27FC236}">
                <a16:creationId xmlns:a16="http://schemas.microsoft.com/office/drawing/2014/main" id="{94D61FB8-2E6F-9522-567B-DA24D67CC549}"/>
              </a:ext>
            </a:extLst>
          </p:cNvPr>
          <p:cNvSpPr/>
          <p:nvPr/>
        </p:nvSpPr>
        <p:spPr>
          <a:xfrm>
            <a:off x="1334726"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Abrir llave 16">
            <a:extLst>
              <a:ext uri="{FF2B5EF4-FFF2-40B4-BE49-F238E27FC236}">
                <a16:creationId xmlns:a16="http://schemas.microsoft.com/office/drawing/2014/main" id="{CDA04908-1C12-36E1-F473-8A523DA0E001}"/>
              </a:ext>
            </a:extLst>
          </p:cNvPr>
          <p:cNvSpPr/>
          <p:nvPr/>
        </p:nvSpPr>
        <p:spPr>
          <a:xfrm rot="5400000">
            <a:off x="2889195" y="1327353"/>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633E6AD0-6749-2AA6-D2C1-86F7E399D09A}"/>
                  </a:ext>
                </a:extLst>
              </p:cNvPr>
              <p:cNvSpPr txBox="1"/>
              <p:nvPr/>
            </p:nvSpPr>
            <p:spPr>
              <a:xfrm>
                <a:off x="2762307"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19" name="CuadroTexto 18">
                <a:extLst>
                  <a:ext uri="{FF2B5EF4-FFF2-40B4-BE49-F238E27FC236}">
                    <a16:creationId xmlns:a16="http://schemas.microsoft.com/office/drawing/2014/main" id="{633E6AD0-6749-2AA6-D2C1-86F7E399D09A}"/>
                  </a:ext>
                </a:extLst>
              </p:cNvPr>
              <p:cNvSpPr txBox="1">
                <a:spLocks noRot="1" noChangeAspect="1" noMove="1" noResize="1" noEditPoints="1" noAdjustHandles="1" noChangeArrowheads="1" noChangeShapeType="1" noTextEdit="1"/>
              </p:cNvSpPr>
              <p:nvPr/>
            </p:nvSpPr>
            <p:spPr>
              <a:xfrm>
                <a:off x="2762307" y="1786549"/>
                <a:ext cx="811764" cy="369332"/>
              </a:xfrm>
              <a:prstGeom prst="rect">
                <a:avLst/>
              </a:prstGeom>
              <a:blipFill>
                <a:blip r:embed="rId4"/>
                <a:stretch>
                  <a:fillRect/>
                </a:stretch>
              </a:blipFill>
            </p:spPr>
            <p:txBody>
              <a:bodyPr/>
              <a:lstStyle/>
              <a:p>
                <a:r>
                  <a:rPr lang="es-ES">
                    <a:noFill/>
                  </a:rPr>
                  <a:t> </a:t>
                </a:r>
              </a:p>
            </p:txBody>
          </p:sp>
        </mc:Fallback>
      </mc:AlternateContent>
      <p:sp>
        <p:nvSpPr>
          <p:cNvPr id="18" name="Flecha: a la derecha 17">
            <a:extLst>
              <a:ext uri="{FF2B5EF4-FFF2-40B4-BE49-F238E27FC236}">
                <a16:creationId xmlns:a16="http://schemas.microsoft.com/office/drawing/2014/main" id="{AFBC4CA1-D600-FE52-88A2-64233B1A4CD0}"/>
              </a:ext>
            </a:extLst>
          </p:cNvPr>
          <p:cNvSpPr/>
          <p:nvPr/>
        </p:nvSpPr>
        <p:spPr>
          <a:xfrm>
            <a:off x="5092959" y="4004780"/>
            <a:ext cx="2099388" cy="667911"/>
          </a:xfrm>
          <a:prstGeom prst="rightArrow">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ysClr val="windowText" lastClr="000000"/>
                  </a:solidFill>
                </a:ln>
                <a:solidFill>
                  <a:sysClr val="windowText" lastClr="000000"/>
                </a:solidFill>
              </a:rPr>
              <a:t>SESGO</a:t>
            </a:r>
          </a:p>
        </p:txBody>
      </p:sp>
      <p:sp>
        <p:nvSpPr>
          <p:cNvPr id="28" name="Rectángulo 27">
            <a:extLst>
              <a:ext uri="{FF2B5EF4-FFF2-40B4-BE49-F238E27FC236}">
                <a16:creationId xmlns:a16="http://schemas.microsoft.com/office/drawing/2014/main" id="{9F000F32-AAE1-D278-E49A-AA24334680F6}"/>
              </a:ext>
            </a:extLst>
          </p:cNvPr>
          <p:cNvSpPr/>
          <p:nvPr/>
        </p:nvSpPr>
        <p:spPr>
          <a:xfrm>
            <a:off x="9053803" y="2805329"/>
            <a:ext cx="2192694" cy="3097763"/>
          </a:xfrm>
          <a:prstGeom prst="rect">
            <a:avLst/>
          </a:prstGeom>
          <a:noFill/>
          <a:ln w="381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t>
            </a:r>
          </a:p>
        </p:txBody>
      </p:sp>
      <p:sp>
        <p:nvSpPr>
          <p:cNvPr id="29" name="Abrir llave 28">
            <a:extLst>
              <a:ext uri="{FF2B5EF4-FFF2-40B4-BE49-F238E27FC236}">
                <a16:creationId xmlns:a16="http://schemas.microsoft.com/office/drawing/2014/main" id="{8C381D0F-2453-08D6-2DA4-5F7B7F5349AF}"/>
              </a:ext>
            </a:extLst>
          </p:cNvPr>
          <p:cNvSpPr/>
          <p:nvPr/>
        </p:nvSpPr>
        <p:spPr>
          <a:xfrm>
            <a:off x="8307355" y="2805329"/>
            <a:ext cx="606489" cy="309776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30" name="Abrir llave 29">
            <a:extLst>
              <a:ext uri="{FF2B5EF4-FFF2-40B4-BE49-F238E27FC236}">
                <a16:creationId xmlns:a16="http://schemas.microsoft.com/office/drawing/2014/main" id="{6A404421-64B9-BDC4-7D79-136923BDC8F2}"/>
              </a:ext>
            </a:extLst>
          </p:cNvPr>
          <p:cNvSpPr/>
          <p:nvPr/>
        </p:nvSpPr>
        <p:spPr>
          <a:xfrm rot="5400000">
            <a:off x="9861824" y="1327352"/>
            <a:ext cx="576651" cy="2192694"/>
          </a:xfrm>
          <a:prstGeom prst="leftBrace">
            <a:avLst>
              <a:gd name="adj1" fmla="val 8333"/>
              <a:gd name="adj2" fmla="val 50000"/>
            </a:avLst>
          </a:prstGeom>
          <a:no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B2D856B-4938-D0C3-791E-44002F935682}"/>
                  </a:ext>
                </a:extLst>
              </p:cNvPr>
              <p:cNvSpPr txBox="1"/>
              <p:nvPr/>
            </p:nvSpPr>
            <p:spPr>
              <a:xfrm>
                <a:off x="9734936" y="1786549"/>
                <a:ext cx="81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𝟏𝟒</m:t>
                      </m:r>
                    </m:oMath>
                  </m:oMathPara>
                </a14:m>
                <a:endParaRPr lang="es-ES" b="1" dirty="0"/>
              </a:p>
            </p:txBody>
          </p:sp>
        </mc:Choice>
        <mc:Fallback xmlns="">
          <p:sp>
            <p:nvSpPr>
              <p:cNvPr id="32" name="CuadroTexto 31">
                <a:extLst>
                  <a:ext uri="{FF2B5EF4-FFF2-40B4-BE49-F238E27FC236}">
                    <a16:creationId xmlns:a16="http://schemas.microsoft.com/office/drawing/2014/main" id="{1B2D856B-4938-D0C3-791E-44002F935682}"/>
                  </a:ext>
                </a:extLst>
              </p:cNvPr>
              <p:cNvSpPr txBox="1">
                <a:spLocks noRot="1" noChangeAspect="1" noMove="1" noResize="1" noEditPoints="1" noAdjustHandles="1" noChangeArrowheads="1" noChangeShapeType="1" noTextEdit="1"/>
              </p:cNvSpPr>
              <p:nvPr/>
            </p:nvSpPr>
            <p:spPr>
              <a:xfrm>
                <a:off x="9734936" y="1786549"/>
                <a:ext cx="811764" cy="369332"/>
              </a:xfrm>
              <a:prstGeom prst="rect">
                <a:avLst/>
              </a:prstGeom>
              <a:blipFill>
                <a:blip r:embed="rId5"/>
                <a:stretch>
                  <a:fillRect/>
                </a:stretch>
              </a:blipFill>
            </p:spPr>
            <p:txBody>
              <a:bodyPr/>
              <a:lstStyle/>
              <a:p>
                <a:r>
                  <a:rPr lang="es-ES">
                    <a:noFill/>
                  </a:rPr>
                  <a:t> </a:t>
                </a:r>
              </a:p>
            </p:txBody>
          </p:sp>
        </mc:Fallback>
      </mc:AlternateContent>
      <p:cxnSp>
        <p:nvCxnSpPr>
          <p:cNvPr id="33" name="Conector recto 32">
            <a:extLst>
              <a:ext uri="{FF2B5EF4-FFF2-40B4-BE49-F238E27FC236}">
                <a16:creationId xmlns:a16="http://schemas.microsoft.com/office/drawing/2014/main" id="{C80B36E1-7F28-8B9A-5E03-F2E2C0216C1C}"/>
              </a:ext>
            </a:extLst>
          </p:cNvPr>
          <p:cNvCxnSpPr/>
          <p:nvPr/>
        </p:nvCxnSpPr>
        <p:spPr>
          <a:xfrm>
            <a:off x="1763485" y="4432040"/>
            <a:ext cx="277119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729CD2B2-6E45-FAA3-CED5-6F1132D7861C}"/>
              </a:ext>
            </a:extLst>
          </p:cNvPr>
          <p:cNvCxnSpPr/>
          <p:nvPr/>
        </p:nvCxnSpPr>
        <p:spPr>
          <a:xfrm>
            <a:off x="8753055" y="4404047"/>
            <a:ext cx="2771192"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4" name="Rectángulo 33">
            <a:extLst>
              <a:ext uri="{FF2B5EF4-FFF2-40B4-BE49-F238E27FC236}">
                <a16:creationId xmlns:a16="http://schemas.microsoft.com/office/drawing/2014/main" id="{A0FCB921-3036-82F7-5490-6E5E77627F48}"/>
              </a:ext>
            </a:extLst>
          </p:cNvPr>
          <p:cNvSpPr/>
          <p:nvPr/>
        </p:nvSpPr>
        <p:spPr>
          <a:xfrm>
            <a:off x="2220686" y="3060851"/>
            <a:ext cx="1943877" cy="1277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ENTRENAMIENTO</a:t>
            </a:r>
          </a:p>
          <a:p>
            <a:pPr algn="ctr"/>
            <a:r>
              <a:rPr lang="es-ES" b="1" dirty="0">
                <a:solidFill>
                  <a:srgbClr val="FF0000"/>
                </a:solidFill>
              </a:rPr>
              <a:t>ESPACIO LATENTE G</a:t>
            </a:r>
          </a:p>
        </p:txBody>
      </p:sp>
      <p:sp>
        <p:nvSpPr>
          <p:cNvPr id="43" name="Rectángulo 42">
            <a:extLst>
              <a:ext uri="{FF2B5EF4-FFF2-40B4-BE49-F238E27FC236}">
                <a16:creationId xmlns:a16="http://schemas.microsoft.com/office/drawing/2014/main" id="{F9DFE5E9-A8D2-130B-5454-01F9059E9898}"/>
              </a:ext>
            </a:extLst>
          </p:cNvPr>
          <p:cNvSpPr/>
          <p:nvPr/>
        </p:nvSpPr>
        <p:spPr>
          <a:xfrm>
            <a:off x="9116004" y="4497352"/>
            <a:ext cx="2068287" cy="1194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ENTRENAMIENTO</a:t>
            </a:r>
          </a:p>
          <a:p>
            <a:pPr algn="ctr"/>
            <a:r>
              <a:rPr lang="es-ES" b="1" dirty="0">
                <a:solidFill>
                  <a:srgbClr val="FF0000"/>
                </a:solidFill>
              </a:rPr>
              <a:t>MUESTRAS FALSAS D</a:t>
            </a:r>
          </a:p>
        </p:txBody>
      </p:sp>
      <p:sp>
        <p:nvSpPr>
          <p:cNvPr id="44" name="Rectángulo 43">
            <a:extLst>
              <a:ext uri="{FF2B5EF4-FFF2-40B4-BE49-F238E27FC236}">
                <a16:creationId xmlns:a16="http://schemas.microsoft.com/office/drawing/2014/main" id="{1FF8FAE9-3A0A-BEDD-B66A-CBFC474C607E}"/>
              </a:ext>
            </a:extLst>
          </p:cNvPr>
          <p:cNvSpPr/>
          <p:nvPr/>
        </p:nvSpPr>
        <p:spPr>
          <a:xfrm>
            <a:off x="2205581" y="4538876"/>
            <a:ext cx="1943877" cy="115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GENERACIÓN DE MUESTRAS </a:t>
            </a:r>
          </a:p>
          <a:p>
            <a:pPr algn="ctr"/>
            <a:r>
              <a:rPr lang="es-ES" b="1" dirty="0">
                <a:solidFill>
                  <a:srgbClr val="FF0000"/>
                </a:solidFill>
              </a:rPr>
              <a:t>G</a:t>
            </a:r>
          </a:p>
        </p:txBody>
      </p:sp>
      <p:sp>
        <p:nvSpPr>
          <p:cNvPr id="45" name="Rectángulo 44">
            <a:extLst>
              <a:ext uri="{FF2B5EF4-FFF2-40B4-BE49-F238E27FC236}">
                <a16:creationId xmlns:a16="http://schemas.microsoft.com/office/drawing/2014/main" id="{6E3D1ACD-4368-8004-0B4C-86324623CCF2}"/>
              </a:ext>
            </a:extLst>
          </p:cNvPr>
          <p:cNvSpPr/>
          <p:nvPr/>
        </p:nvSpPr>
        <p:spPr>
          <a:xfrm>
            <a:off x="9178210" y="3060849"/>
            <a:ext cx="1943877" cy="1194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0000"/>
                </a:solidFill>
              </a:rPr>
              <a:t>COMPARACIÓN CON MUESTRAS GENEREADAS</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CAC598A0-1F80-C0A4-9A39-CAE5ABB9F1CC}"/>
                  </a:ext>
                </a:extLst>
              </p:cNvPr>
              <p:cNvSpPr txBox="1"/>
              <p:nvPr/>
            </p:nvSpPr>
            <p:spPr>
              <a:xfrm>
                <a:off x="401934" y="4169544"/>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2" name="CuadroTexto 21">
                <a:extLst>
                  <a:ext uri="{FF2B5EF4-FFF2-40B4-BE49-F238E27FC236}">
                    <a16:creationId xmlns:a16="http://schemas.microsoft.com/office/drawing/2014/main" id="{CAC598A0-1F80-C0A4-9A39-CAE5ABB9F1CC}"/>
                  </a:ext>
                </a:extLst>
              </p:cNvPr>
              <p:cNvSpPr txBox="1">
                <a:spLocks noRot="1" noChangeAspect="1" noMove="1" noResize="1" noEditPoints="1" noAdjustHandles="1" noChangeArrowheads="1" noChangeShapeType="1" noTextEdit="1"/>
              </p:cNvSpPr>
              <p:nvPr/>
            </p:nvSpPr>
            <p:spPr>
              <a:xfrm>
                <a:off x="401934" y="4169544"/>
                <a:ext cx="932791" cy="369332"/>
              </a:xfrm>
              <a:prstGeom prst="rect">
                <a:avLst/>
              </a:prstGeom>
              <a:blipFill>
                <a:blip r:embed="rId6"/>
                <a:stretch>
                  <a:fillRect l="-5882" t="-9836"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9B832F2E-5A3B-4F50-29F8-26C82C621B4F}"/>
                  </a:ext>
                </a:extLst>
              </p:cNvPr>
              <p:cNvSpPr txBox="1"/>
              <p:nvPr/>
            </p:nvSpPr>
            <p:spPr>
              <a:xfrm>
                <a:off x="7338345" y="4154069"/>
                <a:ext cx="932791" cy="369332"/>
              </a:xfrm>
              <a:prstGeom prst="rect">
                <a:avLst/>
              </a:prstGeom>
              <a:noFill/>
            </p:spPr>
            <p:txBody>
              <a:bodyPr wrap="square" rtlCol="0">
                <a:spAutoFit/>
              </a:bodyPr>
              <a:lstStyle/>
              <a:p>
                <a:r>
                  <a:rPr lang="es-ES" b="1" dirty="0"/>
                  <a:t>74</a:t>
                </a:r>
                <a14:m>
                  <m:oMath xmlns:m="http://schemas.openxmlformats.org/officeDocument/2006/math">
                    <m:r>
                      <a:rPr lang="es-ES" b="1" i="1" smtClean="0">
                        <a:latin typeface="Cambria Math" panose="02040503050406030204" pitchFamily="18" charset="0"/>
                      </a:rPr>
                      <m:t>,</m:t>
                    </m:r>
                    <m:r>
                      <a:rPr lang="es-ES" b="1" i="1" smtClean="0">
                        <a:latin typeface="Cambria Math" panose="02040503050406030204" pitchFamily="18" charset="0"/>
                      </a:rPr>
                      <m:t>𝟏𝟑𝟏</m:t>
                    </m:r>
                  </m:oMath>
                </a14:m>
                <a:endParaRPr lang="es-ES" b="1" dirty="0"/>
              </a:p>
            </p:txBody>
          </p:sp>
        </mc:Choice>
        <mc:Fallback xmlns="">
          <p:sp>
            <p:nvSpPr>
              <p:cNvPr id="23" name="CuadroTexto 22">
                <a:extLst>
                  <a:ext uri="{FF2B5EF4-FFF2-40B4-BE49-F238E27FC236}">
                    <a16:creationId xmlns:a16="http://schemas.microsoft.com/office/drawing/2014/main" id="{9B832F2E-5A3B-4F50-29F8-26C82C621B4F}"/>
                  </a:ext>
                </a:extLst>
              </p:cNvPr>
              <p:cNvSpPr txBox="1">
                <a:spLocks noRot="1" noChangeAspect="1" noMove="1" noResize="1" noEditPoints="1" noAdjustHandles="1" noChangeArrowheads="1" noChangeShapeType="1" noTextEdit="1"/>
              </p:cNvSpPr>
              <p:nvPr/>
            </p:nvSpPr>
            <p:spPr>
              <a:xfrm>
                <a:off x="7338345" y="4154069"/>
                <a:ext cx="932791" cy="369332"/>
              </a:xfrm>
              <a:prstGeom prst="rect">
                <a:avLst/>
              </a:prstGeom>
              <a:blipFill>
                <a:blip r:embed="rId7"/>
                <a:stretch>
                  <a:fillRect l="-5882" t="-8197" b="-24590"/>
                </a:stretch>
              </a:blipFill>
            </p:spPr>
            <p:txBody>
              <a:bodyPr/>
              <a:lstStyle/>
              <a:p>
                <a:r>
                  <a:rPr lang="es-ES">
                    <a:noFill/>
                  </a:rPr>
                  <a:t> </a:t>
                </a:r>
              </a:p>
            </p:txBody>
          </p:sp>
        </mc:Fallback>
      </mc:AlternateContent>
    </p:spTree>
    <p:extLst>
      <p:ext uri="{BB962C8B-B14F-4D97-AF65-F5344CB8AC3E}">
        <p14:creationId xmlns:p14="http://schemas.microsoft.com/office/powerpoint/2010/main" val="303605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dirty="0">
                <a:solidFill>
                  <a:schemeClr val="bg1"/>
                </a:solidFill>
                <a:latin typeface="Times New Roman" panose="02020603050405020304" pitchFamily="18" charset="0"/>
                <a:cs typeface="Times New Roman" panose="02020603050405020304" pitchFamily="18" charset="0"/>
              </a:rPr>
              <a:t>Comparación entre muestras</a:t>
            </a:r>
          </a:p>
        </p:txBody>
      </p:sp>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19</a:t>
            </a:fld>
            <a:endParaRPr lang="es-ES"/>
          </a:p>
        </p:txBody>
      </p:sp>
      <p:pic>
        <p:nvPicPr>
          <p:cNvPr id="16" name="Marcador de contenido 15" descr="Gráfico&#10;&#10;Descripción generada automáticamente">
            <a:extLst>
              <a:ext uri="{FF2B5EF4-FFF2-40B4-BE49-F238E27FC236}">
                <a16:creationId xmlns:a16="http://schemas.microsoft.com/office/drawing/2014/main" id="{01D1ABAC-53D0-1F87-1933-A3AE1D189B30}"/>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5351" t="10862" r="8881" b="4367"/>
          <a:stretch/>
        </p:blipFill>
        <p:spPr>
          <a:xfrm>
            <a:off x="85219" y="1690688"/>
            <a:ext cx="6010781" cy="4457193"/>
          </a:xfrm>
        </p:spPr>
      </p:pic>
      <p:pic>
        <p:nvPicPr>
          <p:cNvPr id="18" name="Marcador de contenido 17" descr="Gráfico, Histograma&#10;&#10;Descripción generada automáticamente">
            <a:extLst>
              <a:ext uri="{FF2B5EF4-FFF2-40B4-BE49-F238E27FC236}">
                <a16:creationId xmlns:a16="http://schemas.microsoft.com/office/drawing/2014/main" id="{4DBA6963-DB91-1AF4-5F56-47D74785EAD9}"/>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5714" t="10862" r="8517" b="4367"/>
          <a:stretch/>
        </p:blipFill>
        <p:spPr>
          <a:xfrm>
            <a:off x="6096000" y="1690688"/>
            <a:ext cx="6010782" cy="4457193"/>
          </a:xfrm>
        </p:spPr>
      </p:pic>
    </p:spTree>
    <p:extLst>
      <p:ext uri="{BB962C8B-B14F-4D97-AF65-F5344CB8AC3E}">
        <p14:creationId xmlns:p14="http://schemas.microsoft.com/office/powerpoint/2010/main" val="287641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DDDAC7-B75F-4119-8F4F-18DF88A87901}"/>
              </a:ext>
            </a:extLst>
          </p:cNvPr>
          <p:cNvSpPr>
            <a:spLocks noGrp="1"/>
          </p:cNvSpPr>
          <p:nvPr>
            <p:ph type="title"/>
          </p:nvPr>
        </p:nvSpPr>
        <p:spPr>
          <a:xfrm>
            <a:off x="1371599" y="294538"/>
            <a:ext cx="9895951" cy="1033669"/>
          </a:xfrm>
        </p:spPr>
        <p:txBody>
          <a:bodyPr>
            <a:normAutofit/>
          </a:bodyPr>
          <a:lstStyle/>
          <a:p>
            <a:r>
              <a:rPr lang="es-ES" sz="4000" dirty="0">
                <a:solidFill>
                  <a:srgbClr val="FFFFFF"/>
                </a:solidFill>
                <a:latin typeface="Times New Roman" panose="02020603050405020304" pitchFamily="18" charset="0"/>
                <a:cs typeface="Times New Roman" panose="02020603050405020304" pitchFamily="18" charset="0"/>
              </a:rPr>
              <a:t>Tabla de contenidos</a:t>
            </a:r>
          </a:p>
        </p:txBody>
      </p:sp>
      <p:graphicFrame>
        <p:nvGraphicFramePr>
          <p:cNvPr id="20" name="Marcador de contenido 2">
            <a:extLst>
              <a:ext uri="{FF2B5EF4-FFF2-40B4-BE49-F238E27FC236}">
                <a16:creationId xmlns:a16="http://schemas.microsoft.com/office/drawing/2014/main" id="{E71B17F7-FA7D-40D4-9B50-82444ABFBC5E}"/>
              </a:ext>
            </a:extLst>
          </p:cNvPr>
          <p:cNvGraphicFramePr>
            <a:graphicFrameLocks noGrp="1"/>
          </p:cNvGraphicFramePr>
          <p:nvPr>
            <p:ph idx="1"/>
            <p:extLst>
              <p:ext uri="{D42A27DB-BD31-4B8C-83A1-F6EECF244321}">
                <p14:modId xmlns:p14="http://schemas.microsoft.com/office/powerpoint/2010/main" val="302009850"/>
              </p:ext>
            </p:extLst>
          </p:nvPr>
        </p:nvGraphicFramePr>
        <p:xfrm>
          <a:off x="1371599" y="259251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descr="Universidad de Cantabria Inicio">
            <a:extLst>
              <a:ext uri="{FF2B5EF4-FFF2-40B4-BE49-F238E27FC236}">
                <a16:creationId xmlns:a16="http://schemas.microsoft.com/office/drawing/2014/main" id="{D9275AAA-5729-9326-6282-AA74A06FAE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60505" y="-3524"/>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18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dirty="0">
                <a:solidFill>
                  <a:schemeClr val="bg1"/>
                </a:solidFill>
                <a:latin typeface="Times New Roman" panose="02020603050405020304" pitchFamily="18" charset="0"/>
                <a:cs typeface="Times New Roman" panose="02020603050405020304" pitchFamily="18" charset="0"/>
              </a:rPr>
              <a:t>WGAN con 1 y 3 variables</a:t>
            </a:r>
          </a:p>
        </p:txBody>
      </p:sp>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20</a:t>
            </a:fld>
            <a:endParaRPr lang="es-ES"/>
          </a:p>
        </p:txBody>
      </p:sp>
      <p:pic>
        <p:nvPicPr>
          <p:cNvPr id="9" name="Marcador de contenido 8" descr="Gráfico, Gráfico de líneas&#10;&#10;Descripción generada automáticamente">
            <a:extLst>
              <a:ext uri="{FF2B5EF4-FFF2-40B4-BE49-F238E27FC236}">
                <a16:creationId xmlns:a16="http://schemas.microsoft.com/office/drawing/2014/main" id="{0CBBA835-E216-D83E-DCB1-231621844BC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43001" y="1876425"/>
            <a:ext cx="5552999" cy="4140754"/>
          </a:xfrm>
        </p:spPr>
      </p:pic>
      <p:pic>
        <p:nvPicPr>
          <p:cNvPr id="11" name="Marcador de contenido 10" descr="Gráfico, Gráfico de líneas&#10;&#10;Descripción generada automáticamente">
            <a:extLst>
              <a:ext uri="{FF2B5EF4-FFF2-40B4-BE49-F238E27FC236}">
                <a16:creationId xmlns:a16="http://schemas.microsoft.com/office/drawing/2014/main" id="{AE1BD268-632C-FA46-D38B-693D86D01E1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876425"/>
            <a:ext cx="5552999" cy="4140754"/>
          </a:xfrm>
        </p:spPr>
      </p:pic>
    </p:spTree>
    <p:extLst>
      <p:ext uri="{BB962C8B-B14F-4D97-AF65-F5344CB8AC3E}">
        <p14:creationId xmlns:p14="http://schemas.microsoft.com/office/powerpoint/2010/main" val="122733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dirty="0">
                <a:solidFill>
                  <a:schemeClr val="bg1"/>
                </a:solidFill>
                <a:latin typeface="Times New Roman" panose="02020603050405020304" pitchFamily="18" charset="0"/>
                <a:cs typeface="Times New Roman" panose="02020603050405020304" pitchFamily="18" charset="0"/>
              </a:rPr>
              <a:t>Modelo WGAN con 14 variables </a:t>
            </a:r>
          </a:p>
        </p:txBody>
      </p:sp>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21</a:t>
            </a:fld>
            <a:endParaRPr lang="es-ES"/>
          </a:p>
        </p:txBody>
      </p:sp>
      <p:pic>
        <p:nvPicPr>
          <p:cNvPr id="10" name="Marcador de contenido 9" descr="Gráfico, Histograma&#10;&#10;Descripción generada automáticamente">
            <a:extLst>
              <a:ext uri="{FF2B5EF4-FFF2-40B4-BE49-F238E27FC236}">
                <a16:creationId xmlns:a16="http://schemas.microsoft.com/office/drawing/2014/main" id="{175416D8-3A73-E826-1941-A3085A066803}"/>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411" t="11023" r="9191" b="4694"/>
          <a:stretch/>
        </p:blipFill>
        <p:spPr>
          <a:xfrm>
            <a:off x="199053" y="1772816"/>
            <a:ext cx="5782645" cy="4232405"/>
          </a:xfrm>
        </p:spPr>
      </p:pic>
      <p:pic>
        <p:nvPicPr>
          <p:cNvPr id="17" name="Marcador de contenido 16" descr="Gráfico&#10;&#10;Descripción generada automáticamente">
            <a:extLst>
              <a:ext uri="{FF2B5EF4-FFF2-40B4-BE49-F238E27FC236}">
                <a16:creationId xmlns:a16="http://schemas.microsoft.com/office/drawing/2014/main" id="{431FBA1A-1335-2A84-5CFD-FCBCA347C024}"/>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4963" t="11431" r="9375" b="4040"/>
          <a:stretch/>
        </p:blipFill>
        <p:spPr>
          <a:xfrm>
            <a:off x="6166024" y="1772817"/>
            <a:ext cx="5716813" cy="4232404"/>
          </a:xfrm>
        </p:spPr>
      </p:pic>
    </p:spTree>
    <p:extLst>
      <p:ext uri="{BB962C8B-B14F-4D97-AF65-F5344CB8AC3E}">
        <p14:creationId xmlns:p14="http://schemas.microsoft.com/office/powerpoint/2010/main" val="598791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dirty="0">
                <a:solidFill>
                  <a:schemeClr val="bg1"/>
                </a:solidFill>
                <a:latin typeface="Times New Roman" panose="02020603050405020304" pitchFamily="18" charset="0"/>
                <a:cs typeface="Times New Roman" panose="02020603050405020304" pitchFamily="18" charset="0"/>
              </a:rPr>
              <a:t>Modelo WGAN con 14 variables</a:t>
            </a:r>
          </a:p>
        </p:txBody>
      </p:sp>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22</a:t>
            </a:fld>
            <a:endParaRPr lang="es-ES"/>
          </a:p>
        </p:txBody>
      </p:sp>
      <p:pic>
        <p:nvPicPr>
          <p:cNvPr id="9" name="Marcador de contenido 8" descr="Gráfico, Histograma&#10;&#10;Descripción generada automáticamente">
            <a:extLst>
              <a:ext uri="{FF2B5EF4-FFF2-40B4-BE49-F238E27FC236}">
                <a16:creationId xmlns:a16="http://schemas.microsoft.com/office/drawing/2014/main" id="{80A9C11F-7B95-660C-B1A5-9FEE79F15929}"/>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5883" t="11023" r="9007" b="4204"/>
          <a:stretch/>
        </p:blipFill>
        <p:spPr>
          <a:xfrm>
            <a:off x="214592" y="1833563"/>
            <a:ext cx="5691034" cy="4252912"/>
          </a:xfrm>
        </p:spPr>
      </p:pic>
      <p:pic>
        <p:nvPicPr>
          <p:cNvPr id="12" name="Marcador de contenido 11" descr="Gráfico, Histograma&#10;&#10;Descripción generada automáticamente">
            <a:extLst>
              <a:ext uri="{FF2B5EF4-FFF2-40B4-BE49-F238E27FC236}">
                <a16:creationId xmlns:a16="http://schemas.microsoft.com/office/drawing/2014/main" id="{EDDE9328-31A2-5C95-057C-0CC9748388DD}"/>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5883" t="11023" r="9007" b="4204"/>
          <a:stretch/>
        </p:blipFill>
        <p:spPr>
          <a:xfrm>
            <a:off x="6286500" y="1833563"/>
            <a:ext cx="5691034" cy="4252912"/>
          </a:xfrm>
        </p:spPr>
      </p:pic>
    </p:spTree>
    <p:extLst>
      <p:ext uri="{BB962C8B-B14F-4D97-AF65-F5344CB8AC3E}">
        <p14:creationId xmlns:p14="http://schemas.microsoft.com/office/powerpoint/2010/main" val="845971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Capacidad de la WGAN</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A1E33D26-BD35-448B-BA30-C05C757F9BA8}"/>
                  </a:ext>
                </a:extLst>
              </p:cNvPr>
              <p:cNvSpPr>
                <a:spLocks noGrp="1"/>
              </p:cNvSpPr>
              <p:nvPr>
                <p:ph sz="half" idx="2"/>
              </p:nvPr>
            </p:nvSpPr>
            <p:spPr>
              <a:xfrm>
                <a:off x="6172200" y="1690688"/>
                <a:ext cx="5677678" cy="4436279"/>
              </a:xfrm>
            </p:spPr>
            <p:txBody>
              <a:bodyPr>
                <a:normAutofit/>
              </a:bodyPr>
              <a:lstStyle/>
              <a:p>
                <a:r>
                  <a:rPr lang="es-ES" dirty="0">
                    <a:latin typeface="Times New Roman" panose="02020603050405020304" pitchFamily="18" charset="0"/>
                    <a:cs typeface="Times New Roman" panose="02020603050405020304" pitchFamily="18" charset="0"/>
                  </a:rPr>
                  <a:t>Sesgo en la red del 60% en la media</a:t>
                </a:r>
              </a:p>
              <a:p>
                <a:r>
                  <a:rPr lang="es-ES" dirty="0">
                    <a:latin typeface="Times New Roman" panose="02020603050405020304" pitchFamily="18" charset="0"/>
                    <a:cs typeface="Times New Roman" panose="02020603050405020304" pitchFamily="18" charset="0"/>
                  </a:rPr>
                  <a:t>Espacio latente en el entrenamiento:</a:t>
                </a:r>
              </a:p>
              <a:p>
                <a:pPr lvl="1"/>
                <a:r>
                  <a:rPr lang="es-ES" dirty="0">
                    <a:latin typeface="Times New Roman" panose="02020603050405020304" pitchFamily="18" charset="0"/>
                    <a:cs typeface="Times New Roman" panose="02020603050405020304" pitchFamily="18" charset="0"/>
                  </a:rPr>
                  <a:t>10 canales de ruido uniforme</a:t>
                </a:r>
              </a:p>
              <a:p>
                <a:pPr lvl="1"/>
                <a:r>
                  <a:rPr lang="es-ES" dirty="0">
                    <a:latin typeface="Times New Roman" panose="02020603050405020304" pitchFamily="18" charset="0"/>
                    <a:cs typeface="Times New Roman" panose="02020603050405020304" pitchFamily="18" charset="0"/>
                  </a:rPr>
                  <a:t>1 canal de información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𝑝</m:t>
                        </m:r>
                      </m:e>
                      <m:sub>
                        <m:r>
                          <a:rPr lang="es-ES" b="0" i="1" smtClean="0">
                            <a:latin typeface="Cambria Math" panose="02040503050406030204" pitchFamily="18" charset="0"/>
                            <a:cs typeface="Times New Roman" panose="02020603050405020304" pitchFamily="18" charset="0"/>
                          </a:rPr>
                          <m:t>𝑇</m:t>
                        </m:r>
                      </m:sub>
                    </m:sSub>
                  </m:oMath>
                </a14:m>
                <a:r>
                  <a:rPr lang="es-ES" dirty="0">
                    <a:latin typeface="Times New Roman" panose="02020603050405020304" pitchFamily="18" charset="0"/>
                    <a:cs typeface="Times New Roman" panose="02020603050405020304" pitchFamily="18" charset="0"/>
                  </a:rPr>
                  <a:t>)</a:t>
                </a:r>
              </a:p>
              <a:p>
                <a:r>
                  <a:rPr lang="es-ES" dirty="0">
                    <a:latin typeface="Times New Roman" panose="02020603050405020304" pitchFamily="18" charset="0"/>
                    <a:cs typeface="Times New Roman" panose="02020603050405020304" pitchFamily="18" charset="0"/>
                  </a:rPr>
                  <a:t>Espacio latente nuevo:</a:t>
                </a:r>
              </a:p>
              <a:p>
                <a:pPr lvl="1"/>
                <a:r>
                  <a:rPr lang="es-ES" dirty="0">
                    <a:latin typeface="Times New Roman" panose="02020603050405020304" pitchFamily="18" charset="0"/>
                    <a:cs typeface="Times New Roman" panose="02020603050405020304" pitchFamily="18" charset="0"/>
                  </a:rPr>
                  <a:t>10 canales de ruido uniforme</a:t>
                </a:r>
              </a:p>
              <a:p>
                <a:pPr lvl="1"/>
                <a:r>
                  <a:rPr lang="es-ES" dirty="0">
                    <a:latin typeface="Times New Roman" panose="02020603050405020304" pitchFamily="18" charset="0"/>
                    <a:cs typeface="Times New Roman" panose="02020603050405020304" pitchFamily="18" charset="0"/>
                  </a:rPr>
                  <a:t>1 canal de ruido uniforme</a:t>
                </a:r>
                <a14:m>
                  <m:oMath xmlns:m="http://schemas.openxmlformats.org/officeDocument/2006/math">
                    <m:r>
                      <a:rPr lang="es-ES" b="0" i="0" smtClean="0">
                        <a:latin typeface="Cambria Math" panose="02040503050406030204" pitchFamily="18" charset="0"/>
                        <a:cs typeface="Times New Roman" panose="02020603050405020304" pitchFamily="18" charset="0"/>
                      </a:rPr>
                      <m:t> </m:t>
                    </m:r>
                    <m:r>
                      <a:rPr lang="es-ES" b="0" i="1" smtClean="0">
                        <a:latin typeface="Cambria Math" panose="02040503050406030204" pitchFamily="18" charset="0"/>
                        <a:cs typeface="Times New Roman" panose="02020603050405020304" pitchFamily="18" charset="0"/>
                      </a:rPr>
                      <m:t>∈</m:t>
                    </m:r>
                    <m:d>
                      <m:dPr>
                        <m:begChr m:val="["/>
                        <m:endChr m:val="]"/>
                        <m:ctrlPr>
                          <a:rPr lang="es-ES" b="0" i="1" smtClean="0">
                            <a:latin typeface="Cambria Math" panose="02040503050406030204" pitchFamily="18" charset="0"/>
                            <a:cs typeface="Times New Roman" panose="02020603050405020304" pitchFamily="18" charset="0"/>
                          </a:rPr>
                        </m:ctrlPr>
                      </m:dPr>
                      <m:e>
                        <m:r>
                          <a:rPr lang="es-ES" b="0" i="1" smtClean="0">
                            <a:latin typeface="Cambria Math" panose="02040503050406030204" pitchFamily="18" charset="0"/>
                            <a:cs typeface="Times New Roman" panose="02020603050405020304" pitchFamily="18" charset="0"/>
                          </a:rPr>
                          <m:t>0,160</m:t>
                        </m:r>
                      </m:e>
                    </m:d>
                  </m:oMath>
                </a14:m>
                <a:endParaRPr lang="es-ES" b="0"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Muestra resultante:</a:t>
                </a:r>
              </a:p>
              <a:p>
                <a:pPr lvl="1"/>
                <a:r>
                  <a:rPr lang="es-ES" dirty="0">
                    <a:latin typeface="Times New Roman" panose="02020603050405020304" pitchFamily="18" charset="0"/>
                    <a:cs typeface="Times New Roman" panose="02020603050405020304" pitchFamily="18" charset="0"/>
                  </a:rPr>
                  <a:t>Distribución uniforme</a:t>
                </a:r>
              </a:p>
              <a:p>
                <a:pPr lvl="1"/>
                <a:r>
                  <a:rPr lang="es-ES" dirty="0">
                    <a:latin typeface="Times New Roman" panose="02020603050405020304" pitchFamily="18" charset="0"/>
                    <a:cs typeface="Times New Roman" panose="02020603050405020304" pitchFamily="18" charset="0"/>
                  </a:rPr>
                  <a:t>Rango </a:t>
                </a:r>
                <a14:m>
                  <m:oMath xmlns:m="http://schemas.openxmlformats.org/officeDocument/2006/math">
                    <m:r>
                      <a:rPr lang="es-ES" b="0" i="1" smtClean="0">
                        <a:latin typeface="Cambria Math" panose="02040503050406030204" pitchFamily="18" charset="0"/>
                        <a:cs typeface="Times New Roman" panose="02020603050405020304" pitchFamily="18" charset="0"/>
                      </a:rPr>
                      <m:t>∈</m:t>
                    </m:r>
                    <m:d>
                      <m:dPr>
                        <m:begChr m:val="["/>
                        <m:endChr m:val="]"/>
                        <m:ctrlPr>
                          <a:rPr lang="es-ES" b="0" i="1" smtClean="0">
                            <a:latin typeface="Cambria Math" panose="02040503050406030204" pitchFamily="18" charset="0"/>
                            <a:cs typeface="Times New Roman" panose="02020603050405020304" pitchFamily="18" charset="0"/>
                          </a:rPr>
                        </m:ctrlPr>
                      </m:dPr>
                      <m:e>
                        <m:r>
                          <a:rPr lang="es-ES" b="0" i="1" smtClean="0">
                            <a:latin typeface="Cambria Math" panose="02040503050406030204" pitchFamily="18" charset="0"/>
                            <a:cs typeface="Times New Roman" panose="02020603050405020304" pitchFamily="18" charset="0"/>
                          </a:rPr>
                          <m:t>0,256</m:t>
                        </m:r>
                      </m:e>
                    </m:d>
                  </m:oMath>
                </a14:m>
                <a:endParaRPr lang="es-ES" b="0"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A1E33D26-BD35-448B-BA30-C05C757F9BA8}"/>
                  </a:ext>
                </a:extLst>
              </p:cNvPr>
              <p:cNvSpPr>
                <a:spLocks noGrp="1" noRot="1" noChangeAspect="1" noMove="1" noResize="1" noEditPoints="1" noAdjustHandles="1" noChangeArrowheads="1" noChangeShapeType="1" noTextEdit="1"/>
              </p:cNvSpPr>
              <p:nvPr>
                <p:ph sz="half" idx="2"/>
              </p:nvPr>
            </p:nvSpPr>
            <p:spPr>
              <a:xfrm>
                <a:off x="6172200" y="1690688"/>
                <a:ext cx="5677678" cy="4436279"/>
              </a:xfrm>
              <a:blipFill>
                <a:blip r:embed="rId3"/>
                <a:stretch>
                  <a:fillRect l="-1933" t="-2335" b="-1511"/>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23</a:t>
            </a:fld>
            <a:endParaRPr lang="es-ES"/>
          </a:p>
        </p:txBody>
      </p:sp>
      <p:pic>
        <p:nvPicPr>
          <p:cNvPr id="7" name="Marcador de contenido 6" descr="Gráfico, Histograma&#10;&#10;Descripción generada automáticamente">
            <a:extLst>
              <a:ext uri="{FF2B5EF4-FFF2-40B4-BE49-F238E27FC236}">
                <a16:creationId xmlns:a16="http://schemas.microsoft.com/office/drawing/2014/main" id="{07AA0026-F71B-DC7E-F317-929FF9469E36}"/>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712" t="10677" r="8494" b="4599"/>
          <a:stretch/>
        </p:blipFill>
        <p:spPr>
          <a:xfrm>
            <a:off x="233616" y="1889365"/>
            <a:ext cx="5786185" cy="4237602"/>
          </a:xfrm>
        </p:spPr>
      </p:pic>
    </p:spTree>
    <p:extLst>
      <p:ext uri="{BB962C8B-B14F-4D97-AF65-F5344CB8AC3E}">
        <p14:creationId xmlns:p14="http://schemas.microsoft.com/office/powerpoint/2010/main" val="363452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F0EE726-8474-4B96-9527-B0724A3BFC0A}"/>
              </a:ext>
            </a:extLst>
          </p:cNvPr>
          <p:cNvSpPr>
            <a:spLocks noGrp="1"/>
          </p:cNvSpPr>
          <p:nvPr>
            <p:ph type="ctrTitle"/>
          </p:nvPr>
        </p:nvSpPr>
        <p:spPr>
          <a:xfrm>
            <a:off x="1314824" y="735106"/>
            <a:ext cx="10053763" cy="2928470"/>
          </a:xfrm>
        </p:spPr>
        <p:txBody>
          <a:bodyPr anchor="b">
            <a:normAutofit/>
          </a:bodyPr>
          <a:lstStyle/>
          <a:p>
            <a:pPr algn="l"/>
            <a:r>
              <a:rPr lang="es-ES" sz="4800" dirty="0">
                <a:solidFill>
                  <a:srgbClr val="FFFFFF"/>
                </a:solidFill>
                <a:latin typeface="Times New Roman" panose="02020603050405020304" pitchFamily="18" charset="0"/>
                <a:cs typeface="Times New Roman" panose="02020603050405020304" pitchFamily="18" charset="0"/>
              </a:rPr>
              <a:t>Conclusiones</a:t>
            </a:r>
          </a:p>
        </p:txBody>
      </p:sp>
      <p:sp>
        <p:nvSpPr>
          <p:cNvPr id="3" name="Subtítulo 2">
            <a:extLst>
              <a:ext uri="{FF2B5EF4-FFF2-40B4-BE49-F238E27FC236}">
                <a16:creationId xmlns:a16="http://schemas.microsoft.com/office/drawing/2014/main" id="{6A02BC4E-40B9-496A-963D-D6C82AEB8810}"/>
              </a:ext>
            </a:extLst>
          </p:cNvPr>
          <p:cNvSpPr>
            <a:spLocks noGrp="1"/>
          </p:cNvSpPr>
          <p:nvPr>
            <p:ph type="subTitle" idx="1"/>
          </p:nvPr>
        </p:nvSpPr>
        <p:spPr>
          <a:xfrm>
            <a:off x="1350682" y="4870824"/>
            <a:ext cx="10005951" cy="1458258"/>
          </a:xfrm>
        </p:spPr>
        <p:txBody>
          <a:bodyPr anchor="ctr">
            <a:normAutofit/>
          </a:bodyPr>
          <a:lstStyle/>
          <a:p>
            <a:pPr algn="l"/>
            <a:endParaRPr lang="es-ES"/>
          </a:p>
        </p:txBody>
      </p:sp>
      <p:pic>
        <p:nvPicPr>
          <p:cNvPr id="11" name="Picture 2" descr="Universidad de Cantabria Inicio">
            <a:extLst>
              <a:ext uri="{FF2B5EF4-FFF2-40B4-BE49-F238E27FC236}">
                <a16:creationId xmlns:a16="http://schemas.microsoft.com/office/drawing/2014/main" id="{945BCE19-FB9E-4D16-834B-A02E2DEF1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06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3170E-D90B-4700-B139-6C9F7D345D44}"/>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Conclusiones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054B295-FBD6-4D69-B7FC-50D8C9F5F310}"/>
                  </a:ext>
                </a:extLst>
              </p:cNvPr>
              <p:cNvSpPr>
                <a:spLocks noGrp="1"/>
              </p:cNvSpPr>
              <p:nvPr>
                <p:ph idx="1"/>
              </p:nvPr>
            </p:nvSpPr>
            <p:spPr>
              <a:xfrm>
                <a:off x="565484" y="1690688"/>
                <a:ext cx="11353800" cy="4392529"/>
              </a:xfrm>
            </p:spPr>
            <p:txBody>
              <a:bodyPr/>
              <a:lstStyle/>
              <a:p>
                <a:r>
                  <a:rPr lang="es-ES" dirty="0">
                    <a:latin typeface="Times New Roman" panose="02020603050405020304" pitchFamily="18" charset="0"/>
                    <a:cs typeface="Times New Roman" panose="02020603050405020304" pitchFamily="18" charset="0"/>
                  </a:rPr>
                  <a:t>Los modelos de WGAN son capaces de capturar los distintos sesgos y crear muestras realistas</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Distribuciones muy sesgadas favorecen el aprendizaje de la WGAN</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Los modelos han sido entrenados confinando los parámetros de D en </a:t>
                </a:r>
                <a14:m>
                  <m:oMath xmlns:m="http://schemas.openxmlformats.org/officeDocument/2006/math">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𝑐</m:t>
                    </m:r>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𝑐</m:t>
                    </m:r>
                    <m:r>
                      <a:rPr lang="es-ES" b="0" i="1" smtClean="0">
                        <a:latin typeface="Cambria Math" panose="02040503050406030204" pitchFamily="18" charset="0"/>
                        <a:cs typeface="Times New Roman" panose="02020603050405020304" pitchFamily="18" charset="0"/>
                      </a:rPr>
                      <m:t>]</m:t>
                    </m:r>
                  </m:oMath>
                </a14:m>
                <a:endParaRPr lang="es-ES" dirty="0">
                  <a:latin typeface="Times New Roman" panose="02020603050405020304" pitchFamily="18" charset="0"/>
                  <a:cs typeface="Times New Roman" panose="02020603050405020304" pitchFamily="18" charset="0"/>
                </a:endParaRPr>
              </a:p>
              <a:p>
                <a:pPr marL="0" indent="0">
                  <a:buNone/>
                </a:pPr>
                <a:r>
                  <a:rPr lang="es-ES" dirty="0">
                    <a:latin typeface="Times New Roman" panose="02020603050405020304" pitchFamily="18" charset="0"/>
                    <a:cs typeface="Times New Roman" panose="02020603050405020304" pitchFamily="18" charset="0"/>
                  </a:rPr>
                  <a:t> </a:t>
                </a:r>
              </a:p>
              <a:p>
                <a:r>
                  <a:rPr lang="es-ES" dirty="0">
                    <a:latin typeface="Times New Roman" panose="02020603050405020304" pitchFamily="18" charset="0"/>
                    <a:cs typeface="Times New Roman" panose="02020603050405020304" pitchFamily="18" charset="0"/>
                  </a:rPr>
                  <a:t>La WGAN capta el sesgo en los datos y lo aplica al vector de información concatenado en el espacio latente</a:t>
                </a:r>
                <a:endParaRPr lang="es-ES" b="1"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D054B295-FBD6-4D69-B7FC-50D8C9F5F310}"/>
                  </a:ext>
                </a:extLst>
              </p:cNvPr>
              <p:cNvSpPr>
                <a:spLocks noGrp="1" noRot="1" noChangeAspect="1" noMove="1" noResize="1" noEditPoints="1" noAdjustHandles="1" noChangeArrowheads="1" noChangeShapeType="1" noTextEdit="1"/>
              </p:cNvSpPr>
              <p:nvPr>
                <p:ph idx="1"/>
              </p:nvPr>
            </p:nvSpPr>
            <p:spPr>
              <a:xfrm>
                <a:off x="565484" y="1690688"/>
                <a:ext cx="11353800" cy="4392529"/>
              </a:xfrm>
              <a:blipFill>
                <a:blip r:embed="rId3"/>
                <a:stretch>
                  <a:fillRect l="-967" t="-2358" r="-322" b="-1942"/>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C9C7F7D2-DE59-4E18-B7F9-C09DEE7B730C}"/>
              </a:ext>
            </a:extLst>
          </p:cNvPr>
          <p:cNvSpPr>
            <a:spLocks noGrp="1"/>
          </p:cNvSpPr>
          <p:nvPr>
            <p:ph type="sldNum" sz="quarter" idx="12"/>
          </p:nvPr>
        </p:nvSpPr>
        <p:spPr/>
        <p:txBody>
          <a:bodyPr/>
          <a:lstStyle/>
          <a:p>
            <a:fld id="{895C05CE-86C6-465C-88D5-517A8F9876C1}" type="slidenum">
              <a:rPr lang="es-ES" smtClean="0"/>
              <a:t>25</a:t>
            </a:fld>
            <a:endParaRPr lang="es-ES" dirty="0"/>
          </a:p>
        </p:txBody>
      </p:sp>
    </p:spTree>
    <p:extLst>
      <p:ext uri="{BB962C8B-B14F-4D97-AF65-F5344CB8AC3E}">
        <p14:creationId xmlns:p14="http://schemas.microsoft.com/office/powerpoint/2010/main" val="16760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F0EE726-8474-4B96-9527-B0724A3BFC0A}"/>
              </a:ext>
            </a:extLst>
          </p:cNvPr>
          <p:cNvSpPr>
            <a:spLocks noGrp="1"/>
          </p:cNvSpPr>
          <p:nvPr>
            <p:ph type="ctrTitle"/>
          </p:nvPr>
        </p:nvSpPr>
        <p:spPr>
          <a:xfrm>
            <a:off x="1314824" y="735106"/>
            <a:ext cx="10053763" cy="2928470"/>
          </a:xfrm>
        </p:spPr>
        <p:txBody>
          <a:bodyPr anchor="b">
            <a:normAutofit/>
          </a:bodyPr>
          <a:lstStyle/>
          <a:p>
            <a:pPr algn="l"/>
            <a:r>
              <a:rPr lang="es-ES" sz="4800" dirty="0">
                <a:solidFill>
                  <a:srgbClr val="FFFFFF"/>
                </a:solidFill>
                <a:latin typeface="Times New Roman" panose="02020603050405020304" pitchFamily="18" charset="0"/>
                <a:cs typeface="Times New Roman" panose="02020603050405020304" pitchFamily="18" charset="0"/>
              </a:rPr>
              <a:t>Muchas gracias por su atención</a:t>
            </a:r>
          </a:p>
        </p:txBody>
      </p:sp>
      <p:sp>
        <p:nvSpPr>
          <p:cNvPr id="3" name="Subtítulo 2">
            <a:extLst>
              <a:ext uri="{FF2B5EF4-FFF2-40B4-BE49-F238E27FC236}">
                <a16:creationId xmlns:a16="http://schemas.microsoft.com/office/drawing/2014/main" id="{6A02BC4E-40B9-496A-963D-D6C82AEB8810}"/>
              </a:ext>
            </a:extLst>
          </p:cNvPr>
          <p:cNvSpPr>
            <a:spLocks noGrp="1"/>
          </p:cNvSpPr>
          <p:nvPr>
            <p:ph type="subTitle" idx="1"/>
          </p:nvPr>
        </p:nvSpPr>
        <p:spPr>
          <a:xfrm>
            <a:off x="1350682" y="4870824"/>
            <a:ext cx="10005951" cy="1458258"/>
          </a:xfrm>
        </p:spPr>
        <p:txBody>
          <a:bodyPr anchor="ctr">
            <a:normAutofit/>
          </a:bodyPr>
          <a:lstStyle/>
          <a:p>
            <a:pPr algn="l"/>
            <a:endParaRPr lang="es-ES"/>
          </a:p>
        </p:txBody>
      </p:sp>
      <p:pic>
        <p:nvPicPr>
          <p:cNvPr id="11" name="Picture 2" descr="Universidad de Cantabria Inicio">
            <a:extLst>
              <a:ext uri="{FF2B5EF4-FFF2-40B4-BE49-F238E27FC236}">
                <a16:creationId xmlns:a16="http://schemas.microsoft.com/office/drawing/2014/main" id="{945BCE19-FB9E-4D16-834B-A02E2DEF1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59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78D73-2150-4251-B3A2-8CBDAB929510}"/>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Funcionamiento de una neurona</a:t>
            </a:r>
          </a:p>
        </p:txBody>
      </p:sp>
      <p:sp>
        <p:nvSpPr>
          <p:cNvPr id="5" name="Marcador de número de diapositiva 4">
            <a:extLst>
              <a:ext uri="{FF2B5EF4-FFF2-40B4-BE49-F238E27FC236}">
                <a16:creationId xmlns:a16="http://schemas.microsoft.com/office/drawing/2014/main" id="{DE46368D-CB0C-45F6-A65C-6826E77E3369}"/>
              </a:ext>
            </a:extLst>
          </p:cNvPr>
          <p:cNvSpPr>
            <a:spLocks noGrp="1"/>
          </p:cNvSpPr>
          <p:nvPr>
            <p:ph type="sldNum" sz="quarter" idx="12"/>
          </p:nvPr>
        </p:nvSpPr>
        <p:spPr/>
        <p:txBody>
          <a:bodyPr/>
          <a:lstStyle/>
          <a:p>
            <a:fld id="{895C05CE-86C6-465C-88D5-517A8F9876C1}" type="slidenum">
              <a:rPr lang="es-ES" smtClean="0"/>
              <a:t>27</a:t>
            </a:fld>
            <a:endParaRPr lang="es-ES" dirty="0"/>
          </a:p>
        </p:txBody>
      </p:sp>
      <p:pic>
        <p:nvPicPr>
          <p:cNvPr id="6" name="Picture 2" descr="Universidad de Cantabria Inicio">
            <a:extLst>
              <a:ext uri="{FF2B5EF4-FFF2-40B4-BE49-F238E27FC236}">
                <a16:creationId xmlns:a16="http://schemas.microsoft.com/office/drawing/2014/main" id="{391F9078-3A44-4290-AA7C-16D1F69E4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pic>
        <p:nvPicPr>
          <p:cNvPr id="8" name="Marcador de contenido 7" descr="Diagrama&#10;&#10;Descripción generada automáticamente">
            <a:extLst>
              <a:ext uri="{FF2B5EF4-FFF2-40B4-BE49-F238E27FC236}">
                <a16:creationId xmlns:a16="http://schemas.microsoft.com/office/drawing/2014/main" id="{151D6E72-0B51-2BAC-FED4-54C68847EAB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712494" y="1807325"/>
            <a:ext cx="8767012" cy="4158067"/>
          </a:xfrm>
        </p:spPr>
      </p:pic>
    </p:spTree>
    <p:extLst>
      <p:ext uri="{BB962C8B-B14F-4D97-AF65-F5344CB8AC3E}">
        <p14:creationId xmlns:p14="http://schemas.microsoft.com/office/powerpoint/2010/main" val="3701586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9B09-3836-4102-A590-34EFD1F4B350}"/>
              </a:ext>
            </a:extLst>
          </p:cNvPr>
          <p:cNvSpPr>
            <a:spLocks noGrp="1"/>
          </p:cNvSpPr>
          <p:nvPr>
            <p:ph type="title"/>
          </p:nvPr>
        </p:nvSpPr>
        <p:spPr/>
        <p:txBody>
          <a:bodyPr/>
          <a:lstStyle/>
          <a:p>
            <a:pPr algn="ctr"/>
            <a:r>
              <a:rPr lang="es-ES" i="1" dirty="0" err="1">
                <a:solidFill>
                  <a:schemeClr val="bg1"/>
                </a:solidFill>
                <a:latin typeface="Times New Roman" panose="02020603050405020304" pitchFamily="18" charset="0"/>
                <a:cs typeface="Times New Roman" panose="02020603050405020304" pitchFamily="18" charset="0"/>
              </a:rPr>
              <a:t>Feedforward</a:t>
            </a:r>
            <a:r>
              <a:rPr lang="es-ES" dirty="0">
                <a:solidFill>
                  <a:schemeClr val="bg1"/>
                </a:solidFill>
                <a:latin typeface="Times New Roman" panose="02020603050405020304" pitchFamily="18" charset="0"/>
                <a:cs typeface="Times New Roman" panose="02020603050405020304" pitchFamily="18" charset="0"/>
              </a:rPr>
              <a:t> y </a:t>
            </a:r>
            <a:r>
              <a:rPr lang="es-ES" i="1" dirty="0" err="1">
                <a:solidFill>
                  <a:schemeClr val="bg1"/>
                </a:solidFill>
                <a:latin typeface="Times New Roman" panose="02020603050405020304" pitchFamily="18" charset="0"/>
                <a:cs typeface="Times New Roman" panose="02020603050405020304" pitchFamily="18" charset="0"/>
              </a:rPr>
              <a:t>backpropagation</a:t>
            </a:r>
            <a:r>
              <a:rPr lang="es-ES" dirty="0">
                <a:solidFill>
                  <a:schemeClr val="bg1"/>
                </a:solidFill>
                <a:latin typeface="Times New Roman" panose="02020603050405020304" pitchFamily="18" charset="0"/>
                <a:cs typeface="Times New Roman" panose="02020603050405020304" pitchFamily="18" charset="0"/>
              </a:rPr>
              <a:t> </a:t>
            </a:r>
          </a:p>
        </p:txBody>
      </p:sp>
      <p:sp>
        <p:nvSpPr>
          <p:cNvPr id="4" name="Marcador de número de diapositiva 3">
            <a:extLst>
              <a:ext uri="{FF2B5EF4-FFF2-40B4-BE49-F238E27FC236}">
                <a16:creationId xmlns:a16="http://schemas.microsoft.com/office/drawing/2014/main" id="{3A8B9690-AEE7-44A9-A5CE-7BA89B74876F}"/>
              </a:ext>
            </a:extLst>
          </p:cNvPr>
          <p:cNvSpPr>
            <a:spLocks noGrp="1"/>
          </p:cNvSpPr>
          <p:nvPr>
            <p:ph type="sldNum" sz="quarter" idx="12"/>
          </p:nvPr>
        </p:nvSpPr>
        <p:spPr/>
        <p:txBody>
          <a:bodyPr/>
          <a:lstStyle/>
          <a:p>
            <a:fld id="{895C05CE-86C6-465C-88D5-517A8F9876C1}" type="slidenum">
              <a:rPr lang="es-ES" smtClean="0"/>
              <a:t>28</a:t>
            </a:fld>
            <a:endParaRPr lang="es-ES" dirty="0"/>
          </a:p>
        </p:txBody>
      </p:sp>
      <p:pic>
        <p:nvPicPr>
          <p:cNvPr id="5" name="Picture 2" descr="Universidad de Cantabria Inicio">
            <a:extLst>
              <a:ext uri="{FF2B5EF4-FFF2-40B4-BE49-F238E27FC236}">
                <a16:creationId xmlns:a16="http://schemas.microsoft.com/office/drawing/2014/main" id="{87FC091C-005C-46A6-9966-3772091AA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pic>
        <p:nvPicPr>
          <p:cNvPr id="13" name="Marcador de contenido 12">
            <a:extLst>
              <a:ext uri="{FF2B5EF4-FFF2-40B4-BE49-F238E27FC236}">
                <a16:creationId xmlns:a16="http://schemas.microsoft.com/office/drawing/2014/main" id="{5F96B99C-4302-6E84-7A57-00E4A5529252}"/>
              </a:ext>
            </a:extLst>
          </p:cNvPr>
          <p:cNvPicPr>
            <a:picLocks noGrp="1" noChangeAspect="1"/>
          </p:cNvPicPr>
          <p:nvPr>
            <p:ph idx="1"/>
          </p:nvPr>
        </p:nvPicPr>
        <p:blipFill>
          <a:blip r:embed="rId4"/>
          <a:stretch>
            <a:fillRect/>
          </a:stretch>
        </p:blipFill>
        <p:spPr>
          <a:xfrm>
            <a:off x="2413568" y="1690688"/>
            <a:ext cx="7364864" cy="4566216"/>
          </a:xfrm>
          <a:prstGeom prst="rect">
            <a:avLst/>
          </a:prstGeom>
        </p:spPr>
      </p:pic>
    </p:spTree>
    <p:extLst>
      <p:ext uri="{BB962C8B-B14F-4D97-AF65-F5344CB8AC3E}">
        <p14:creationId xmlns:p14="http://schemas.microsoft.com/office/powerpoint/2010/main" val="237021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278D1-2309-455A-A6F5-74562F76F21D}"/>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Función objetivo GAN</a:t>
            </a:r>
          </a:p>
        </p:txBody>
      </p:sp>
      <p:sp>
        <p:nvSpPr>
          <p:cNvPr id="3" name="Marcador de número de diapositiva 2">
            <a:extLst>
              <a:ext uri="{FF2B5EF4-FFF2-40B4-BE49-F238E27FC236}">
                <a16:creationId xmlns:a16="http://schemas.microsoft.com/office/drawing/2014/main" id="{89488DBA-C224-4FE1-8D14-74529BD6C9E6}"/>
              </a:ext>
            </a:extLst>
          </p:cNvPr>
          <p:cNvSpPr>
            <a:spLocks noGrp="1"/>
          </p:cNvSpPr>
          <p:nvPr>
            <p:ph type="sldNum" sz="quarter" idx="12"/>
          </p:nvPr>
        </p:nvSpPr>
        <p:spPr/>
        <p:txBody>
          <a:bodyPr/>
          <a:lstStyle/>
          <a:p>
            <a:fld id="{895C05CE-86C6-465C-88D5-517A8F9876C1}" type="slidenum">
              <a:rPr lang="es-ES" smtClean="0"/>
              <a:t>29</a:t>
            </a:fld>
            <a:endParaRPr lang="es-ES"/>
          </a:p>
        </p:txBody>
      </p:sp>
      <p:pic>
        <p:nvPicPr>
          <p:cNvPr id="9" name="Picture 2" descr="Universidad de Cantabria Inicio">
            <a:extLst>
              <a:ext uri="{FF2B5EF4-FFF2-40B4-BE49-F238E27FC236}">
                <a16:creationId xmlns:a16="http://schemas.microsoft.com/office/drawing/2014/main" id="{F62447C0-4A9E-4B6F-96F4-A308C010B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62D5F99B-B8AF-4AFE-3CD9-4304620FD396}"/>
              </a:ext>
            </a:extLst>
          </p:cNvPr>
          <p:cNvPicPr>
            <a:picLocks noChangeAspect="1"/>
          </p:cNvPicPr>
          <p:nvPr/>
        </p:nvPicPr>
        <p:blipFill>
          <a:blip r:embed="rId4"/>
          <a:stretch>
            <a:fillRect/>
          </a:stretch>
        </p:blipFill>
        <p:spPr>
          <a:xfrm>
            <a:off x="423862" y="4222750"/>
            <a:ext cx="11344275" cy="971550"/>
          </a:xfrm>
          <a:prstGeom prst="rect">
            <a:avLst/>
          </a:prstGeom>
        </p:spPr>
      </p:pic>
      <p:sp>
        <p:nvSpPr>
          <p:cNvPr id="20" name="Marcador de contenido 3">
            <a:extLst>
              <a:ext uri="{FF2B5EF4-FFF2-40B4-BE49-F238E27FC236}">
                <a16:creationId xmlns:a16="http://schemas.microsoft.com/office/drawing/2014/main" id="{3F99659E-0FBD-0DD8-9EEF-68ECD2643BF1}"/>
              </a:ext>
            </a:extLst>
          </p:cNvPr>
          <p:cNvSpPr txBox="1">
            <a:spLocks/>
          </p:cNvSpPr>
          <p:nvPr/>
        </p:nvSpPr>
        <p:spPr>
          <a:xfrm>
            <a:off x="3337557" y="2004610"/>
            <a:ext cx="5516883" cy="44362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Times New Roman" panose="02020603050405020304" pitchFamily="18" charset="0"/>
                <a:cs typeface="Times New Roman" panose="02020603050405020304" pitchFamily="18" charset="0"/>
              </a:rPr>
              <a:t>Basado en:</a:t>
            </a:r>
          </a:p>
          <a:p>
            <a:pPr lvl="1"/>
            <a:r>
              <a:rPr lang="es-ES" dirty="0">
                <a:latin typeface="Times New Roman" panose="02020603050405020304" pitchFamily="18" charset="0"/>
                <a:cs typeface="Times New Roman" panose="02020603050405020304" pitchFamily="18" charset="0"/>
              </a:rPr>
              <a:t>Divergencia Jensen-Shannon</a:t>
            </a:r>
          </a:p>
          <a:p>
            <a:r>
              <a:rPr lang="es-ES" dirty="0">
                <a:latin typeface="Times New Roman" panose="02020603050405020304" pitchFamily="18" charset="0"/>
                <a:cs typeface="Times New Roman" panose="02020603050405020304" pitchFamily="18" charset="0"/>
              </a:rPr>
              <a:t>Propósito de </a:t>
            </a:r>
            <a:r>
              <a:rPr lang="es-ES" i="1" dirty="0">
                <a:latin typeface="Times New Roman" panose="02020603050405020304" pitchFamily="18" charset="0"/>
                <a:cs typeface="Times New Roman" panose="02020603050405020304" pitchFamily="18" charset="0"/>
              </a:rPr>
              <a:t>D:</a:t>
            </a:r>
          </a:p>
          <a:p>
            <a:pPr lvl="1"/>
            <a:r>
              <a:rPr lang="es-ES" dirty="0">
                <a:latin typeface="Times New Roman" panose="02020603050405020304" pitchFamily="18" charset="0"/>
                <a:cs typeface="Times New Roman" panose="02020603050405020304" pitchFamily="18" charset="0"/>
              </a:rPr>
              <a:t>Discriminar entre muestra real o falsa</a:t>
            </a:r>
          </a:p>
          <a:p>
            <a:endParaRPr lang="es-E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74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4E76CD79-16D1-4F15-8C0F-D90BB756D6AA}"/>
              </a:ext>
            </a:extLst>
          </p:cNvPr>
          <p:cNvSpPr>
            <a:spLocks noGrp="1"/>
          </p:cNvSpPr>
          <p:nvPr>
            <p:ph type="ctrTitle"/>
          </p:nvPr>
        </p:nvSpPr>
        <p:spPr>
          <a:xfrm>
            <a:off x="1314824" y="735106"/>
            <a:ext cx="10053763" cy="2928470"/>
          </a:xfrm>
        </p:spPr>
        <p:txBody>
          <a:bodyPr anchor="b">
            <a:normAutofit/>
          </a:bodyPr>
          <a:lstStyle/>
          <a:p>
            <a:pPr algn="l"/>
            <a:r>
              <a:rPr lang="es-ES" sz="4800" dirty="0">
                <a:solidFill>
                  <a:srgbClr val="FFFFFF"/>
                </a:solidFill>
                <a:latin typeface="Times New Roman" panose="02020603050405020304" pitchFamily="18" charset="0"/>
                <a:cs typeface="Times New Roman" panose="02020603050405020304" pitchFamily="18" charset="0"/>
              </a:rPr>
              <a:t>Introducción</a:t>
            </a:r>
          </a:p>
        </p:txBody>
      </p:sp>
      <p:sp>
        <p:nvSpPr>
          <p:cNvPr id="3" name="Subtítulo 2">
            <a:extLst>
              <a:ext uri="{FF2B5EF4-FFF2-40B4-BE49-F238E27FC236}">
                <a16:creationId xmlns:a16="http://schemas.microsoft.com/office/drawing/2014/main" id="{9483C09A-4AEB-41AD-A4B0-578D86811B66}"/>
              </a:ext>
            </a:extLst>
          </p:cNvPr>
          <p:cNvSpPr>
            <a:spLocks noGrp="1"/>
          </p:cNvSpPr>
          <p:nvPr>
            <p:ph type="subTitle" idx="1"/>
          </p:nvPr>
        </p:nvSpPr>
        <p:spPr>
          <a:xfrm>
            <a:off x="1350682" y="4870824"/>
            <a:ext cx="10005951" cy="1458258"/>
          </a:xfrm>
        </p:spPr>
        <p:txBody>
          <a:bodyPr anchor="ctr">
            <a:normAutofit/>
          </a:bodyPr>
          <a:lstStyle/>
          <a:p>
            <a:pPr algn="l"/>
            <a:endParaRPr lang="es-ES"/>
          </a:p>
        </p:txBody>
      </p:sp>
      <p:pic>
        <p:nvPicPr>
          <p:cNvPr id="4" name="Picture 2" descr="Universidad de Cantabria Inicio">
            <a:extLst>
              <a:ext uri="{FF2B5EF4-FFF2-40B4-BE49-F238E27FC236}">
                <a16:creationId xmlns:a16="http://schemas.microsoft.com/office/drawing/2014/main" id="{10F49D0A-2E06-411E-AEB9-5205E9871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24306"/>
            <a:ext cx="1327484" cy="13274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Universidad de Cantabria Inicio">
            <a:extLst>
              <a:ext uri="{FF2B5EF4-FFF2-40B4-BE49-F238E27FC236}">
                <a16:creationId xmlns:a16="http://schemas.microsoft.com/office/drawing/2014/main" id="{33BD5636-402F-0699-F8B2-AA47C3DBF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3524"/>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417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Función de </a:t>
            </a:r>
            <a:r>
              <a:rPr lang="es-ES" i="1" dirty="0">
                <a:solidFill>
                  <a:schemeClr val="bg1"/>
                </a:solidFill>
                <a:latin typeface="Times New Roman" panose="02020603050405020304" pitchFamily="18" charset="0"/>
                <a:cs typeface="Times New Roman" panose="02020603050405020304" pitchFamily="18" charset="0"/>
              </a:rPr>
              <a:t>Loss</a:t>
            </a:r>
            <a:endParaRPr lang="es-ES" dirty="0">
              <a:solidFill>
                <a:schemeClr val="bg1"/>
              </a:solidFill>
              <a:latin typeface="Times New Roman" panose="02020603050405020304" pitchFamily="18"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30</a:t>
            </a:fld>
            <a:endParaRPr lang="es-ES"/>
          </a:p>
        </p:txBody>
      </p:sp>
      <p:pic>
        <p:nvPicPr>
          <p:cNvPr id="10" name="Marcador de contenido 9" descr="Gráfico, Histograma&#10;&#10;Descripción generada automáticamente">
            <a:extLst>
              <a:ext uri="{FF2B5EF4-FFF2-40B4-BE49-F238E27FC236}">
                <a16:creationId xmlns:a16="http://schemas.microsoft.com/office/drawing/2014/main" id="{2606AE46-EC12-F316-09C0-2D7ADAA8802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417" t="10786" r="8912" b="4787"/>
          <a:stretch/>
        </p:blipFill>
        <p:spPr>
          <a:xfrm>
            <a:off x="354762" y="1835305"/>
            <a:ext cx="5637867" cy="4221689"/>
          </a:xfrm>
        </p:spPr>
      </p:pic>
      <p:pic>
        <p:nvPicPr>
          <p:cNvPr id="12" name="Imagen 11">
            <a:extLst>
              <a:ext uri="{FF2B5EF4-FFF2-40B4-BE49-F238E27FC236}">
                <a16:creationId xmlns:a16="http://schemas.microsoft.com/office/drawing/2014/main" id="{3D7C8B25-5D9E-2E39-C5A5-12DCA8E338CC}"/>
              </a:ext>
            </a:extLst>
          </p:cNvPr>
          <p:cNvPicPr>
            <a:picLocks noChangeAspect="1"/>
          </p:cNvPicPr>
          <p:nvPr/>
        </p:nvPicPr>
        <p:blipFill>
          <a:blip r:embed="rId4"/>
          <a:stretch>
            <a:fillRect/>
          </a:stretch>
        </p:blipFill>
        <p:spPr>
          <a:xfrm>
            <a:off x="6957206" y="3338209"/>
            <a:ext cx="4705350" cy="723900"/>
          </a:xfrm>
          <a:prstGeom prst="rect">
            <a:avLst/>
          </a:prstGeom>
        </p:spPr>
      </p:pic>
      <p:pic>
        <p:nvPicPr>
          <p:cNvPr id="16" name="Imagen 15">
            <a:extLst>
              <a:ext uri="{FF2B5EF4-FFF2-40B4-BE49-F238E27FC236}">
                <a16:creationId xmlns:a16="http://schemas.microsoft.com/office/drawing/2014/main" id="{F319A071-DCFA-8BFD-4FB8-C27CDAB7B103}"/>
              </a:ext>
            </a:extLst>
          </p:cNvPr>
          <p:cNvPicPr>
            <a:picLocks noChangeAspect="1"/>
          </p:cNvPicPr>
          <p:nvPr/>
        </p:nvPicPr>
        <p:blipFill>
          <a:blip r:embed="rId5"/>
          <a:stretch>
            <a:fillRect/>
          </a:stretch>
        </p:blipFill>
        <p:spPr>
          <a:xfrm>
            <a:off x="7033406" y="2334013"/>
            <a:ext cx="4629150" cy="723900"/>
          </a:xfrm>
          <a:prstGeom prst="rect">
            <a:avLst/>
          </a:prstGeom>
        </p:spPr>
      </p:pic>
      <p:pic>
        <p:nvPicPr>
          <p:cNvPr id="18" name="Imagen 17">
            <a:extLst>
              <a:ext uri="{FF2B5EF4-FFF2-40B4-BE49-F238E27FC236}">
                <a16:creationId xmlns:a16="http://schemas.microsoft.com/office/drawing/2014/main" id="{DAE33DB9-DD5E-F021-A81B-4A4F2C40212B}"/>
              </a:ext>
            </a:extLst>
          </p:cNvPr>
          <p:cNvPicPr>
            <a:picLocks noChangeAspect="1"/>
          </p:cNvPicPr>
          <p:nvPr/>
        </p:nvPicPr>
        <p:blipFill>
          <a:blip r:embed="rId6"/>
          <a:stretch>
            <a:fillRect/>
          </a:stretch>
        </p:blipFill>
        <p:spPr>
          <a:xfrm>
            <a:off x="7048500" y="4342405"/>
            <a:ext cx="4305300" cy="647700"/>
          </a:xfrm>
          <a:prstGeom prst="rect">
            <a:avLst/>
          </a:prstGeom>
        </p:spPr>
      </p:pic>
      <p:sp>
        <p:nvSpPr>
          <p:cNvPr id="19" name="Rectángulo 18">
            <a:extLst>
              <a:ext uri="{FF2B5EF4-FFF2-40B4-BE49-F238E27FC236}">
                <a16:creationId xmlns:a16="http://schemas.microsoft.com/office/drawing/2014/main" id="{64DF3986-B4D3-C186-11A7-F78F76C57CFF}"/>
              </a:ext>
            </a:extLst>
          </p:cNvPr>
          <p:cNvSpPr/>
          <p:nvPr/>
        </p:nvSpPr>
        <p:spPr>
          <a:xfrm>
            <a:off x="6517114" y="2571667"/>
            <a:ext cx="525902" cy="155643"/>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6073AA5A-28F2-B03B-8532-720ED821D21F}"/>
              </a:ext>
            </a:extLst>
          </p:cNvPr>
          <p:cNvSpPr/>
          <p:nvPr/>
        </p:nvSpPr>
        <p:spPr>
          <a:xfrm>
            <a:off x="6505174" y="3580050"/>
            <a:ext cx="525902" cy="155643"/>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8F41C0D5-9EBE-2DDA-8F65-D41CA103B011}"/>
              </a:ext>
            </a:extLst>
          </p:cNvPr>
          <p:cNvSpPr/>
          <p:nvPr/>
        </p:nvSpPr>
        <p:spPr>
          <a:xfrm>
            <a:off x="6522598" y="4588433"/>
            <a:ext cx="525902" cy="15564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61755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i="1" dirty="0" err="1">
                <a:solidFill>
                  <a:schemeClr val="bg1"/>
                </a:solidFill>
                <a:latin typeface="Times New Roman" panose="02020603050405020304" pitchFamily="18" charset="0"/>
                <a:cs typeface="Times New Roman" panose="02020603050405020304" pitchFamily="18" charset="0"/>
              </a:rPr>
              <a:t>Root</a:t>
            </a:r>
            <a:r>
              <a:rPr lang="es-ES" i="1" dirty="0">
                <a:solidFill>
                  <a:schemeClr val="bg1"/>
                </a:solidFill>
                <a:latin typeface="Times New Roman" panose="02020603050405020304" pitchFamily="18" charset="0"/>
                <a:cs typeface="Times New Roman" panose="02020603050405020304" pitchFamily="18" charset="0"/>
              </a:rPr>
              <a:t>-Mean Square Error</a:t>
            </a:r>
          </a:p>
        </p:txBody>
      </p:sp>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31</a:t>
            </a:fld>
            <a:endParaRPr lang="es-ES"/>
          </a:p>
        </p:txBody>
      </p:sp>
      <p:pic>
        <p:nvPicPr>
          <p:cNvPr id="7" name="Imagen 6">
            <a:extLst>
              <a:ext uri="{FF2B5EF4-FFF2-40B4-BE49-F238E27FC236}">
                <a16:creationId xmlns:a16="http://schemas.microsoft.com/office/drawing/2014/main" id="{AC01DF26-FB90-FA00-EBCD-1D1C2F4E6292}"/>
              </a:ext>
            </a:extLst>
          </p:cNvPr>
          <p:cNvPicPr>
            <a:picLocks noChangeAspect="1"/>
          </p:cNvPicPr>
          <p:nvPr/>
        </p:nvPicPr>
        <p:blipFill>
          <a:blip r:embed="rId3"/>
          <a:stretch>
            <a:fillRect/>
          </a:stretch>
        </p:blipFill>
        <p:spPr>
          <a:xfrm>
            <a:off x="6605976" y="2900633"/>
            <a:ext cx="4429125" cy="1514475"/>
          </a:xfrm>
          <a:prstGeom prst="rect">
            <a:avLst/>
          </a:prstGeom>
        </p:spPr>
      </p:pic>
      <p:sp>
        <p:nvSpPr>
          <p:cNvPr id="11" name="Rectángulo 10">
            <a:extLst>
              <a:ext uri="{FF2B5EF4-FFF2-40B4-BE49-F238E27FC236}">
                <a16:creationId xmlns:a16="http://schemas.microsoft.com/office/drawing/2014/main" id="{5956B5AB-51C1-0F16-FF6C-ECD9D11219A8}"/>
              </a:ext>
            </a:extLst>
          </p:cNvPr>
          <p:cNvSpPr/>
          <p:nvPr/>
        </p:nvSpPr>
        <p:spPr>
          <a:xfrm>
            <a:off x="1156899" y="3465647"/>
            <a:ext cx="447869" cy="13255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B864687B-D09D-841B-A152-4C53DA1CA1D1}"/>
              </a:ext>
            </a:extLst>
          </p:cNvPr>
          <p:cNvSpPr/>
          <p:nvPr/>
        </p:nvSpPr>
        <p:spPr>
          <a:xfrm>
            <a:off x="1604768" y="2699425"/>
            <a:ext cx="447869" cy="209178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58428566-23D8-67EE-639E-AF8DD895D6CD}"/>
              </a:ext>
            </a:extLst>
          </p:cNvPr>
          <p:cNvSpPr/>
          <p:nvPr/>
        </p:nvSpPr>
        <p:spPr>
          <a:xfrm>
            <a:off x="2500506" y="3470312"/>
            <a:ext cx="447869" cy="13255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F3083F0C-A504-9D6F-14E8-D0AE3C28644E}"/>
              </a:ext>
            </a:extLst>
          </p:cNvPr>
          <p:cNvSpPr/>
          <p:nvPr/>
        </p:nvSpPr>
        <p:spPr>
          <a:xfrm>
            <a:off x="2052637" y="2066790"/>
            <a:ext cx="447869" cy="272441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6FEFCC19-763C-B877-401B-86B873D42C57}"/>
              </a:ext>
            </a:extLst>
          </p:cNvPr>
          <p:cNvSpPr/>
          <p:nvPr/>
        </p:nvSpPr>
        <p:spPr>
          <a:xfrm>
            <a:off x="2956879" y="3956180"/>
            <a:ext cx="447869" cy="83503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37454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i="1" dirty="0" err="1">
                <a:solidFill>
                  <a:schemeClr val="bg1"/>
                </a:solidFill>
                <a:latin typeface="Times New Roman" panose="02020603050405020304" pitchFamily="18" charset="0"/>
                <a:cs typeface="Times New Roman" panose="02020603050405020304" pitchFamily="18" charset="0"/>
              </a:rPr>
              <a:t>Root</a:t>
            </a:r>
            <a:r>
              <a:rPr lang="es-ES" i="1" dirty="0">
                <a:solidFill>
                  <a:schemeClr val="bg1"/>
                </a:solidFill>
                <a:latin typeface="Times New Roman" panose="02020603050405020304" pitchFamily="18" charset="0"/>
                <a:cs typeface="Times New Roman" panose="02020603050405020304" pitchFamily="18" charset="0"/>
              </a:rPr>
              <a:t>-Mean Square Error</a:t>
            </a:r>
          </a:p>
        </p:txBody>
      </p:sp>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32</a:t>
            </a:fld>
            <a:endParaRPr lang="es-ES"/>
          </a:p>
        </p:txBody>
      </p:sp>
      <p:pic>
        <p:nvPicPr>
          <p:cNvPr id="7" name="Imagen 6">
            <a:extLst>
              <a:ext uri="{FF2B5EF4-FFF2-40B4-BE49-F238E27FC236}">
                <a16:creationId xmlns:a16="http://schemas.microsoft.com/office/drawing/2014/main" id="{AC01DF26-FB90-FA00-EBCD-1D1C2F4E6292}"/>
              </a:ext>
            </a:extLst>
          </p:cNvPr>
          <p:cNvPicPr>
            <a:picLocks noChangeAspect="1"/>
          </p:cNvPicPr>
          <p:nvPr/>
        </p:nvPicPr>
        <p:blipFill>
          <a:blip r:embed="rId3"/>
          <a:stretch>
            <a:fillRect/>
          </a:stretch>
        </p:blipFill>
        <p:spPr>
          <a:xfrm>
            <a:off x="6605976" y="2900633"/>
            <a:ext cx="4429125" cy="1514475"/>
          </a:xfrm>
          <a:prstGeom prst="rect">
            <a:avLst/>
          </a:prstGeom>
        </p:spPr>
      </p:pic>
      <p:sp>
        <p:nvSpPr>
          <p:cNvPr id="11" name="Rectángulo 10">
            <a:extLst>
              <a:ext uri="{FF2B5EF4-FFF2-40B4-BE49-F238E27FC236}">
                <a16:creationId xmlns:a16="http://schemas.microsoft.com/office/drawing/2014/main" id="{5956B5AB-51C1-0F16-FF6C-ECD9D11219A8}"/>
              </a:ext>
            </a:extLst>
          </p:cNvPr>
          <p:cNvSpPr/>
          <p:nvPr/>
        </p:nvSpPr>
        <p:spPr>
          <a:xfrm>
            <a:off x="1156899" y="3465647"/>
            <a:ext cx="447869" cy="13255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B864687B-D09D-841B-A152-4C53DA1CA1D1}"/>
              </a:ext>
            </a:extLst>
          </p:cNvPr>
          <p:cNvSpPr/>
          <p:nvPr/>
        </p:nvSpPr>
        <p:spPr>
          <a:xfrm>
            <a:off x="1604768" y="2699425"/>
            <a:ext cx="447869" cy="209178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58428566-23D8-67EE-639E-AF8DD895D6CD}"/>
              </a:ext>
            </a:extLst>
          </p:cNvPr>
          <p:cNvSpPr/>
          <p:nvPr/>
        </p:nvSpPr>
        <p:spPr>
          <a:xfrm>
            <a:off x="2500506" y="3470312"/>
            <a:ext cx="447869" cy="13255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F3083F0C-A504-9D6F-14E8-D0AE3C28644E}"/>
              </a:ext>
            </a:extLst>
          </p:cNvPr>
          <p:cNvSpPr/>
          <p:nvPr/>
        </p:nvSpPr>
        <p:spPr>
          <a:xfrm>
            <a:off x="2052637" y="2066790"/>
            <a:ext cx="447869" cy="272441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8047C52A-7268-B580-55A5-79E9B6DA3515}"/>
              </a:ext>
            </a:extLst>
          </p:cNvPr>
          <p:cNvSpPr/>
          <p:nvPr/>
        </p:nvSpPr>
        <p:spPr>
          <a:xfrm>
            <a:off x="1156899" y="4225165"/>
            <a:ext cx="447869" cy="55511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0D9D277B-FF19-DFEF-2C80-9C0BBB7ACDE5}"/>
              </a:ext>
            </a:extLst>
          </p:cNvPr>
          <p:cNvSpPr/>
          <p:nvPr/>
        </p:nvSpPr>
        <p:spPr>
          <a:xfrm>
            <a:off x="1604768" y="3711981"/>
            <a:ext cx="447869" cy="106829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34DE9734-99E3-7B9F-2681-9307F7481BB3}"/>
              </a:ext>
            </a:extLst>
          </p:cNvPr>
          <p:cNvSpPr/>
          <p:nvPr/>
        </p:nvSpPr>
        <p:spPr>
          <a:xfrm>
            <a:off x="2500506" y="3956180"/>
            <a:ext cx="447869" cy="82876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60696D77-4B70-6A57-F844-28BEF2D9348F}"/>
              </a:ext>
            </a:extLst>
          </p:cNvPr>
          <p:cNvSpPr/>
          <p:nvPr/>
        </p:nvSpPr>
        <p:spPr>
          <a:xfrm>
            <a:off x="2052637" y="2323323"/>
            <a:ext cx="447869" cy="245695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6FEFCC19-763C-B877-401B-86B873D42C57}"/>
              </a:ext>
            </a:extLst>
          </p:cNvPr>
          <p:cNvSpPr/>
          <p:nvPr/>
        </p:nvSpPr>
        <p:spPr>
          <a:xfrm>
            <a:off x="2956879" y="3956180"/>
            <a:ext cx="447869" cy="83503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7D9D279-F665-2EE5-EA07-CBBA4B86A069}"/>
              </a:ext>
            </a:extLst>
          </p:cNvPr>
          <p:cNvSpPr/>
          <p:nvPr/>
        </p:nvSpPr>
        <p:spPr>
          <a:xfrm>
            <a:off x="2948375" y="4149184"/>
            <a:ext cx="447869" cy="63282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errar llave 2">
            <a:extLst>
              <a:ext uri="{FF2B5EF4-FFF2-40B4-BE49-F238E27FC236}">
                <a16:creationId xmlns:a16="http://schemas.microsoft.com/office/drawing/2014/main" id="{F49D87A4-2C03-81EF-D36A-6B7B057E8489}"/>
              </a:ext>
            </a:extLst>
          </p:cNvPr>
          <p:cNvSpPr/>
          <p:nvPr/>
        </p:nvSpPr>
        <p:spPr>
          <a:xfrm>
            <a:off x="2593910" y="2066790"/>
            <a:ext cx="354465" cy="2565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ysClr val="windowText" lastClr="000000"/>
                </a:solidFill>
              </a:ln>
              <a:solidFill>
                <a:sysClr val="windowText" lastClr="000000"/>
              </a:solidFill>
            </a:endParaRPr>
          </a:p>
        </p:txBody>
      </p:sp>
      <p:pic>
        <p:nvPicPr>
          <p:cNvPr id="6" name="Imagen 5">
            <a:extLst>
              <a:ext uri="{FF2B5EF4-FFF2-40B4-BE49-F238E27FC236}">
                <a16:creationId xmlns:a16="http://schemas.microsoft.com/office/drawing/2014/main" id="{8294555C-3FE2-AB82-3FA5-CEA9F3E43040}"/>
              </a:ext>
            </a:extLst>
          </p:cNvPr>
          <p:cNvPicPr>
            <a:picLocks noChangeAspect="1"/>
          </p:cNvPicPr>
          <p:nvPr/>
        </p:nvPicPr>
        <p:blipFill>
          <a:blip r:embed="rId4"/>
          <a:stretch>
            <a:fillRect/>
          </a:stretch>
        </p:blipFill>
        <p:spPr>
          <a:xfrm>
            <a:off x="3172309" y="1995031"/>
            <a:ext cx="933450" cy="400050"/>
          </a:xfrm>
          <a:prstGeom prst="rect">
            <a:avLst/>
          </a:prstGeom>
        </p:spPr>
      </p:pic>
      <p:sp>
        <p:nvSpPr>
          <p:cNvPr id="18" name="Cerrar llave 17">
            <a:extLst>
              <a:ext uri="{FF2B5EF4-FFF2-40B4-BE49-F238E27FC236}">
                <a16:creationId xmlns:a16="http://schemas.microsoft.com/office/drawing/2014/main" id="{D8F9A2A9-8382-2411-94FE-59A282EC29F3}"/>
              </a:ext>
            </a:extLst>
          </p:cNvPr>
          <p:cNvSpPr/>
          <p:nvPr/>
        </p:nvSpPr>
        <p:spPr>
          <a:xfrm>
            <a:off x="3050283" y="3493644"/>
            <a:ext cx="354465" cy="43667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ysClr val="windowText" lastClr="000000"/>
                </a:solidFill>
              </a:ln>
              <a:solidFill>
                <a:sysClr val="windowText" lastClr="000000"/>
              </a:solidFill>
            </a:endParaRPr>
          </a:p>
        </p:txBody>
      </p:sp>
      <p:sp>
        <p:nvSpPr>
          <p:cNvPr id="19" name="Cerrar llave 18">
            <a:extLst>
              <a:ext uri="{FF2B5EF4-FFF2-40B4-BE49-F238E27FC236}">
                <a16:creationId xmlns:a16="http://schemas.microsoft.com/office/drawing/2014/main" id="{A041A711-6047-AC66-C57B-1BF11D72CADB}"/>
              </a:ext>
            </a:extLst>
          </p:cNvPr>
          <p:cNvSpPr/>
          <p:nvPr/>
        </p:nvSpPr>
        <p:spPr>
          <a:xfrm>
            <a:off x="3506656" y="3930317"/>
            <a:ext cx="354465" cy="21886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ysClr val="windowText" lastClr="000000"/>
                </a:solidFill>
              </a:ln>
              <a:solidFill>
                <a:sysClr val="windowText" lastClr="000000"/>
              </a:solidFill>
            </a:endParaRPr>
          </a:p>
        </p:txBody>
      </p:sp>
      <p:sp>
        <p:nvSpPr>
          <p:cNvPr id="21" name="Cerrar llave 20">
            <a:extLst>
              <a:ext uri="{FF2B5EF4-FFF2-40B4-BE49-F238E27FC236}">
                <a16:creationId xmlns:a16="http://schemas.microsoft.com/office/drawing/2014/main" id="{8732CA2C-0000-E9E7-1211-BBDDF9F48409}"/>
              </a:ext>
            </a:extLst>
          </p:cNvPr>
          <p:cNvSpPr/>
          <p:nvPr/>
        </p:nvSpPr>
        <p:spPr>
          <a:xfrm rot="10800000">
            <a:off x="1072775" y="2704090"/>
            <a:ext cx="401315" cy="76622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ysClr val="windowText" lastClr="000000"/>
                </a:solidFill>
              </a:ln>
              <a:solidFill>
                <a:sysClr val="windowText" lastClr="000000"/>
              </a:solidFill>
            </a:endParaRPr>
          </a:p>
        </p:txBody>
      </p:sp>
      <p:sp>
        <p:nvSpPr>
          <p:cNvPr id="22" name="Cerrar llave 21">
            <a:extLst>
              <a:ext uri="{FF2B5EF4-FFF2-40B4-BE49-F238E27FC236}">
                <a16:creationId xmlns:a16="http://schemas.microsoft.com/office/drawing/2014/main" id="{0E7BD8FA-60A5-591A-2DD3-A40395E90187}"/>
              </a:ext>
            </a:extLst>
          </p:cNvPr>
          <p:cNvSpPr/>
          <p:nvPr/>
        </p:nvSpPr>
        <p:spPr>
          <a:xfrm rot="10800000">
            <a:off x="710751" y="3471693"/>
            <a:ext cx="316175" cy="75951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1312655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i="1" dirty="0">
                <a:solidFill>
                  <a:schemeClr val="bg1"/>
                </a:solidFill>
                <a:latin typeface="Times New Roman" panose="02020603050405020304" pitchFamily="18" charset="0"/>
                <a:cs typeface="Times New Roman" panose="02020603050405020304" pitchFamily="18" charset="0"/>
              </a:rPr>
              <a:t>n-</a:t>
            </a:r>
            <a:r>
              <a:rPr lang="es-ES" i="1" dirty="0" err="1">
                <a:solidFill>
                  <a:schemeClr val="bg1"/>
                </a:solidFill>
                <a:latin typeface="Times New Roman" panose="02020603050405020304" pitchFamily="18" charset="0"/>
                <a:cs typeface="Times New Roman" panose="02020603050405020304" pitchFamily="18" charset="0"/>
              </a:rPr>
              <a:t>critic</a:t>
            </a:r>
            <a:r>
              <a:rPr lang="es-ES" dirty="0">
                <a:solidFill>
                  <a:schemeClr val="bg1"/>
                </a:solidFill>
                <a:latin typeface="Times New Roman" panose="02020603050405020304" pitchFamily="18" charset="0"/>
                <a:cs typeface="Times New Roman" panose="02020603050405020304" pitchFamily="18" charset="0"/>
              </a:rPr>
              <a:t> bajo                    </a:t>
            </a:r>
            <a:r>
              <a:rPr lang="es-ES" i="1" dirty="0">
                <a:solidFill>
                  <a:schemeClr val="bg1"/>
                </a:solidFill>
                <a:latin typeface="Times New Roman" panose="02020603050405020304" pitchFamily="18" charset="0"/>
                <a:cs typeface="Times New Roman" panose="02020603050405020304" pitchFamily="18" charset="0"/>
              </a:rPr>
              <a:t>n-</a:t>
            </a:r>
            <a:r>
              <a:rPr lang="es-ES" i="1" dirty="0" err="1">
                <a:solidFill>
                  <a:schemeClr val="bg1"/>
                </a:solidFill>
                <a:latin typeface="Times New Roman" panose="02020603050405020304" pitchFamily="18" charset="0"/>
                <a:cs typeface="Times New Roman" panose="02020603050405020304" pitchFamily="18" charset="0"/>
              </a:rPr>
              <a:t>critic</a:t>
            </a:r>
            <a:r>
              <a:rPr lang="es-ES" dirty="0">
                <a:solidFill>
                  <a:schemeClr val="bg1"/>
                </a:solidFill>
                <a:latin typeface="Times New Roman" panose="02020603050405020304" pitchFamily="18" charset="0"/>
                <a:cs typeface="Times New Roman" panose="02020603050405020304" pitchFamily="18" charset="0"/>
              </a:rPr>
              <a:t> alto </a:t>
            </a:r>
          </a:p>
        </p:txBody>
      </p:sp>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33</a:t>
            </a:fld>
            <a:endParaRPr lang="es-ES"/>
          </a:p>
        </p:txBody>
      </p:sp>
      <p:pic>
        <p:nvPicPr>
          <p:cNvPr id="7" name="Marcador de contenido 6" descr="Gráfico, Gráfico de líneas&#10;&#10;Descripción generada automáticamente">
            <a:extLst>
              <a:ext uri="{FF2B5EF4-FFF2-40B4-BE49-F238E27FC236}">
                <a16:creationId xmlns:a16="http://schemas.microsoft.com/office/drawing/2014/main" id="{7E8B0C86-17A5-7E74-B2F0-DBB82303F934}"/>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3409" t="10400" r="8549" b="4820"/>
          <a:stretch/>
        </p:blipFill>
        <p:spPr>
          <a:xfrm>
            <a:off x="499069" y="2001720"/>
            <a:ext cx="5596931" cy="4043598"/>
          </a:xfrm>
        </p:spPr>
      </p:pic>
      <p:pic>
        <p:nvPicPr>
          <p:cNvPr id="12" name="Marcador de contenido 11" descr="Gráfico, Gráfico de líneas, Histograma&#10;&#10;Descripción generada automáticamente">
            <a:extLst>
              <a:ext uri="{FF2B5EF4-FFF2-40B4-BE49-F238E27FC236}">
                <a16:creationId xmlns:a16="http://schemas.microsoft.com/office/drawing/2014/main" id="{C463F46D-1C62-FD66-10AC-849B2BFA58C3}"/>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3442" t="10400" r="8517" b="4820"/>
          <a:stretch/>
        </p:blipFill>
        <p:spPr>
          <a:xfrm>
            <a:off x="6280219" y="2001720"/>
            <a:ext cx="5596931" cy="4043598"/>
          </a:xfrm>
        </p:spPr>
      </p:pic>
    </p:spTree>
    <p:extLst>
      <p:ext uri="{BB962C8B-B14F-4D97-AF65-F5344CB8AC3E}">
        <p14:creationId xmlns:p14="http://schemas.microsoft.com/office/powerpoint/2010/main" val="2689294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i="1" dirty="0">
                <a:solidFill>
                  <a:schemeClr val="bg1"/>
                </a:solidFill>
                <a:latin typeface="Times New Roman" panose="02020603050405020304" pitchFamily="18" charset="0"/>
                <a:cs typeface="Times New Roman" panose="02020603050405020304" pitchFamily="18" charset="0"/>
              </a:rPr>
              <a:t>c</a:t>
            </a:r>
            <a:r>
              <a:rPr lang="es-ES" dirty="0">
                <a:solidFill>
                  <a:schemeClr val="bg1"/>
                </a:solidFill>
                <a:latin typeface="Times New Roman" panose="02020603050405020304" pitchFamily="18" charset="0"/>
                <a:cs typeface="Times New Roman" panose="02020603050405020304" pitchFamily="18" charset="0"/>
              </a:rPr>
              <a:t> bajo                                  </a:t>
            </a:r>
            <a:r>
              <a:rPr lang="es-ES" i="1" dirty="0">
                <a:solidFill>
                  <a:schemeClr val="bg1"/>
                </a:solidFill>
                <a:latin typeface="Times New Roman" panose="02020603050405020304" pitchFamily="18" charset="0"/>
                <a:cs typeface="Times New Roman" panose="02020603050405020304" pitchFamily="18" charset="0"/>
              </a:rPr>
              <a:t>c</a:t>
            </a:r>
            <a:r>
              <a:rPr lang="es-ES" dirty="0">
                <a:solidFill>
                  <a:schemeClr val="bg1"/>
                </a:solidFill>
                <a:latin typeface="Times New Roman" panose="02020603050405020304" pitchFamily="18" charset="0"/>
                <a:cs typeface="Times New Roman" panose="02020603050405020304" pitchFamily="18" charset="0"/>
              </a:rPr>
              <a:t> alto </a:t>
            </a:r>
          </a:p>
        </p:txBody>
      </p:sp>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34</a:t>
            </a:fld>
            <a:endParaRPr lang="es-ES"/>
          </a:p>
        </p:txBody>
      </p:sp>
      <p:pic>
        <p:nvPicPr>
          <p:cNvPr id="10" name="Marcador de contenido 9" descr="Gráfico&#10;&#10;Descripción generada automáticamente">
            <a:extLst>
              <a:ext uri="{FF2B5EF4-FFF2-40B4-BE49-F238E27FC236}">
                <a16:creationId xmlns:a16="http://schemas.microsoft.com/office/drawing/2014/main" id="{B28FAF7B-CDE4-E036-AA0F-A8E6889C845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858" t="10918" r="8742" b="4045"/>
          <a:stretch/>
        </p:blipFill>
        <p:spPr>
          <a:xfrm>
            <a:off x="475820" y="1899137"/>
            <a:ext cx="5620180" cy="4010933"/>
          </a:xfrm>
        </p:spPr>
      </p:pic>
      <p:pic>
        <p:nvPicPr>
          <p:cNvPr id="13" name="Marcador de contenido 12" descr="Gráfico, Histograma&#10;&#10;Descripción generada automáticamente">
            <a:extLst>
              <a:ext uri="{FF2B5EF4-FFF2-40B4-BE49-F238E27FC236}">
                <a16:creationId xmlns:a16="http://schemas.microsoft.com/office/drawing/2014/main" id="{658F6FA1-09E0-BC3E-06D0-1754C4DDC4CF}"/>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473" t="10918" r="8128" b="4045"/>
          <a:stretch/>
        </p:blipFill>
        <p:spPr>
          <a:xfrm>
            <a:off x="6377552" y="1899137"/>
            <a:ext cx="5620180" cy="4010933"/>
          </a:xfrm>
        </p:spPr>
      </p:pic>
    </p:spTree>
    <p:extLst>
      <p:ext uri="{BB962C8B-B14F-4D97-AF65-F5344CB8AC3E}">
        <p14:creationId xmlns:p14="http://schemas.microsoft.com/office/powerpoint/2010/main" val="3309699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12969F5-7D54-4396-B89E-E4A79C790D33}"/>
                  </a:ext>
                </a:extLst>
              </p:cNvPr>
              <p:cNvSpPr>
                <a:spLocks noGrp="1"/>
              </p:cNvSpPr>
              <p:nvPr>
                <p:ph type="title"/>
              </p:nvPr>
            </p:nvSpPr>
            <p:spPr/>
            <p:txBody>
              <a:bodyPr>
                <a:normAutofit/>
              </a:bodyPr>
              <a:lstStyle/>
              <a:p>
                <a:pPr algn="ctr"/>
                <a:r>
                  <a:rPr lang="es-ES" b="0" dirty="0">
                    <a:solidFill>
                      <a:schemeClr val="bg1"/>
                    </a:solidFill>
                    <a:cs typeface="Times New Roman" panose="02020603050405020304" pitchFamily="18" charset="0"/>
                  </a:rPr>
                  <a:t>      </a:t>
                </a:r>
                <a14:m>
                  <m:oMath xmlns:m="http://schemas.openxmlformats.org/officeDocument/2006/math">
                    <m:r>
                      <a:rPr lang="es-ES" b="0" i="1" smtClean="0">
                        <a:solidFill>
                          <a:schemeClr val="bg1"/>
                        </a:solidFill>
                        <a:latin typeface="Cambria Math" panose="02040503050406030204" pitchFamily="18" charset="0"/>
                        <a:cs typeface="Times New Roman" panose="02020603050405020304" pitchFamily="18" charset="0"/>
                      </a:rPr>
                      <m:t>𝛼</m:t>
                    </m:r>
                    <m:r>
                      <a:rPr lang="es-ES" b="0" i="1" smtClean="0">
                        <a:solidFill>
                          <a:schemeClr val="bg1"/>
                        </a:solidFill>
                        <a:latin typeface="Cambria Math" panose="02040503050406030204" pitchFamily="18" charset="0"/>
                        <a:cs typeface="Times New Roman" panose="02020603050405020304" pitchFamily="18" charset="0"/>
                      </a:rPr>
                      <m:t> </m:t>
                    </m:r>
                  </m:oMath>
                </a14:m>
                <a:r>
                  <a:rPr lang="es-ES" dirty="0">
                    <a:solidFill>
                      <a:schemeClr val="bg1"/>
                    </a:solidFill>
                    <a:latin typeface="Times New Roman" panose="02020603050405020304" pitchFamily="18" charset="0"/>
                    <a:cs typeface="Times New Roman" panose="02020603050405020304" pitchFamily="18" charset="0"/>
                  </a:rPr>
                  <a:t>alto                     </a:t>
                </a:r>
                <a:r>
                  <a:rPr lang="es-ES" i="1" dirty="0">
                    <a:solidFill>
                      <a:schemeClr val="bg1"/>
                    </a:solidFill>
                    <a:latin typeface="Times New Roman" panose="02020603050405020304" pitchFamily="18" charset="0"/>
                    <a:cs typeface="Times New Roman" panose="02020603050405020304" pitchFamily="18" charset="0"/>
                  </a:rPr>
                  <a:t>WGAN-GP </a:t>
                </a:r>
                <a14:m>
                  <m:oMath xmlns:m="http://schemas.openxmlformats.org/officeDocument/2006/math">
                    <m:r>
                      <a:rPr lang="es-ES" b="0" i="1" smtClean="0">
                        <a:solidFill>
                          <a:schemeClr val="bg1"/>
                        </a:solidFill>
                        <a:latin typeface="Cambria Math" panose="02040503050406030204" pitchFamily="18" charset="0"/>
                        <a:cs typeface="Times New Roman" panose="02020603050405020304" pitchFamily="18" charset="0"/>
                      </a:rPr>
                      <m:t>𝜆</m:t>
                    </m:r>
                    <m:r>
                      <a:rPr lang="es-ES" b="0" i="1" smtClean="0">
                        <a:solidFill>
                          <a:schemeClr val="bg1"/>
                        </a:solidFill>
                        <a:latin typeface="Cambria Math" panose="02040503050406030204" pitchFamily="18" charset="0"/>
                        <a:cs typeface="Times New Roman" panose="02020603050405020304" pitchFamily="18" charset="0"/>
                      </a:rPr>
                      <m:t>=10</m:t>
                    </m:r>
                  </m:oMath>
                </a14:m>
                <a:endParaRPr lang="es-ES"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ítulo 1">
                <a:extLst>
                  <a:ext uri="{FF2B5EF4-FFF2-40B4-BE49-F238E27FC236}">
                    <a16:creationId xmlns:a16="http://schemas.microsoft.com/office/drawing/2014/main" id="{912969F5-7D54-4396-B89E-E4A79C790D33}"/>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FFA6A7A8-47C2-4F2E-85F2-7D9C2ADF59F8}"/>
              </a:ext>
            </a:extLst>
          </p:cNvPr>
          <p:cNvSpPr>
            <a:spLocks noGrp="1"/>
          </p:cNvSpPr>
          <p:nvPr>
            <p:ph type="sldNum" sz="quarter" idx="12"/>
          </p:nvPr>
        </p:nvSpPr>
        <p:spPr/>
        <p:txBody>
          <a:bodyPr/>
          <a:lstStyle/>
          <a:p>
            <a:fld id="{895C05CE-86C6-465C-88D5-517A8F9876C1}" type="slidenum">
              <a:rPr lang="es-ES" smtClean="0"/>
              <a:t>35</a:t>
            </a:fld>
            <a:endParaRPr lang="es-ES"/>
          </a:p>
        </p:txBody>
      </p:sp>
      <p:pic>
        <p:nvPicPr>
          <p:cNvPr id="10" name="Marcador de contenido 9" descr="Gráfico, Histograma&#10;&#10;Descripción generada automáticamente">
            <a:extLst>
              <a:ext uri="{FF2B5EF4-FFF2-40B4-BE49-F238E27FC236}">
                <a16:creationId xmlns:a16="http://schemas.microsoft.com/office/drawing/2014/main" id="{002B1907-A97B-4302-7922-D51669EDC948}"/>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378" t="10660" r="8938" b="4045"/>
          <a:stretch/>
        </p:blipFill>
        <p:spPr>
          <a:xfrm>
            <a:off x="370556" y="2013027"/>
            <a:ext cx="5446600" cy="4020981"/>
          </a:xfrm>
        </p:spPr>
      </p:pic>
      <p:pic>
        <p:nvPicPr>
          <p:cNvPr id="13" name="Marcador de contenido 12" descr="Gráfico, Histograma&#10;&#10;Descripción generada automáticamente">
            <a:extLst>
              <a:ext uri="{FF2B5EF4-FFF2-40B4-BE49-F238E27FC236}">
                <a16:creationId xmlns:a16="http://schemas.microsoft.com/office/drawing/2014/main" id="{E5B4151A-99DB-ABB5-F594-7A4D2492A431}"/>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4218" t="10660" r="9098" b="4045"/>
          <a:stretch/>
        </p:blipFill>
        <p:spPr>
          <a:xfrm>
            <a:off x="6374844" y="2013026"/>
            <a:ext cx="5446600" cy="4020981"/>
          </a:xfrm>
        </p:spPr>
      </p:pic>
    </p:spTree>
    <p:extLst>
      <p:ext uri="{BB962C8B-B14F-4D97-AF65-F5344CB8AC3E}">
        <p14:creationId xmlns:p14="http://schemas.microsoft.com/office/powerpoint/2010/main" val="334826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Capacidad de la WGAN</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A1E33D26-BD35-448B-BA30-C05C757F9BA8}"/>
                  </a:ext>
                </a:extLst>
              </p:cNvPr>
              <p:cNvSpPr>
                <a:spLocks noGrp="1"/>
              </p:cNvSpPr>
              <p:nvPr>
                <p:ph sz="half" idx="2"/>
              </p:nvPr>
            </p:nvSpPr>
            <p:spPr>
              <a:xfrm>
                <a:off x="6172200" y="1690688"/>
                <a:ext cx="5848140" cy="4436279"/>
              </a:xfrm>
            </p:spPr>
            <p:txBody>
              <a:bodyPr>
                <a:normAutofit lnSpcReduction="10000"/>
              </a:bodyPr>
              <a:lstStyle/>
              <a:p>
                <a:r>
                  <a:rPr lang="es-ES" dirty="0">
                    <a:latin typeface="Times New Roman" panose="02020603050405020304" pitchFamily="18" charset="0"/>
                    <a:cs typeface="Times New Roman" panose="02020603050405020304" pitchFamily="18" charset="0"/>
                  </a:rPr>
                  <a:t>Sesgo en la red del 60% en la media</a:t>
                </a:r>
              </a:p>
              <a:p>
                <a:r>
                  <a:rPr lang="es-ES" dirty="0">
                    <a:latin typeface="Times New Roman" panose="02020603050405020304" pitchFamily="18" charset="0"/>
                    <a:cs typeface="Times New Roman" panose="02020603050405020304" pitchFamily="18" charset="0"/>
                  </a:rPr>
                  <a:t>Espacio latente en el entrenamiento:</a:t>
                </a:r>
              </a:p>
              <a:p>
                <a:pPr lvl="1"/>
                <a:r>
                  <a:rPr lang="es-ES" dirty="0">
                    <a:latin typeface="Times New Roman" panose="02020603050405020304" pitchFamily="18" charset="0"/>
                    <a:cs typeface="Times New Roman" panose="02020603050405020304" pitchFamily="18" charset="0"/>
                  </a:rPr>
                  <a:t>10 canales de ruido uniforme</a:t>
                </a:r>
              </a:p>
              <a:p>
                <a:pPr lvl="1"/>
                <a:r>
                  <a:rPr lang="es-ES" dirty="0">
                    <a:latin typeface="Times New Roman" panose="02020603050405020304" pitchFamily="18" charset="0"/>
                    <a:cs typeface="Times New Roman" panose="02020603050405020304" pitchFamily="18" charset="0"/>
                  </a:rPr>
                  <a:t>1 canal de información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𝑝</m:t>
                        </m:r>
                      </m:e>
                      <m:sub>
                        <m:r>
                          <a:rPr lang="es-ES" b="0" i="1" smtClean="0">
                            <a:latin typeface="Cambria Math" panose="02040503050406030204" pitchFamily="18" charset="0"/>
                            <a:cs typeface="Times New Roman" panose="02020603050405020304" pitchFamily="18" charset="0"/>
                          </a:rPr>
                          <m:t>𝑇</m:t>
                        </m:r>
                      </m:sub>
                    </m:sSub>
                  </m:oMath>
                </a14:m>
                <a:r>
                  <a:rPr lang="es-ES" dirty="0">
                    <a:latin typeface="Times New Roman" panose="02020603050405020304" pitchFamily="18" charset="0"/>
                    <a:cs typeface="Times New Roman" panose="02020603050405020304" pitchFamily="18" charset="0"/>
                  </a:rPr>
                  <a:t>)</a:t>
                </a:r>
              </a:p>
              <a:p>
                <a:r>
                  <a:rPr lang="es-ES" dirty="0">
                    <a:latin typeface="Times New Roman" panose="02020603050405020304" pitchFamily="18" charset="0"/>
                    <a:cs typeface="Times New Roman" panose="02020603050405020304" pitchFamily="18" charset="0"/>
                  </a:rPr>
                  <a:t>Espacio latente nuevo:</a:t>
                </a:r>
              </a:p>
              <a:p>
                <a:pPr lvl="1"/>
                <a:r>
                  <a:rPr lang="es-ES" dirty="0">
                    <a:latin typeface="Times New Roman" panose="02020603050405020304" pitchFamily="18" charset="0"/>
                    <a:cs typeface="Times New Roman" panose="02020603050405020304" pitchFamily="18" charset="0"/>
                  </a:rPr>
                  <a:t>10 canales de ruido uniforme</a:t>
                </a:r>
              </a:p>
              <a:p>
                <a:pPr lvl="1"/>
                <a:r>
                  <a:rPr lang="es-ES" dirty="0">
                    <a:latin typeface="Times New Roman" panose="02020603050405020304" pitchFamily="18" charset="0"/>
                    <a:cs typeface="Times New Roman" panose="02020603050405020304" pitchFamily="18" charset="0"/>
                  </a:rPr>
                  <a:t>1 canal de ruido gaussiano</a:t>
                </a:r>
                <a14:m>
                  <m:oMath xmlns:m="http://schemas.openxmlformats.org/officeDocument/2006/math">
                    <m:r>
                      <a:rPr lang="es-ES" b="0" i="0" smtClean="0">
                        <a:latin typeface="Cambria Math" panose="02040503050406030204" pitchFamily="18" charset="0"/>
                        <a:cs typeface="Times New Roman" panose="02020603050405020304" pitchFamily="18" charset="0"/>
                      </a:rPr>
                      <m:t> </m:t>
                    </m:r>
                    <m:r>
                      <a:rPr lang="es-ES" b="0" i="1" smtClean="0">
                        <a:latin typeface="Cambria Math" panose="02040503050406030204" pitchFamily="18" charset="0"/>
                        <a:cs typeface="Times New Roman" panose="02020603050405020304" pitchFamily="18" charset="0"/>
                      </a:rPr>
                      <m:t>𝑁</m:t>
                    </m:r>
                    <m:r>
                      <a:rPr lang="es-ES" b="0" i="1" smtClean="0">
                        <a:latin typeface="Cambria Math" panose="02040503050406030204" pitchFamily="18" charset="0"/>
                        <a:cs typeface="Times New Roman" panose="02020603050405020304" pitchFamily="18" charset="0"/>
                      </a:rPr>
                      <m:t>(</m:t>
                    </m:r>
                    <m:r>
                      <m:rPr>
                        <m:nor/>
                      </m:rPr>
                      <a:rPr lang="es-ES" b="0" i="0" smtClean="0">
                        <a:latin typeface="Cambria Math" panose="02040503050406030204" pitchFamily="18" charset="0"/>
                        <a:cs typeface="Times New Roman" panose="02020603050405020304" pitchFamily="18" charset="0"/>
                      </a:rPr>
                      <m:t>mean</m:t>
                    </m:r>
                    <m:r>
                      <m:rPr>
                        <m:nor/>
                      </m:rPr>
                      <a:rPr lang="es-ES" b="0" i="0" smtClean="0">
                        <a:latin typeface="Cambria Math" panose="02040503050406030204" pitchFamily="18" charset="0"/>
                        <a:cs typeface="Times New Roman" panose="02020603050405020304" pitchFamily="18" charset="0"/>
                      </a:rPr>
                      <m:t>=</m:t>
                    </m:r>
                    <m:r>
                      <m:rPr>
                        <m:nor/>
                      </m:rPr>
                      <a:rPr lang="es-ES"/>
                      <m:t>50.76,</m:t>
                    </m:r>
                    <m:r>
                      <m:rPr>
                        <m:nor/>
                      </m:rPr>
                      <a:rPr lang="es-ES"/>
                      <m:t>std</m:t>
                    </m:r>
                    <m:r>
                      <m:rPr>
                        <m:nor/>
                      </m:rPr>
                      <a:rPr lang="es-ES"/>
                      <m:t>=37.85</m:t>
                    </m:r>
                    <m:r>
                      <a:rPr lang="es-ES" b="0" i="1" smtClean="0">
                        <a:latin typeface="Cambria Math" panose="02040503050406030204" pitchFamily="18" charset="0"/>
                        <a:cs typeface="Times New Roman" panose="02020603050405020304" pitchFamily="18" charset="0"/>
                      </a:rPr>
                      <m:t>)</m:t>
                    </m:r>
                  </m:oMath>
                </a14:m>
                <a:endParaRPr lang="es-ES" b="0"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Muestra resultante:</a:t>
                </a:r>
              </a:p>
              <a:p>
                <a:pPr lvl="1"/>
                <a:r>
                  <a:rPr lang="es-ES" dirty="0">
                    <a:latin typeface="Times New Roman" panose="02020603050405020304" pitchFamily="18" charset="0"/>
                    <a:cs typeface="Times New Roman" panose="02020603050405020304" pitchFamily="18" charset="0"/>
                  </a:rPr>
                  <a:t>Distribución gaussiana</a:t>
                </a:r>
              </a:p>
              <a:p>
                <a:pPr lvl="1"/>
                <a:r>
                  <a:rPr lang="es-ES" dirty="0">
                    <a:latin typeface="Times New Roman" panose="02020603050405020304" pitchFamily="18" charset="0"/>
                    <a:cs typeface="Times New Roman" panose="02020603050405020304" pitchFamily="18" charset="0"/>
                  </a:rPr>
                  <a:t>Valores negativos enviados al 0</a:t>
                </a:r>
                <a:endParaRPr lang="es-ES" b="0"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A1E33D26-BD35-448B-BA30-C05C757F9BA8}"/>
                  </a:ext>
                </a:extLst>
              </p:cNvPr>
              <p:cNvSpPr>
                <a:spLocks noGrp="1" noRot="1" noChangeAspect="1" noMove="1" noResize="1" noEditPoints="1" noAdjustHandles="1" noChangeArrowheads="1" noChangeShapeType="1" noTextEdit="1"/>
              </p:cNvSpPr>
              <p:nvPr>
                <p:ph sz="half" idx="2"/>
              </p:nvPr>
            </p:nvSpPr>
            <p:spPr>
              <a:xfrm>
                <a:off x="6172200" y="1690688"/>
                <a:ext cx="5848140" cy="4436279"/>
              </a:xfrm>
              <a:blipFill>
                <a:blip r:embed="rId3"/>
                <a:stretch>
                  <a:fillRect l="-1877" t="-3297"/>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36</a:t>
            </a:fld>
            <a:endParaRPr lang="es-ES"/>
          </a:p>
        </p:txBody>
      </p:sp>
      <p:pic>
        <p:nvPicPr>
          <p:cNvPr id="9" name="Marcador de contenido 8" descr="Gráfico, Histograma&#10;&#10;Descripción generada automáticamente">
            <a:extLst>
              <a:ext uri="{FF2B5EF4-FFF2-40B4-BE49-F238E27FC236}">
                <a16:creationId xmlns:a16="http://schemas.microsoft.com/office/drawing/2014/main" id="{499843B8-48F6-4F2D-4D3E-92FDE93BF1A0}"/>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61" t="11176" r="9519" b="4044"/>
          <a:stretch/>
        </p:blipFill>
        <p:spPr>
          <a:xfrm>
            <a:off x="171660" y="1890388"/>
            <a:ext cx="5848141" cy="4349640"/>
          </a:xfrm>
        </p:spPr>
      </p:pic>
    </p:spTree>
    <p:extLst>
      <p:ext uri="{BB962C8B-B14F-4D97-AF65-F5344CB8AC3E}">
        <p14:creationId xmlns:p14="http://schemas.microsoft.com/office/powerpoint/2010/main" val="254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Capacidad de la WGAN</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A1E33D26-BD35-448B-BA30-C05C757F9BA8}"/>
                  </a:ext>
                </a:extLst>
              </p:cNvPr>
              <p:cNvSpPr>
                <a:spLocks noGrp="1"/>
              </p:cNvSpPr>
              <p:nvPr>
                <p:ph sz="half" idx="2"/>
              </p:nvPr>
            </p:nvSpPr>
            <p:spPr>
              <a:xfrm>
                <a:off x="6172200" y="1690688"/>
                <a:ext cx="5848140" cy="4436279"/>
              </a:xfrm>
            </p:spPr>
            <p:txBody>
              <a:bodyPr>
                <a:normAutofit/>
              </a:bodyPr>
              <a:lstStyle/>
              <a:p>
                <a:r>
                  <a:rPr lang="es-ES" dirty="0">
                    <a:latin typeface="Times New Roman" panose="02020603050405020304" pitchFamily="18" charset="0"/>
                    <a:cs typeface="Times New Roman" panose="02020603050405020304" pitchFamily="18" charset="0"/>
                  </a:rPr>
                  <a:t>Sesgo en la red del 60% en la media</a:t>
                </a:r>
              </a:p>
              <a:p>
                <a:r>
                  <a:rPr lang="es-ES" dirty="0">
                    <a:latin typeface="Times New Roman" panose="02020603050405020304" pitchFamily="18" charset="0"/>
                    <a:cs typeface="Times New Roman" panose="02020603050405020304" pitchFamily="18" charset="0"/>
                  </a:rPr>
                  <a:t>Espacio latente en el entrenamiento:</a:t>
                </a:r>
              </a:p>
              <a:p>
                <a:pPr lvl="1"/>
                <a:r>
                  <a:rPr lang="es-ES" dirty="0">
                    <a:latin typeface="Times New Roman" panose="02020603050405020304" pitchFamily="18" charset="0"/>
                    <a:cs typeface="Times New Roman" panose="02020603050405020304" pitchFamily="18" charset="0"/>
                  </a:rPr>
                  <a:t>10 canales de ruido uniforme</a:t>
                </a:r>
              </a:p>
              <a:p>
                <a:pPr lvl="1"/>
                <a:r>
                  <a:rPr lang="es-ES" dirty="0">
                    <a:latin typeface="Times New Roman" panose="02020603050405020304" pitchFamily="18" charset="0"/>
                    <a:cs typeface="Times New Roman" panose="02020603050405020304" pitchFamily="18" charset="0"/>
                  </a:rPr>
                  <a:t>1 canal de información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𝑝</m:t>
                        </m:r>
                      </m:e>
                      <m:sub>
                        <m:r>
                          <a:rPr lang="es-ES" b="0" i="1" smtClean="0">
                            <a:latin typeface="Cambria Math" panose="02040503050406030204" pitchFamily="18" charset="0"/>
                            <a:cs typeface="Times New Roman" panose="02020603050405020304" pitchFamily="18" charset="0"/>
                          </a:rPr>
                          <m:t>𝑇</m:t>
                        </m:r>
                      </m:sub>
                    </m:sSub>
                  </m:oMath>
                </a14:m>
                <a:r>
                  <a:rPr lang="es-ES" dirty="0">
                    <a:latin typeface="Times New Roman" panose="02020603050405020304" pitchFamily="18" charset="0"/>
                    <a:cs typeface="Times New Roman" panose="02020603050405020304" pitchFamily="18" charset="0"/>
                  </a:rPr>
                  <a:t>)</a:t>
                </a:r>
              </a:p>
              <a:p>
                <a:r>
                  <a:rPr lang="es-ES" dirty="0">
                    <a:latin typeface="Times New Roman" panose="02020603050405020304" pitchFamily="18" charset="0"/>
                    <a:cs typeface="Times New Roman" panose="02020603050405020304" pitchFamily="18" charset="0"/>
                  </a:rPr>
                  <a:t>Espacio latente nuevo:</a:t>
                </a:r>
              </a:p>
              <a:p>
                <a:pPr lvl="1"/>
                <a:r>
                  <a:rPr lang="es-ES" dirty="0">
                    <a:latin typeface="Times New Roman" panose="02020603050405020304" pitchFamily="18" charset="0"/>
                    <a:cs typeface="Times New Roman" panose="02020603050405020304" pitchFamily="18" charset="0"/>
                  </a:rPr>
                  <a:t>10 canales de ruido uniforme</a:t>
                </a:r>
              </a:p>
              <a:p>
                <a:pPr lvl="1"/>
                <a:r>
                  <a:rPr lang="es-ES" dirty="0">
                    <a:latin typeface="Times New Roman" panose="02020603050405020304" pitchFamily="18" charset="0"/>
                    <a:cs typeface="Times New Roman" panose="02020603050405020304" pitchFamily="18" charset="0"/>
                  </a:rPr>
                  <a:t>1 canal de ruido solo positivo gaussiano</a:t>
                </a:r>
                <a14:m>
                  <m:oMath xmlns:m="http://schemas.openxmlformats.org/officeDocument/2006/math">
                    <m:r>
                      <a:rPr lang="es-ES" b="0" i="0" smtClean="0">
                        <a:latin typeface="Cambria Math" panose="02040503050406030204" pitchFamily="18" charset="0"/>
                        <a:cs typeface="Times New Roman" panose="02020603050405020304" pitchFamily="18" charset="0"/>
                      </a:rPr>
                      <m:t> </m:t>
                    </m:r>
                    <m:r>
                      <a:rPr lang="es-ES" b="0" i="1" smtClean="0">
                        <a:latin typeface="Cambria Math" panose="02040503050406030204" pitchFamily="18" charset="0"/>
                        <a:cs typeface="Times New Roman" panose="02020603050405020304" pitchFamily="18" charset="0"/>
                      </a:rPr>
                      <m:t>𝑁</m:t>
                    </m:r>
                    <m:r>
                      <a:rPr lang="es-ES" b="0" i="1" smtClean="0">
                        <a:latin typeface="Cambria Math" panose="02040503050406030204" pitchFamily="18" charset="0"/>
                        <a:cs typeface="Times New Roman" panose="02020603050405020304" pitchFamily="18" charset="0"/>
                      </a:rPr>
                      <m:t>(</m:t>
                    </m:r>
                    <m:r>
                      <m:rPr>
                        <m:nor/>
                      </m:rPr>
                      <a:rPr lang="es-ES" b="0" i="0" smtClean="0">
                        <a:latin typeface="Cambria Math" panose="02040503050406030204" pitchFamily="18" charset="0"/>
                        <a:cs typeface="Times New Roman" panose="02020603050405020304" pitchFamily="18" charset="0"/>
                      </a:rPr>
                      <m:t>mean</m:t>
                    </m:r>
                    <m:r>
                      <m:rPr>
                        <m:nor/>
                      </m:rPr>
                      <a:rPr lang="es-ES" b="0" i="0" smtClean="0">
                        <a:latin typeface="Cambria Math" panose="02040503050406030204" pitchFamily="18" charset="0"/>
                        <a:cs typeface="Times New Roman" panose="02020603050405020304" pitchFamily="18" charset="0"/>
                      </a:rPr>
                      <m:t>=</m:t>
                    </m:r>
                    <m:r>
                      <m:rPr>
                        <m:nor/>
                      </m:rPr>
                      <a:rPr lang="es-ES"/>
                      <m:t>50.76,</m:t>
                    </m:r>
                    <m:r>
                      <m:rPr>
                        <m:nor/>
                      </m:rPr>
                      <a:rPr lang="es-ES"/>
                      <m:t>std</m:t>
                    </m:r>
                    <m:r>
                      <m:rPr>
                        <m:nor/>
                      </m:rPr>
                      <a:rPr lang="es-ES"/>
                      <m:t>=37.85</m:t>
                    </m:r>
                    <m:r>
                      <a:rPr lang="es-ES" b="0" i="1" smtClean="0">
                        <a:latin typeface="Cambria Math" panose="02040503050406030204" pitchFamily="18" charset="0"/>
                        <a:cs typeface="Times New Roman" panose="02020603050405020304" pitchFamily="18" charset="0"/>
                      </a:rPr>
                      <m:t>)</m:t>
                    </m:r>
                  </m:oMath>
                </a14:m>
                <a:endParaRPr lang="es-ES" b="0"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Muestra resultante:</a:t>
                </a:r>
              </a:p>
              <a:p>
                <a:pPr lvl="1"/>
                <a:r>
                  <a:rPr lang="es-ES" dirty="0">
                    <a:latin typeface="Times New Roman" panose="02020603050405020304" pitchFamily="18" charset="0"/>
                    <a:cs typeface="Times New Roman" panose="02020603050405020304" pitchFamily="18" charset="0"/>
                  </a:rPr>
                  <a:t>Distribución gaussiana sesgada</a:t>
                </a: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A1E33D26-BD35-448B-BA30-C05C757F9BA8}"/>
                  </a:ext>
                </a:extLst>
              </p:cNvPr>
              <p:cNvSpPr>
                <a:spLocks noGrp="1" noRot="1" noChangeAspect="1" noMove="1" noResize="1" noEditPoints="1" noAdjustHandles="1" noChangeArrowheads="1" noChangeShapeType="1" noTextEdit="1"/>
              </p:cNvSpPr>
              <p:nvPr>
                <p:ph sz="half" idx="2"/>
              </p:nvPr>
            </p:nvSpPr>
            <p:spPr>
              <a:xfrm>
                <a:off x="6172200" y="1690688"/>
                <a:ext cx="5848140" cy="4436279"/>
              </a:xfrm>
              <a:blipFill>
                <a:blip r:embed="rId3"/>
                <a:stretch>
                  <a:fillRect l="-1877" t="-2335" b="-137"/>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37</a:t>
            </a:fld>
            <a:endParaRPr lang="es-ES"/>
          </a:p>
        </p:txBody>
      </p:sp>
      <p:pic>
        <p:nvPicPr>
          <p:cNvPr id="8" name="Marcador de contenido 7" descr="Gráfico, Histograma&#10;&#10;Descripción generada automáticamente">
            <a:extLst>
              <a:ext uri="{FF2B5EF4-FFF2-40B4-BE49-F238E27FC236}">
                <a16:creationId xmlns:a16="http://schemas.microsoft.com/office/drawing/2014/main" id="{F24F902E-ACF0-C19D-42AC-449DD4119052}"/>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61" t="10400" r="8937" b="4303"/>
          <a:stretch/>
        </p:blipFill>
        <p:spPr>
          <a:xfrm>
            <a:off x="252047" y="1840123"/>
            <a:ext cx="5767754" cy="4286844"/>
          </a:xfrm>
        </p:spPr>
      </p:pic>
    </p:spTree>
    <p:extLst>
      <p:ext uri="{BB962C8B-B14F-4D97-AF65-F5344CB8AC3E}">
        <p14:creationId xmlns:p14="http://schemas.microsoft.com/office/powerpoint/2010/main" val="234282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F95BE-1964-4B9C-A077-C33CE4353D42}"/>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Simulaciones en física de altas energías</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A1E33D26-BD35-448B-BA30-C05C757F9BA8}"/>
                  </a:ext>
                </a:extLst>
              </p:cNvPr>
              <p:cNvSpPr>
                <a:spLocks noGrp="1"/>
              </p:cNvSpPr>
              <p:nvPr>
                <p:ph sz="half" idx="2"/>
              </p:nvPr>
            </p:nvSpPr>
            <p:spPr>
              <a:xfrm>
                <a:off x="6172200" y="1690688"/>
                <a:ext cx="5181600" cy="4436279"/>
              </a:xfrm>
            </p:spPr>
            <p:txBody>
              <a:bodyPr>
                <a:normAutofit/>
              </a:bodyPr>
              <a:lstStyle/>
              <a:p>
                <a:r>
                  <a:rPr lang="es-ES" dirty="0">
                    <a:latin typeface="Times New Roman" panose="02020603050405020304" pitchFamily="18" charset="0"/>
                    <a:cs typeface="Times New Roman" panose="02020603050405020304" pitchFamily="18" charset="0"/>
                  </a:rPr>
                  <a:t>Magnitudes objetivo:</a:t>
                </a:r>
              </a:p>
              <a:p>
                <a:pPr lvl="1"/>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𝑝</m:t>
                        </m:r>
                      </m:e>
                      <m:sub>
                        <m:r>
                          <a:rPr lang="es-ES" b="0" i="1" smtClean="0">
                            <a:latin typeface="Cambria Math" panose="02040503050406030204" pitchFamily="18" charset="0"/>
                            <a:cs typeface="Times New Roman" panose="02020603050405020304" pitchFamily="18" charset="0"/>
                          </a:rPr>
                          <m:t>𝑇</m:t>
                        </m:r>
                      </m:sub>
                    </m:sSub>
                    <m:r>
                      <a:rPr lang="es-ES" b="0" i="1" smtClean="0">
                        <a:latin typeface="Cambria Math" panose="02040503050406030204" pitchFamily="18" charset="0"/>
                        <a:cs typeface="Times New Roman" panose="02020603050405020304" pitchFamily="18" charset="0"/>
                      </a:rPr>
                      <m:t>∈[0, +∞]</m:t>
                    </m:r>
                  </m:oMath>
                </a14:m>
                <a:endParaRPr lang="es-ES" dirty="0">
                  <a:latin typeface="Times New Roman" panose="02020603050405020304" pitchFamily="18" charset="0"/>
                  <a:cs typeface="Times New Roman" panose="02020603050405020304" pitchFamily="18" charset="0"/>
                </a:endParaRPr>
              </a:p>
              <a:p>
                <a:pPr lvl="1"/>
                <a14:m>
                  <m:oMath xmlns:m="http://schemas.openxmlformats.org/officeDocument/2006/math">
                    <m:r>
                      <a:rPr lang="es-ES" b="0" i="1" smtClean="0">
                        <a:latin typeface="Cambria Math" panose="02040503050406030204" pitchFamily="18" charset="0"/>
                        <a:cs typeface="Times New Roman" panose="02020603050405020304" pitchFamily="18" charset="0"/>
                      </a:rPr>
                      <m:t>𝜙</m:t>
                    </m:r>
                    <m: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𝜋</m:t>
                    </m:r>
                    <m:r>
                      <a:rPr lang="es-ES" b="0" i="1" smtClean="0">
                        <a:latin typeface="Cambria Math" panose="02040503050406030204" pitchFamily="18" charset="0"/>
                        <a:cs typeface="Times New Roman" panose="02020603050405020304" pitchFamily="18" charset="0"/>
                      </a:rPr>
                      <m:t>, +</m:t>
                    </m:r>
                    <m:r>
                      <a:rPr lang="es-ES" b="0" i="1" smtClean="0">
                        <a:latin typeface="Cambria Math" panose="02040503050406030204" pitchFamily="18" charset="0"/>
                        <a:cs typeface="Times New Roman" panose="02020603050405020304" pitchFamily="18" charset="0"/>
                      </a:rPr>
                      <m:t>𝜋</m:t>
                    </m:r>
                    <m:r>
                      <a:rPr lang="es-ES" b="0" i="1" smtClean="0">
                        <a:latin typeface="Cambria Math" panose="02040503050406030204" pitchFamily="18" charset="0"/>
                        <a:cs typeface="Times New Roman" panose="02020603050405020304" pitchFamily="18" charset="0"/>
                      </a:rPr>
                      <m:t>]</m:t>
                    </m:r>
                  </m:oMath>
                </a14:m>
                <a:endParaRPr lang="es-ES" dirty="0">
                  <a:latin typeface="Times New Roman" panose="02020603050405020304" pitchFamily="18" charset="0"/>
                  <a:cs typeface="Times New Roman" panose="02020603050405020304" pitchFamily="18" charset="0"/>
                </a:endParaRPr>
              </a:p>
              <a:p>
                <a:pPr lvl="1"/>
                <a14:m>
                  <m:oMath xmlns:m="http://schemas.openxmlformats.org/officeDocument/2006/math">
                    <m:r>
                      <a:rPr lang="es-ES" b="0" i="1" smtClean="0">
                        <a:latin typeface="Cambria Math" panose="02040503050406030204" pitchFamily="18" charset="0"/>
                        <a:cs typeface="Times New Roman" panose="02020603050405020304" pitchFamily="18" charset="0"/>
                      </a:rPr>
                      <m:t>𝜂</m:t>
                    </m:r>
                    <m:r>
                      <a:rPr lang="es-ES" b="0" i="1" smtClean="0">
                        <a:latin typeface="Cambria Math" panose="02040503050406030204" pitchFamily="18" charset="0"/>
                        <a:cs typeface="Times New Roman" panose="02020603050405020304" pitchFamily="18" charset="0"/>
                      </a:rPr>
                      <m:t>∈</m:t>
                    </m:r>
                    <m:d>
                      <m:dPr>
                        <m:begChr m:val="["/>
                        <m:endChr m:val="]"/>
                        <m:ctrlPr>
                          <a:rPr lang="es-ES" b="0" i="1" smtClean="0">
                            <a:latin typeface="Cambria Math" panose="02040503050406030204" pitchFamily="18" charset="0"/>
                            <a:cs typeface="Times New Roman" panose="02020603050405020304" pitchFamily="18" charset="0"/>
                          </a:rPr>
                        </m:ctrlPr>
                      </m:dPr>
                      <m:e>
                        <m:r>
                          <a:rPr lang="es-ES" b="0" i="1" smtClean="0">
                            <a:latin typeface="Cambria Math" panose="02040503050406030204" pitchFamily="18" charset="0"/>
                            <a:cs typeface="Times New Roman" panose="02020603050405020304" pitchFamily="18" charset="0"/>
                          </a:rPr>
                          <m:t>−∞, +∞</m:t>
                        </m:r>
                      </m:e>
                    </m:d>
                    <m:r>
                      <a:rPr lang="es-ES" b="0" i="1" smtClean="0">
                        <a:latin typeface="Cambria Math" panose="02040503050406030204" pitchFamily="18" charset="0"/>
                        <a:cs typeface="Times New Roman" panose="02020603050405020304" pitchFamily="18" charset="0"/>
                      </a:rPr>
                      <m:t>;      </m:t>
                    </m:r>
                    <m:r>
                      <a:rPr lang="es-ES" b="0" i="1" smtClean="0">
                        <a:latin typeface="Cambria Math" panose="02040503050406030204" pitchFamily="18" charset="0"/>
                        <a:cs typeface="Times New Roman" panose="02020603050405020304" pitchFamily="18" charset="0"/>
                      </a:rPr>
                      <m:t>𝜂</m:t>
                    </m:r>
                    <m:r>
                      <a:rPr lang="es-ES" b="0" i="1" smtClean="0">
                        <a:latin typeface="Cambria Math" panose="02040503050406030204" pitchFamily="18" charset="0"/>
                        <a:cs typeface="Times New Roman" panose="02020603050405020304" pitchFamily="18" charset="0"/>
                      </a:rPr>
                      <m:t>=−</m:t>
                    </m:r>
                    <m:func>
                      <m:funcPr>
                        <m:ctrlPr>
                          <a:rPr lang="es-ES" b="0" i="1" smtClean="0">
                            <a:latin typeface="Cambria Math" panose="02040503050406030204" pitchFamily="18" charset="0"/>
                            <a:cs typeface="Times New Roman" panose="02020603050405020304" pitchFamily="18" charset="0"/>
                          </a:rPr>
                        </m:ctrlPr>
                      </m:funcPr>
                      <m:fName>
                        <m:r>
                          <m:rPr>
                            <m:sty m:val="p"/>
                          </m:rPr>
                          <a:rPr lang="es-ES" b="0" i="0" smtClean="0">
                            <a:latin typeface="Cambria Math" panose="02040503050406030204" pitchFamily="18" charset="0"/>
                            <a:cs typeface="Times New Roman" panose="02020603050405020304" pitchFamily="18" charset="0"/>
                          </a:rPr>
                          <m:t>ln</m:t>
                        </m:r>
                      </m:fName>
                      <m:e>
                        <m:func>
                          <m:funcPr>
                            <m:ctrlPr>
                              <a:rPr lang="es-ES" b="0" i="1" smtClean="0">
                                <a:latin typeface="Cambria Math" panose="02040503050406030204" pitchFamily="18" charset="0"/>
                                <a:cs typeface="Times New Roman" panose="02020603050405020304" pitchFamily="18" charset="0"/>
                              </a:rPr>
                            </m:ctrlPr>
                          </m:funcPr>
                          <m:fName>
                            <m:r>
                              <m:rPr>
                                <m:sty m:val="p"/>
                              </m:rPr>
                              <a:rPr lang="es-ES" b="0" i="0" smtClean="0">
                                <a:latin typeface="Cambria Math" panose="02040503050406030204" pitchFamily="18" charset="0"/>
                                <a:cs typeface="Times New Roman" panose="02020603050405020304" pitchFamily="18" charset="0"/>
                              </a:rPr>
                              <m:t>tan</m:t>
                            </m:r>
                          </m:fName>
                          <m:e>
                            <m:f>
                              <m:fPr>
                                <m:ctrlPr>
                                  <a:rPr lang="es-ES" b="0" i="1" smtClean="0">
                                    <a:latin typeface="Cambria Math" panose="02040503050406030204" pitchFamily="18" charset="0"/>
                                    <a:cs typeface="Times New Roman" panose="02020603050405020304" pitchFamily="18" charset="0"/>
                                  </a:rPr>
                                </m:ctrlPr>
                              </m:fPr>
                              <m:num>
                                <m:r>
                                  <a:rPr lang="es-ES" b="0" i="1" smtClean="0">
                                    <a:latin typeface="Cambria Math" panose="02040503050406030204" pitchFamily="18" charset="0"/>
                                    <a:cs typeface="Times New Roman" panose="02020603050405020304" pitchFamily="18" charset="0"/>
                                  </a:rPr>
                                  <m:t>𝜃</m:t>
                                </m:r>
                              </m:num>
                              <m:den>
                                <m:r>
                                  <a:rPr lang="es-ES" b="0" i="1" smtClean="0">
                                    <a:latin typeface="Cambria Math" panose="02040503050406030204" pitchFamily="18" charset="0"/>
                                    <a:cs typeface="Times New Roman" panose="02020603050405020304" pitchFamily="18" charset="0"/>
                                  </a:rPr>
                                  <m:t>2</m:t>
                                </m:r>
                              </m:den>
                            </m:f>
                          </m:e>
                        </m:func>
                      </m:e>
                    </m:func>
                  </m:oMath>
                </a14:m>
                <a:endParaRPr lang="es-ES"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Fuentes de inexactitudes:</a:t>
                </a:r>
              </a:p>
              <a:p>
                <a:pPr lvl="1"/>
                <a:r>
                  <a:rPr lang="es-ES" dirty="0">
                    <a:latin typeface="Times New Roman" panose="02020603050405020304" pitchFamily="18" charset="0"/>
                    <a:cs typeface="Times New Roman" panose="02020603050405020304" pitchFamily="18" charset="0"/>
                  </a:rPr>
                  <a:t>Aproximación de la sección eficaz</a:t>
                </a:r>
              </a:p>
              <a:p>
                <a:pPr lvl="1"/>
                <a:r>
                  <a:rPr lang="es-ES" dirty="0">
                    <a:latin typeface="Times New Roman" panose="02020603050405020304" pitchFamily="18" charset="0"/>
                    <a:cs typeface="Times New Roman" panose="02020603050405020304" pitchFamily="18" charset="0"/>
                  </a:rPr>
                  <a:t>Modelo tridimensional del CMS</a:t>
                </a:r>
              </a:p>
              <a:p>
                <a:pPr lvl="1"/>
                <a:r>
                  <a:rPr lang="es-ES" dirty="0">
                    <a:latin typeface="Times New Roman" panose="02020603050405020304" pitchFamily="18" charset="0"/>
                    <a:cs typeface="Times New Roman" panose="02020603050405020304" pitchFamily="18" charset="0"/>
                  </a:rPr>
                  <a:t>Fallo de los </a:t>
                </a:r>
                <a:r>
                  <a:rPr lang="es-ES" dirty="0" err="1">
                    <a:latin typeface="Times New Roman" panose="02020603050405020304" pitchFamily="18" charset="0"/>
                    <a:cs typeface="Times New Roman" panose="02020603050405020304" pitchFamily="18" charset="0"/>
                  </a:rPr>
                  <a:t>subdetectores</a:t>
                </a:r>
                <a:endParaRPr lang="es-ES" dirty="0">
                  <a:latin typeface="Times New Roman" panose="02020603050405020304" pitchFamily="18" charset="0"/>
                  <a:cs typeface="Times New Roman" panose="02020603050405020304" pitchFamily="18" charset="0"/>
                </a:endParaRPr>
              </a:p>
              <a:p>
                <a:pPr lvl="1"/>
                <a:r>
                  <a:rPr lang="es-ES" dirty="0">
                    <a:latin typeface="Times New Roman" panose="02020603050405020304" pitchFamily="18" charset="0"/>
                    <a:cs typeface="Times New Roman" panose="02020603050405020304" pitchFamily="18" charset="0"/>
                  </a:rPr>
                  <a:t>Procesos de nueva física</a:t>
                </a:r>
              </a:p>
            </p:txBody>
          </p:sp>
        </mc:Choice>
        <mc:Fallback xmlns="">
          <p:sp>
            <p:nvSpPr>
              <p:cNvPr id="4" name="Marcador de contenido 3">
                <a:extLst>
                  <a:ext uri="{FF2B5EF4-FFF2-40B4-BE49-F238E27FC236}">
                    <a16:creationId xmlns:a16="http://schemas.microsoft.com/office/drawing/2014/main" id="{A1E33D26-BD35-448B-BA30-C05C757F9BA8}"/>
                  </a:ext>
                </a:extLst>
              </p:cNvPr>
              <p:cNvSpPr>
                <a:spLocks noGrp="1" noRot="1" noChangeAspect="1" noMove="1" noResize="1" noEditPoints="1" noAdjustHandles="1" noChangeArrowheads="1" noChangeShapeType="1" noTextEdit="1"/>
              </p:cNvSpPr>
              <p:nvPr>
                <p:ph sz="half" idx="2"/>
              </p:nvPr>
            </p:nvSpPr>
            <p:spPr>
              <a:xfrm>
                <a:off x="6172200" y="1690688"/>
                <a:ext cx="5181600" cy="4436279"/>
              </a:xfrm>
              <a:blipFill>
                <a:blip r:embed="rId3"/>
                <a:stretch>
                  <a:fillRect l="-2118" t="-2335" b="-2335"/>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178C394-A21F-447E-A49A-761F1C42307E}"/>
              </a:ext>
            </a:extLst>
          </p:cNvPr>
          <p:cNvSpPr>
            <a:spLocks noGrp="1"/>
          </p:cNvSpPr>
          <p:nvPr>
            <p:ph type="sldNum" sz="quarter" idx="12"/>
          </p:nvPr>
        </p:nvSpPr>
        <p:spPr/>
        <p:txBody>
          <a:bodyPr/>
          <a:lstStyle/>
          <a:p>
            <a:fld id="{895C05CE-86C6-465C-88D5-517A8F9876C1}" type="slidenum">
              <a:rPr lang="es-ES" smtClean="0"/>
              <a:t>4</a:t>
            </a:fld>
            <a:endParaRPr lang="es-ES"/>
          </a:p>
        </p:txBody>
      </p:sp>
      <p:pic>
        <p:nvPicPr>
          <p:cNvPr id="1026" name="Picture 2">
            <a:extLst>
              <a:ext uri="{FF2B5EF4-FFF2-40B4-BE49-F238E27FC236}">
                <a16:creationId xmlns:a16="http://schemas.microsoft.com/office/drawing/2014/main" id="{FDC3BCB1-1C3E-EEDD-4A87-7948B0A0A6BE}"/>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254644" y="2432220"/>
            <a:ext cx="5765157" cy="282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9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62ED2-0A2F-42F6-8300-722F6B26BBE6}"/>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Producción de quarks top-</a:t>
            </a:r>
            <a:r>
              <a:rPr lang="es-ES" dirty="0" err="1">
                <a:solidFill>
                  <a:schemeClr val="bg1"/>
                </a:solidFill>
                <a:latin typeface="Times New Roman" panose="02020603050405020304" pitchFamily="18" charset="0"/>
                <a:cs typeface="Times New Roman" panose="02020603050405020304" pitchFamily="18" charset="0"/>
              </a:rPr>
              <a:t>antitop</a:t>
            </a:r>
            <a:endParaRPr lang="es-ES" dirty="0">
              <a:solidFill>
                <a:schemeClr val="bg1"/>
              </a:solidFill>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D41B999D-E34A-4DC4-ACD2-F25C52B30D4F}"/>
              </a:ext>
            </a:extLst>
          </p:cNvPr>
          <p:cNvSpPr>
            <a:spLocks noGrp="1"/>
          </p:cNvSpPr>
          <p:nvPr>
            <p:ph type="sldNum" sz="quarter" idx="12"/>
          </p:nvPr>
        </p:nvSpPr>
        <p:spPr/>
        <p:txBody>
          <a:bodyPr/>
          <a:lstStyle/>
          <a:p>
            <a:fld id="{895C05CE-86C6-465C-88D5-517A8F9876C1}" type="slidenum">
              <a:rPr lang="es-ES" smtClean="0"/>
              <a:t>5</a:t>
            </a:fld>
            <a:endParaRPr lang="es-ES"/>
          </a:p>
        </p:txBody>
      </p:sp>
      <p:pic>
        <p:nvPicPr>
          <p:cNvPr id="5" name="Picture 2" descr="Universidad de Cantabria Inicio">
            <a:extLst>
              <a:ext uri="{FF2B5EF4-FFF2-40B4-BE49-F238E27FC236}">
                <a16:creationId xmlns:a16="http://schemas.microsoft.com/office/drawing/2014/main" id="{CF3B005B-C119-4DB2-9A91-D4D035073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44" name="Marcador de contenido 3">
            <a:extLst>
              <a:ext uri="{FF2B5EF4-FFF2-40B4-BE49-F238E27FC236}">
                <a16:creationId xmlns:a16="http://schemas.microsoft.com/office/drawing/2014/main" id="{948238DD-8ABB-4DBC-91E8-71085A89518C}"/>
              </a:ext>
            </a:extLst>
          </p:cNvPr>
          <p:cNvSpPr txBox="1">
            <a:spLocks/>
          </p:cNvSpPr>
          <p:nvPr/>
        </p:nvSpPr>
        <p:spPr>
          <a:xfrm>
            <a:off x="6172200" y="164761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latin typeface="Times New Roman" panose="02020603050405020304" pitchFamily="18" charset="0"/>
              <a:cs typeface="Times New Roman" panose="02020603050405020304" pitchFamily="18" charset="0"/>
            </a:endParaRPr>
          </a:p>
          <a:p>
            <a:pPr marL="0" indent="0" algn="ctr">
              <a:buNone/>
            </a:pPr>
            <a:r>
              <a:rPr lang="es-ES" u="sng" dirty="0">
                <a:latin typeface="Times New Roman" panose="02020603050405020304" pitchFamily="18" charset="0"/>
                <a:cs typeface="Times New Roman" panose="02020603050405020304" pitchFamily="18" charset="0"/>
              </a:rPr>
              <a:t>Objetivos</a:t>
            </a:r>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Corrección de las distribuciones</a:t>
            </a:r>
          </a:p>
          <a:p>
            <a:r>
              <a:rPr lang="es-ES" dirty="0">
                <a:latin typeface="Times New Roman" panose="02020603050405020304" pitchFamily="18" charset="0"/>
                <a:cs typeface="Times New Roman" panose="02020603050405020304" pitchFamily="18" charset="0"/>
              </a:rPr>
              <a:t>Partículas:</a:t>
            </a:r>
          </a:p>
          <a:p>
            <a:pPr lvl="1"/>
            <a:r>
              <a:rPr lang="es-ES" dirty="0">
                <a:latin typeface="Times New Roman" panose="02020603050405020304" pitchFamily="18" charset="0"/>
                <a:cs typeface="Times New Roman" panose="02020603050405020304" pitchFamily="18" charset="0"/>
              </a:rPr>
              <a:t>2 leptones</a:t>
            </a:r>
          </a:p>
          <a:p>
            <a:pPr lvl="1"/>
            <a:r>
              <a:rPr lang="es-ES" dirty="0">
                <a:latin typeface="Times New Roman" panose="02020603050405020304" pitchFamily="18" charset="0"/>
                <a:cs typeface="Times New Roman" panose="02020603050405020304" pitchFamily="18" charset="0"/>
              </a:rPr>
              <a:t>2 </a:t>
            </a:r>
            <a:r>
              <a:rPr lang="es-ES" i="1" dirty="0">
                <a:latin typeface="Times New Roman" panose="02020603050405020304" pitchFamily="18" charset="0"/>
                <a:cs typeface="Times New Roman" panose="02020603050405020304" pitchFamily="18" charset="0"/>
              </a:rPr>
              <a:t>b-jets</a:t>
            </a:r>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MET:</a:t>
            </a:r>
          </a:p>
          <a:p>
            <a:pPr lvl="1"/>
            <a:r>
              <a:rPr lang="es-ES" i="1" dirty="0" err="1">
                <a:latin typeface="Times New Roman" panose="02020603050405020304" pitchFamily="18" charset="0"/>
                <a:cs typeface="Times New Roman" panose="02020603050405020304" pitchFamily="18" charset="0"/>
              </a:rPr>
              <a:t>Missing</a:t>
            </a:r>
            <a:r>
              <a:rPr lang="es-ES" i="1" dirty="0">
                <a:latin typeface="Times New Roman" panose="02020603050405020304" pitchFamily="18" charset="0"/>
                <a:cs typeface="Times New Roman" panose="02020603050405020304" pitchFamily="18" charset="0"/>
              </a:rPr>
              <a:t> Transverse Energy</a:t>
            </a:r>
          </a:p>
          <a:p>
            <a:pPr lvl="1"/>
            <a:r>
              <a:rPr lang="es-ES" dirty="0">
                <a:latin typeface="Times New Roman" panose="02020603050405020304" pitchFamily="18" charset="0"/>
                <a:cs typeface="Times New Roman" panose="02020603050405020304" pitchFamily="18" charset="0"/>
              </a:rPr>
              <a:t>Debido a leyes de conservación</a:t>
            </a:r>
          </a:p>
        </p:txBody>
      </p:sp>
      <p:pic>
        <p:nvPicPr>
          <p:cNvPr id="10" name="Picture 2">
            <a:extLst>
              <a:ext uri="{FF2B5EF4-FFF2-40B4-BE49-F238E27FC236}">
                <a16:creationId xmlns:a16="http://schemas.microsoft.com/office/drawing/2014/main" id="{D8EBEC0F-8611-C8EE-6C3D-393D0468ABF6}"/>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4470" t="11080" r="8917" b="4048"/>
          <a:stretch/>
        </p:blipFill>
        <p:spPr bwMode="auto">
          <a:xfrm>
            <a:off x="177318" y="1847850"/>
            <a:ext cx="59186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01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BA47F48-0578-401C-B669-5B03B10F1814}"/>
              </a:ext>
            </a:extLst>
          </p:cNvPr>
          <p:cNvSpPr>
            <a:spLocks noGrp="1"/>
          </p:cNvSpPr>
          <p:nvPr>
            <p:ph type="ctrTitle"/>
          </p:nvPr>
        </p:nvSpPr>
        <p:spPr>
          <a:xfrm>
            <a:off x="1314824" y="735106"/>
            <a:ext cx="10053763" cy="2928470"/>
          </a:xfrm>
        </p:spPr>
        <p:txBody>
          <a:bodyPr anchor="b">
            <a:normAutofit/>
          </a:bodyPr>
          <a:lstStyle/>
          <a:p>
            <a:pPr algn="l"/>
            <a:r>
              <a:rPr lang="es-ES" sz="4800" dirty="0">
                <a:solidFill>
                  <a:srgbClr val="FFFFFF"/>
                </a:solidFill>
                <a:latin typeface="Times New Roman" panose="02020603050405020304" pitchFamily="18" charset="0"/>
                <a:cs typeface="Times New Roman" panose="02020603050405020304" pitchFamily="18" charset="0"/>
              </a:rPr>
              <a:t>Redes Neuronales (WGAN)</a:t>
            </a:r>
          </a:p>
        </p:txBody>
      </p:sp>
      <p:sp>
        <p:nvSpPr>
          <p:cNvPr id="3" name="Subtítulo 2">
            <a:extLst>
              <a:ext uri="{FF2B5EF4-FFF2-40B4-BE49-F238E27FC236}">
                <a16:creationId xmlns:a16="http://schemas.microsoft.com/office/drawing/2014/main" id="{401D72E8-E88D-4B39-A051-29929308E4CD}"/>
              </a:ext>
            </a:extLst>
          </p:cNvPr>
          <p:cNvSpPr>
            <a:spLocks noGrp="1"/>
          </p:cNvSpPr>
          <p:nvPr>
            <p:ph type="subTitle" idx="1"/>
          </p:nvPr>
        </p:nvSpPr>
        <p:spPr>
          <a:xfrm>
            <a:off x="1350682" y="4870824"/>
            <a:ext cx="10005951" cy="1458258"/>
          </a:xfrm>
        </p:spPr>
        <p:txBody>
          <a:bodyPr anchor="ctr">
            <a:normAutofit/>
          </a:bodyPr>
          <a:lstStyle/>
          <a:p>
            <a:pPr algn="l"/>
            <a:endParaRPr lang="es-ES"/>
          </a:p>
        </p:txBody>
      </p:sp>
      <p:pic>
        <p:nvPicPr>
          <p:cNvPr id="4" name="Picture 2" descr="Universidad de Cantabria Inicio">
            <a:extLst>
              <a:ext uri="{FF2B5EF4-FFF2-40B4-BE49-F238E27FC236}">
                <a16:creationId xmlns:a16="http://schemas.microsoft.com/office/drawing/2014/main" id="{2498C96A-DF52-4BAC-BDE2-D1C5BB90C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1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0F49F-1C28-4EF0-AE92-1B06F1421B6A}"/>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Esquema de una red neuronal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F07FA4D8-5B73-4BCB-B2CA-170CAD626221}"/>
                  </a:ext>
                </a:extLst>
              </p:cNvPr>
              <p:cNvSpPr>
                <a:spLocks noGrp="1"/>
              </p:cNvSpPr>
              <p:nvPr>
                <p:ph sz="half" idx="2"/>
              </p:nvPr>
            </p:nvSpPr>
            <p:spPr>
              <a:xfrm>
                <a:off x="6438902" y="1825625"/>
                <a:ext cx="5181600" cy="4351338"/>
              </a:xfrm>
            </p:spPr>
            <p:txBody>
              <a:bodyPr/>
              <a:lstStyle/>
              <a:p>
                <a:pPr marL="0" indent="0" algn="ctr">
                  <a:buNone/>
                </a:pPr>
                <a:r>
                  <a:rPr lang="es-ES" u="sng" dirty="0">
                    <a:latin typeface="Times New Roman" panose="02020603050405020304" pitchFamily="18" charset="0"/>
                    <a:cs typeface="Times New Roman" panose="02020603050405020304" pitchFamily="18" charset="0"/>
                  </a:rPr>
                  <a:t>Componentes</a:t>
                </a:r>
              </a:p>
              <a:p>
                <a:pPr lvl="1"/>
                <a:endParaRPr lang="es-ES" dirty="0">
                  <a:latin typeface="Times New Roman" panose="02020603050405020304" pitchFamily="18" charset="0"/>
                  <a:cs typeface="Times New Roman" panose="02020603050405020304" pitchFamily="18" charset="0"/>
                </a:endParaRPr>
              </a:p>
              <a:p>
                <a:pPr lvl="1"/>
                <a:r>
                  <a:rPr lang="es-ES" b="0" i="1" dirty="0">
                    <a:cs typeface="Times New Roman" panose="02020603050405020304" pitchFamily="18" charset="0"/>
                  </a:rPr>
                  <a:t>Input </a:t>
                </a:r>
                <a:r>
                  <a:rPr lang="es-ES" b="0" i="1" dirty="0" err="1">
                    <a:cs typeface="Times New Roman" panose="02020603050405020304" pitchFamily="18" charset="0"/>
                  </a:rPr>
                  <a:t>layer</a:t>
                </a:r>
                <a:endParaRPr lang="es-ES" b="0" i="1" dirty="0">
                  <a:cs typeface="Times New Roman" panose="02020603050405020304" pitchFamily="18" charset="0"/>
                </a:endParaRPr>
              </a:p>
              <a:p>
                <a:pPr lvl="2"/>
                <a14:m>
                  <m:oMath xmlns:m="http://schemas.openxmlformats.org/officeDocument/2006/math">
                    <m:r>
                      <m:rPr>
                        <m:lit/>
                      </m:rPr>
                      <a:rPr lang="es-ES" b="0" i="1" smtClean="0">
                        <a:latin typeface="Cambria Math" panose="02040503050406030204" pitchFamily="18" charset="0"/>
                        <a:cs typeface="Times New Roman" panose="02020603050405020304" pitchFamily="18" charset="0"/>
                      </a:rPr>
                      <m:t>{</m:t>
                    </m:r>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𝑛</m:t>
                        </m:r>
                      </m:sub>
                    </m:sSub>
                    <m:r>
                      <m:rPr>
                        <m:lit/>
                      </m:rP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m:t>
                    </m:r>
                  </m:oMath>
                </a14:m>
                <a:r>
                  <a:rPr lang="es-ES" i="1" dirty="0">
                    <a:latin typeface="Times New Roman" panose="02020603050405020304" pitchFamily="18" charset="0"/>
                    <a:cs typeface="Times New Roman" panose="02020603050405020304" pitchFamily="18" charset="0"/>
                  </a:rPr>
                  <a:t> inputs</a:t>
                </a:r>
              </a:p>
              <a:p>
                <a:pPr lvl="1"/>
                <a:r>
                  <a:rPr lang="es-ES" b="0" i="1" dirty="0" err="1">
                    <a:cs typeface="Times New Roman" panose="02020603050405020304" pitchFamily="18" charset="0"/>
                  </a:rPr>
                  <a:t>Hidden</a:t>
                </a:r>
                <a:r>
                  <a:rPr lang="es-ES" b="0" i="1" dirty="0">
                    <a:cs typeface="Times New Roman" panose="02020603050405020304" pitchFamily="18" charset="0"/>
                  </a:rPr>
                  <a:t> </a:t>
                </a:r>
                <a:r>
                  <a:rPr lang="es-ES" b="0" i="1" dirty="0" err="1">
                    <a:cs typeface="Times New Roman" panose="02020603050405020304" pitchFamily="18" charset="0"/>
                  </a:rPr>
                  <a:t>layers</a:t>
                </a:r>
                <a:endParaRPr lang="es-ES" b="0" i="1" dirty="0">
                  <a:cs typeface="Times New Roman" panose="02020603050405020304" pitchFamily="18" charset="0"/>
                </a:endParaRPr>
              </a:p>
              <a:p>
                <a:pPr lvl="2"/>
                <a14:m>
                  <m:oMath xmlns:m="http://schemas.openxmlformats.org/officeDocument/2006/math">
                    <m:r>
                      <m:rPr>
                        <m:lit/>
                      </m:rPr>
                      <a:rPr lang="es-ES" b="0" i="1" smtClean="0">
                        <a:latin typeface="Cambria Math" panose="02040503050406030204" pitchFamily="18" charset="0"/>
                        <a:cs typeface="Times New Roman" panose="02020603050405020304" pitchFamily="18" charset="0"/>
                      </a:rPr>
                      <m:t>{</m:t>
                    </m:r>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𝑤</m:t>
                        </m:r>
                      </m:e>
                      <m:sub>
                        <m:r>
                          <a:rPr lang="es-ES" b="0" i="1" smtClean="0">
                            <a:latin typeface="Cambria Math" panose="02040503050406030204" pitchFamily="18" charset="0"/>
                            <a:cs typeface="Times New Roman" panose="02020603050405020304" pitchFamily="18" charset="0"/>
                          </a:rPr>
                          <m:t>𝑖𝑗</m:t>
                        </m:r>
                      </m:sub>
                    </m:sSub>
                    <m:r>
                      <m:rPr>
                        <m:lit/>
                      </m:rP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m:t>
                    </m:r>
                  </m:oMath>
                </a14:m>
                <a:r>
                  <a:rPr lang="es-ES" dirty="0">
                    <a:latin typeface="Times New Roman" panose="02020603050405020304" pitchFamily="18" charset="0"/>
                    <a:cs typeface="Times New Roman" panose="02020603050405020304" pitchFamily="18" charset="0"/>
                  </a:rPr>
                  <a:t> pesos</a:t>
                </a:r>
              </a:p>
              <a:p>
                <a:pPr lvl="1"/>
                <a:r>
                  <a:rPr lang="es-ES" i="1" dirty="0">
                    <a:cs typeface="Times New Roman" panose="02020603050405020304" pitchFamily="18" charset="0"/>
                  </a:rPr>
                  <a:t>Output </a:t>
                </a:r>
                <a:r>
                  <a:rPr lang="es-ES" i="1" dirty="0" err="1">
                    <a:cs typeface="Times New Roman" panose="02020603050405020304" pitchFamily="18" charset="0"/>
                  </a:rPr>
                  <a:t>layer</a:t>
                </a:r>
                <a:endParaRPr lang="es-ES" i="1" dirty="0">
                  <a:cs typeface="Times New Roman" panose="02020603050405020304" pitchFamily="18" charset="0"/>
                </a:endParaRPr>
              </a:p>
              <a:p>
                <a:pPr lvl="2"/>
                <a14:m>
                  <m:oMath xmlns:m="http://schemas.openxmlformats.org/officeDocument/2006/math">
                    <m:r>
                      <m:rPr>
                        <m:lit/>
                      </m:rPr>
                      <a:rPr lang="es-ES" b="0" i="1" smtClean="0">
                        <a:latin typeface="Cambria Math" panose="02040503050406030204" pitchFamily="18" charset="0"/>
                        <a:cs typeface="Times New Roman" panose="02020603050405020304" pitchFamily="18" charset="0"/>
                      </a:rPr>
                      <m:t>{</m:t>
                    </m:r>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𝑦</m:t>
                        </m:r>
                      </m:e>
                      <m:sub>
                        <m:r>
                          <a:rPr lang="es-ES" b="0" i="1" smtClean="0">
                            <a:latin typeface="Cambria Math" panose="02040503050406030204" pitchFamily="18" charset="0"/>
                            <a:cs typeface="Times New Roman" panose="02020603050405020304" pitchFamily="18" charset="0"/>
                          </a:rPr>
                          <m:t>𝑚</m:t>
                        </m:r>
                      </m:sub>
                    </m:sSub>
                    <m:r>
                      <m:rPr>
                        <m:lit/>
                      </m:rPr>
                      <a:rPr lang="es-ES" b="0" i="1" smtClean="0">
                        <a:latin typeface="Cambria Math" panose="02040503050406030204" pitchFamily="18" charset="0"/>
                        <a:cs typeface="Times New Roman" panose="02020603050405020304" pitchFamily="18" charset="0"/>
                      </a:rPr>
                      <m:t>}</m:t>
                    </m:r>
                    <m:r>
                      <a:rPr lang="es-ES" b="0" i="1" smtClean="0">
                        <a:latin typeface="Cambria Math" panose="02040503050406030204" pitchFamily="18" charset="0"/>
                        <a:cs typeface="Times New Roman" panose="02020603050405020304" pitchFamily="18" charset="0"/>
                      </a:rPr>
                      <m:t>→</m:t>
                    </m:r>
                  </m:oMath>
                </a14:m>
                <a:r>
                  <a:rPr lang="es-ES" dirty="0">
                    <a:latin typeface="Times New Roman" panose="02020603050405020304" pitchFamily="18" charset="0"/>
                    <a:cs typeface="Times New Roman" panose="02020603050405020304" pitchFamily="18" charset="0"/>
                  </a:rPr>
                  <a:t> </a:t>
                </a:r>
                <a:r>
                  <a:rPr lang="es-ES" i="1" dirty="0">
                    <a:latin typeface="Times New Roman" panose="02020603050405020304" pitchFamily="18" charset="0"/>
                    <a:cs typeface="Times New Roman" panose="02020603050405020304" pitchFamily="18" charset="0"/>
                  </a:rPr>
                  <a:t>outputs</a:t>
                </a:r>
              </a:p>
              <a:p>
                <a:pPr lvl="1"/>
                <a:endParaRPr lang="es-ES"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F07FA4D8-5B73-4BCB-B2CA-170CAD626221}"/>
                  </a:ext>
                </a:extLst>
              </p:cNvPr>
              <p:cNvSpPr>
                <a:spLocks noGrp="1" noRot="1" noChangeAspect="1" noMove="1" noResize="1" noEditPoints="1" noAdjustHandles="1" noChangeArrowheads="1" noChangeShapeType="1" noTextEdit="1"/>
              </p:cNvSpPr>
              <p:nvPr>
                <p:ph sz="half" idx="2"/>
              </p:nvPr>
            </p:nvSpPr>
            <p:spPr>
              <a:xfrm>
                <a:off x="6438902" y="1825625"/>
                <a:ext cx="5181600" cy="4351338"/>
              </a:xfrm>
              <a:blipFill>
                <a:blip r:embed="rId3"/>
                <a:stretch>
                  <a:fillRect t="-2381"/>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BADA55C1-214E-4F7C-A073-3B8C170DB095}"/>
              </a:ext>
            </a:extLst>
          </p:cNvPr>
          <p:cNvSpPr>
            <a:spLocks noGrp="1"/>
          </p:cNvSpPr>
          <p:nvPr>
            <p:ph type="sldNum" sz="quarter" idx="12"/>
          </p:nvPr>
        </p:nvSpPr>
        <p:spPr/>
        <p:txBody>
          <a:bodyPr/>
          <a:lstStyle/>
          <a:p>
            <a:fld id="{895C05CE-86C6-465C-88D5-517A8F9876C1}" type="slidenum">
              <a:rPr lang="es-ES" smtClean="0"/>
              <a:t>7</a:t>
            </a:fld>
            <a:endParaRPr lang="es-ES" dirty="0"/>
          </a:p>
        </p:txBody>
      </p:sp>
      <p:pic>
        <p:nvPicPr>
          <p:cNvPr id="6" name="Picture 2" descr="Universidad de Cantabria Inicio">
            <a:extLst>
              <a:ext uri="{FF2B5EF4-FFF2-40B4-BE49-F238E27FC236}">
                <a16:creationId xmlns:a16="http://schemas.microsoft.com/office/drawing/2014/main" id="{559CBD59-86FA-425D-9555-AB42B2F17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pic>
        <p:nvPicPr>
          <p:cNvPr id="10" name="Marcador de contenido 9" descr="Diagrama&#10;&#10;Descripción generada automáticamente">
            <a:extLst>
              <a:ext uri="{FF2B5EF4-FFF2-40B4-BE49-F238E27FC236}">
                <a16:creationId xmlns:a16="http://schemas.microsoft.com/office/drawing/2014/main" id="{C166114E-F470-4559-61CF-D910EAB81E74}"/>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26722" y="2050006"/>
            <a:ext cx="6012180" cy="3794572"/>
          </a:xfrm>
        </p:spPr>
      </p:pic>
    </p:spTree>
    <p:extLst>
      <p:ext uri="{BB962C8B-B14F-4D97-AF65-F5344CB8AC3E}">
        <p14:creationId xmlns:p14="http://schemas.microsoft.com/office/powerpoint/2010/main" val="331114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contenido 11" descr="Diagrama&#10;&#10;Descripción generada automáticamente">
            <a:extLst>
              <a:ext uri="{FF2B5EF4-FFF2-40B4-BE49-F238E27FC236}">
                <a16:creationId xmlns:a16="http://schemas.microsoft.com/office/drawing/2014/main" id="{2A4862BA-A311-71E1-8E5D-8E5A14D1C7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9184" y="1825625"/>
            <a:ext cx="7833631" cy="4351338"/>
          </a:xfrm>
        </p:spPr>
      </p:pic>
      <p:sp>
        <p:nvSpPr>
          <p:cNvPr id="2" name="Título 1">
            <a:extLst>
              <a:ext uri="{FF2B5EF4-FFF2-40B4-BE49-F238E27FC236}">
                <a16:creationId xmlns:a16="http://schemas.microsoft.com/office/drawing/2014/main" id="{3FBF9B09-3836-4102-A590-34EFD1F4B350}"/>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Redes generativas adversarias (GAN)</a:t>
            </a:r>
          </a:p>
        </p:txBody>
      </p:sp>
      <p:sp>
        <p:nvSpPr>
          <p:cNvPr id="4" name="Marcador de número de diapositiva 3">
            <a:extLst>
              <a:ext uri="{FF2B5EF4-FFF2-40B4-BE49-F238E27FC236}">
                <a16:creationId xmlns:a16="http://schemas.microsoft.com/office/drawing/2014/main" id="{3A8B9690-AEE7-44A9-A5CE-7BA89B74876F}"/>
              </a:ext>
            </a:extLst>
          </p:cNvPr>
          <p:cNvSpPr>
            <a:spLocks noGrp="1"/>
          </p:cNvSpPr>
          <p:nvPr>
            <p:ph type="sldNum" sz="quarter" idx="12"/>
          </p:nvPr>
        </p:nvSpPr>
        <p:spPr/>
        <p:txBody>
          <a:bodyPr/>
          <a:lstStyle/>
          <a:p>
            <a:fld id="{895C05CE-86C6-465C-88D5-517A8F9876C1}" type="slidenum">
              <a:rPr lang="es-ES" smtClean="0"/>
              <a:t>8</a:t>
            </a:fld>
            <a:endParaRPr lang="es-ES"/>
          </a:p>
        </p:txBody>
      </p:sp>
      <p:pic>
        <p:nvPicPr>
          <p:cNvPr id="7" name="Picture 2" descr="Universidad de Cantabria Inicio">
            <a:extLst>
              <a:ext uri="{FF2B5EF4-FFF2-40B4-BE49-F238E27FC236}">
                <a16:creationId xmlns:a16="http://schemas.microsoft.com/office/drawing/2014/main" id="{608D0009-8E14-4B9A-8591-6352FA975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01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contenido 11" descr="Diagrama&#10;&#10;Descripción generada automáticamente">
            <a:extLst>
              <a:ext uri="{FF2B5EF4-FFF2-40B4-BE49-F238E27FC236}">
                <a16:creationId xmlns:a16="http://schemas.microsoft.com/office/drawing/2014/main" id="{2A4862BA-A311-71E1-8E5D-8E5A14D1C7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9184" y="1825625"/>
            <a:ext cx="7833631" cy="4351338"/>
          </a:xfrm>
        </p:spPr>
      </p:pic>
      <p:sp>
        <p:nvSpPr>
          <p:cNvPr id="2" name="Título 1">
            <a:extLst>
              <a:ext uri="{FF2B5EF4-FFF2-40B4-BE49-F238E27FC236}">
                <a16:creationId xmlns:a16="http://schemas.microsoft.com/office/drawing/2014/main" id="{3FBF9B09-3836-4102-A590-34EFD1F4B350}"/>
              </a:ext>
            </a:extLst>
          </p:cNvPr>
          <p:cNvSpPr>
            <a:spLocks noGrp="1"/>
          </p:cNvSpPr>
          <p:nvPr>
            <p:ph type="title"/>
          </p:nvPr>
        </p:nvSpPr>
        <p:spPr/>
        <p:txBody>
          <a:bodyPr/>
          <a:lstStyle/>
          <a:p>
            <a:pPr algn="ctr"/>
            <a:r>
              <a:rPr lang="es-ES" dirty="0">
                <a:solidFill>
                  <a:schemeClr val="bg1"/>
                </a:solidFill>
                <a:latin typeface="Times New Roman" panose="02020603050405020304" pitchFamily="18" charset="0"/>
                <a:cs typeface="Times New Roman" panose="02020603050405020304" pitchFamily="18" charset="0"/>
              </a:rPr>
              <a:t>Vector de información</a:t>
            </a:r>
          </a:p>
        </p:txBody>
      </p:sp>
      <p:sp>
        <p:nvSpPr>
          <p:cNvPr id="4" name="Marcador de número de diapositiva 3">
            <a:extLst>
              <a:ext uri="{FF2B5EF4-FFF2-40B4-BE49-F238E27FC236}">
                <a16:creationId xmlns:a16="http://schemas.microsoft.com/office/drawing/2014/main" id="{3A8B9690-AEE7-44A9-A5CE-7BA89B74876F}"/>
              </a:ext>
            </a:extLst>
          </p:cNvPr>
          <p:cNvSpPr>
            <a:spLocks noGrp="1"/>
          </p:cNvSpPr>
          <p:nvPr>
            <p:ph type="sldNum" sz="quarter" idx="12"/>
          </p:nvPr>
        </p:nvSpPr>
        <p:spPr/>
        <p:txBody>
          <a:bodyPr/>
          <a:lstStyle/>
          <a:p>
            <a:fld id="{895C05CE-86C6-465C-88D5-517A8F9876C1}" type="slidenum">
              <a:rPr lang="es-ES" smtClean="0"/>
              <a:t>9</a:t>
            </a:fld>
            <a:endParaRPr lang="es-ES"/>
          </a:p>
        </p:txBody>
      </p:sp>
      <p:pic>
        <p:nvPicPr>
          <p:cNvPr id="7" name="Picture 2" descr="Universidad de Cantabria Inicio">
            <a:extLst>
              <a:ext uri="{FF2B5EF4-FFF2-40B4-BE49-F238E27FC236}">
                <a16:creationId xmlns:a16="http://schemas.microsoft.com/office/drawing/2014/main" id="{608D0009-8E14-4B9A-8591-6352FA975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0505" y="5807"/>
            <a:ext cx="1327484" cy="132748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9FE681DA-8927-5B7C-02D4-4DFD00DB4F56}"/>
              </a:ext>
            </a:extLst>
          </p:cNvPr>
          <p:cNvSpPr/>
          <p:nvPr/>
        </p:nvSpPr>
        <p:spPr>
          <a:xfrm>
            <a:off x="2360428" y="3700130"/>
            <a:ext cx="935665" cy="287079"/>
          </a:xfrm>
          <a:prstGeom prst="rect">
            <a:avLst/>
          </a:prstGeom>
          <a:solidFill>
            <a:schemeClr val="accent2">
              <a:lumMod val="60000"/>
              <a:lumOff val="4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Conector recto 5">
            <a:extLst>
              <a:ext uri="{FF2B5EF4-FFF2-40B4-BE49-F238E27FC236}">
                <a16:creationId xmlns:a16="http://schemas.microsoft.com/office/drawing/2014/main" id="{F300D6C8-6DB7-06B0-2ADD-4891D8D89028}"/>
              </a:ext>
            </a:extLst>
          </p:cNvPr>
          <p:cNvCxnSpPr/>
          <p:nvPr/>
        </p:nvCxnSpPr>
        <p:spPr>
          <a:xfrm flipV="1">
            <a:off x="2567084" y="3700130"/>
            <a:ext cx="0" cy="287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ED5BFCF1-31D9-50B0-DF87-6446B16616E8}"/>
              </a:ext>
            </a:extLst>
          </p:cNvPr>
          <p:cNvCxnSpPr/>
          <p:nvPr/>
        </p:nvCxnSpPr>
        <p:spPr>
          <a:xfrm flipV="1">
            <a:off x="2812253" y="3700130"/>
            <a:ext cx="0" cy="287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3A615AA-ACB0-D141-3A40-249E1E956062}"/>
              </a:ext>
            </a:extLst>
          </p:cNvPr>
          <p:cNvCxnSpPr/>
          <p:nvPr/>
        </p:nvCxnSpPr>
        <p:spPr>
          <a:xfrm flipV="1">
            <a:off x="3056448" y="3700130"/>
            <a:ext cx="0" cy="287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40CE0F80-70D5-2FD3-0BCF-F46ED0071DE0}"/>
              </a:ext>
            </a:extLst>
          </p:cNvPr>
          <p:cNvPicPr>
            <a:picLocks noChangeAspect="1"/>
          </p:cNvPicPr>
          <p:nvPr/>
        </p:nvPicPr>
        <p:blipFill>
          <a:blip r:embed="rId5"/>
          <a:stretch>
            <a:fillRect/>
          </a:stretch>
        </p:blipFill>
        <p:spPr>
          <a:xfrm>
            <a:off x="3352800" y="3717528"/>
            <a:ext cx="660400" cy="283766"/>
          </a:xfrm>
          <a:prstGeom prst="rect">
            <a:avLst/>
          </a:prstGeom>
        </p:spPr>
      </p:pic>
    </p:spTree>
    <p:extLst>
      <p:ext uri="{BB962C8B-B14F-4D97-AF65-F5344CB8AC3E}">
        <p14:creationId xmlns:p14="http://schemas.microsoft.com/office/powerpoint/2010/main" val="958858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4803</TotalTime>
  <Words>3149</Words>
  <Application>Microsoft Office PowerPoint</Application>
  <PresentationFormat>Panorámica</PresentationFormat>
  <Paragraphs>276</Paragraphs>
  <Slides>37</Slides>
  <Notes>37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Calibri</vt:lpstr>
      <vt:lpstr>Calibri Light</vt:lpstr>
      <vt:lpstr>Cambria Math</vt:lpstr>
      <vt:lpstr>Times New Roman</vt:lpstr>
      <vt:lpstr>Tema de Office</vt:lpstr>
      <vt:lpstr>SIMULACIÓN DE SUCESOS DE COLISIÓN UTILIZANDO REDES GENERATIVAS ADVERSARIAS</vt:lpstr>
      <vt:lpstr>Tabla de contenidos</vt:lpstr>
      <vt:lpstr>Introducción</vt:lpstr>
      <vt:lpstr>Simulaciones en física de altas energías</vt:lpstr>
      <vt:lpstr>Producción de quarks top-antitop</vt:lpstr>
      <vt:lpstr>Redes Neuronales (WGAN)</vt:lpstr>
      <vt:lpstr>Esquema de una red neuronal</vt:lpstr>
      <vt:lpstr>Redes generativas adversarias (GAN)</vt:lpstr>
      <vt:lpstr>Vector de información</vt:lpstr>
      <vt:lpstr>Redes generativas adversarias (GAN)</vt:lpstr>
      <vt:lpstr>Función objetivo Wasserstein GAN</vt:lpstr>
      <vt:lpstr>Restricción de Lipschitz</vt:lpstr>
      <vt:lpstr>Entrenamiento y resultados </vt:lpstr>
      <vt:lpstr>División del dataset</vt:lpstr>
      <vt:lpstr>División del dataset</vt:lpstr>
      <vt:lpstr>División del dataset</vt:lpstr>
      <vt:lpstr>División del dataset</vt:lpstr>
      <vt:lpstr>División del dataset</vt:lpstr>
      <vt:lpstr>Comparación entre muestras</vt:lpstr>
      <vt:lpstr>WGAN con 1 y 3 variables</vt:lpstr>
      <vt:lpstr>Modelo WGAN con 14 variables </vt:lpstr>
      <vt:lpstr>Modelo WGAN con 14 variables</vt:lpstr>
      <vt:lpstr>Capacidad de la WGAN</vt:lpstr>
      <vt:lpstr>Conclusiones</vt:lpstr>
      <vt:lpstr>Conclusiones</vt:lpstr>
      <vt:lpstr>Muchas gracias por su atención</vt:lpstr>
      <vt:lpstr>Funcionamiento de una neurona</vt:lpstr>
      <vt:lpstr>Feedforward y backpropagation </vt:lpstr>
      <vt:lpstr>Función objetivo GAN</vt:lpstr>
      <vt:lpstr>Función de Loss</vt:lpstr>
      <vt:lpstr>Root-Mean Square Error</vt:lpstr>
      <vt:lpstr>Root-Mean Square Error</vt:lpstr>
      <vt:lpstr>n-critic bajo                    n-critic alto </vt:lpstr>
      <vt:lpstr>c bajo                                  c alto </vt:lpstr>
      <vt:lpstr>      α alto                     WGAN-GP λ=10</vt:lpstr>
      <vt:lpstr>Capacidad de la WGAN</vt:lpstr>
      <vt:lpstr>Capacidad de la WGAN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TOPOLOGÍA DE CAMPO MAGNÉTICO Y FLUJOS RADIALES DE PARTÍCULAS EN LA MÁQUINA LINEAL DE PLASMA DE SANTANDER</dc:title>
  <dc:creator>Miguel Ángel Hoyo Abascal</dc:creator>
  <cp:lastModifiedBy>Miguel Ángel Hoyo Abascal</cp:lastModifiedBy>
  <cp:revision>109</cp:revision>
  <dcterms:created xsi:type="dcterms:W3CDTF">2021-06-28T15:53:46Z</dcterms:created>
  <dcterms:modified xsi:type="dcterms:W3CDTF">2022-06-23T22:31:17Z</dcterms:modified>
</cp:coreProperties>
</file>