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be7926c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be7926c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c0eb11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c0eb11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be7926c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be7926c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c0eb11cc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c0eb11cc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c0eb11cc7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c0eb11cc7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be7926c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be7926c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c0eb11cc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c0eb11cc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SIRS </a:t>
            </a:r>
            <a:r>
              <a:rPr lang="pt-PT"/>
              <a:t>project</a:t>
            </a:r>
            <a:r>
              <a:rPr lang="pt-PT"/>
              <a:t> - </a:t>
            </a:r>
            <a:r>
              <a:rPr lang="pt-PT"/>
              <a:t>Insurance &amp; Banking: BlingBank</a:t>
            </a:r>
            <a:endParaRPr b="1" sz="17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657403"/>
            <a:ext cx="4242600" cy="23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Group 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Gonçalo Silva</a:t>
            </a:r>
            <a:r>
              <a:rPr lang="pt-PT" sz="1400"/>
              <a:t> 	96925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Miguel Vale</a:t>
            </a:r>
            <a:r>
              <a:rPr lang="pt-PT" sz="1400"/>
              <a:t>     	99113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Renato Custódio	</a:t>
            </a:r>
            <a:r>
              <a:rPr lang="pt-PT" sz="1400"/>
              <a:t>110948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Secure Document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19717" l="10250" r="10290" t="19198"/>
          <a:stretch/>
        </p:blipFill>
        <p:spPr>
          <a:xfrm>
            <a:off x="3328450" y="1998425"/>
            <a:ext cx="5233601" cy="22687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4294967295" type="subTitle"/>
          </p:nvPr>
        </p:nvSpPr>
        <p:spPr>
          <a:xfrm>
            <a:off x="311725" y="2649575"/>
            <a:ext cx="8349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Integrity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311725" y="3231075"/>
            <a:ext cx="13344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400"/>
              <a:t>Confidentiality</a:t>
            </a:r>
            <a:endParaRPr sz="1400"/>
          </a:p>
        </p:txBody>
      </p:sp>
      <p:cxnSp>
        <p:nvCxnSpPr>
          <p:cNvPr id="74" name="Google Shape;74;p14"/>
          <p:cNvCxnSpPr>
            <a:stCxn id="73" idx="3"/>
            <a:endCxn id="75" idx="1"/>
          </p:cNvCxnSpPr>
          <p:nvPr/>
        </p:nvCxnSpPr>
        <p:spPr>
          <a:xfrm flipH="1" rot="10800000">
            <a:off x="1646125" y="3304725"/>
            <a:ext cx="2226300" cy="108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4"/>
          <p:cNvSpPr/>
          <p:nvPr/>
        </p:nvSpPr>
        <p:spPr>
          <a:xfrm>
            <a:off x="3872350" y="3014075"/>
            <a:ext cx="1703100" cy="581400"/>
          </a:xfrm>
          <a:prstGeom prst="roundRect">
            <a:avLst>
              <a:gd fmla="val 11554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14"/>
          <p:cNvCxnSpPr>
            <a:stCxn id="72" idx="3"/>
            <a:endCxn id="77" idx="1"/>
          </p:cNvCxnSpPr>
          <p:nvPr/>
        </p:nvCxnSpPr>
        <p:spPr>
          <a:xfrm>
            <a:off x="1146625" y="2866625"/>
            <a:ext cx="27258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4"/>
          <p:cNvSpPr/>
          <p:nvPr/>
        </p:nvSpPr>
        <p:spPr>
          <a:xfrm>
            <a:off x="3872350" y="2719175"/>
            <a:ext cx="1703100" cy="29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Secure channel establishment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75" y="1597125"/>
            <a:ext cx="7706225" cy="31043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72025" y="2834125"/>
            <a:ext cx="1539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 Headers: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mic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session_id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Infrastructure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462275"/>
            <a:ext cx="8839204" cy="342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Security Challenge</a:t>
            </a:r>
            <a:endParaRPr/>
          </a:p>
        </p:txBody>
      </p:sp>
      <p:sp>
        <p:nvSpPr>
          <p:cNvPr id="96" name="Google Shape;96;p17"/>
          <p:cNvSpPr txBox="1"/>
          <p:nvPr>
            <p:ph idx="4294967295" type="subTitle"/>
          </p:nvPr>
        </p:nvSpPr>
        <p:spPr>
          <a:xfrm>
            <a:off x="209000" y="1527225"/>
            <a:ext cx="28416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HTTP packet format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13882" l="11259" r="11251" t="13889"/>
          <a:stretch/>
        </p:blipFill>
        <p:spPr>
          <a:xfrm>
            <a:off x="3361575" y="1961325"/>
            <a:ext cx="3726600" cy="27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4056100" y="3128700"/>
            <a:ext cx="1525200" cy="23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" name="Google Shape;99;p17"/>
          <p:cNvCxnSpPr>
            <a:endCxn id="98" idx="1"/>
          </p:cNvCxnSpPr>
          <p:nvPr/>
        </p:nvCxnSpPr>
        <p:spPr>
          <a:xfrm>
            <a:off x="2362300" y="2981400"/>
            <a:ext cx="1693800" cy="266100"/>
          </a:xfrm>
          <a:prstGeom prst="bentConnector3">
            <a:avLst>
              <a:gd fmla="val 12093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7"/>
          <p:cNvSpPr txBox="1"/>
          <p:nvPr>
            <p:ph idx="4294967295" type="subTitle"/>
          </p:nvPr>
        </p:nvSpPr>
        <p:spPr>
          <a:xfrm>
            <a:off x="1551625" y="2903400"/>
            <a:ext cx="10068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400"/>
              <a:t>Freshness</a:t>
            </a:r>
            <a:endParaRPr sz="1400"/>
          </a:p>
        </p:txBody>
      </p:sp>
      <p:cxnSp>
        <p:nvCxnSpPr>
          <p:cNvPr id="101" name="Google Shape;101;p17"/>
          <p:cNvCxnSpPr>
            <a:endCxn id="98" idx="1"/>
          </p:cNvCxnSpPr>
          <p:nvPr/>
        </p:nvCxnSpPr>
        <p:spPr>
          <a:xfrm flipH="1" rot="10800000">
            <a:off x="2362300" y="3247500"/>
            <a:ext cx="1693800" cy="241500"/>
          </a:xfrm>
          <a:prstGeom prst="bentConnector3">
            <a:avLst>
              <a:gd fmla="val 12183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7"/>
          <p:cNvSpPr txBox="1"/>
          <p:nvPr>
            <p:ph idx="4294967295" type="subTitle"/>
          </p:nvPr>
        </p:nvSpPr>
        <p:spPr>
          <a:xfrm>
            <a:off x="2212225" y="3128700"/>
            <a:ext cx="3462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400"/>
              <a:t>IV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Security Challenge</a:t>
            </a:r>
            <a:endParaRPr/>
          </a:p>
        </p:txBody>
      </p:sp>
      <p:sp>
        <p:nvSpPr>
          <p:cNvPr id="108" name="Google Shape;108;p18"/>
          <p:cNvSpPr txBox="1"/>
          <p:nvPr>
            <p:ph idx="4294967295" type="subTitle"/>
          </p:nvPr>
        </p:nvSpPr>
        <p:spPr>
          <a:xfrm>
            <a:off x="209000" y="1527225"/>
            <a:ext cx="28416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800"/>
              <a:t>Payments system</a:t>
            </a:r>
            <a:endParaRPr sz="18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8" y="2182850"/>
            <a:ext cx="8935025" cy="278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5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4800"/>
              <a:t>Demonstration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5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4800"/>
              <a:t>Q /A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