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FEBE-0A37-4E12-BB27-FA566202CE8A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ACB1-B05B-432D-A418-8889EBFAF4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708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FEBE-0A37-4E12-BB27-FA566202CE8A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ACB1-B05B-432D-A418-8889EBFAF4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140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FEBE-0A37-4E12-BB27-FA566202CE8A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ACB1-B05B-432D-A418-8889EBFAF4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7462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FEBE-0A37-4E12-BB27-FA566202CE8A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ACB1-B05B-432D-A418-8889EBFAF4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396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FEBE-0A37-4E12-BB27-FA566202CE8A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ACB1-B05B-432D-A418-8889EBFAF4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6522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FEBE-0A37-4E12-BB27-FA566202CE8A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ACB1-B05B-432D-A418-8889EBFAF4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0973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FEBE-0A37-4E12-BB27-FA566202CE8A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ACB1-B05B-432D-A418-8889EBFAF4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3023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FEBE-0A37-4E12-BB27-FA566202CE8A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ACB1-B05B-432D-A418-8889EBFAF4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0489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FEBE-0A37-4E12-BB27-FA566202CE8A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ACB1-B05B-432D-A418-8889EBFAF4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710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FEBE-0A37-4E12-BB27-FA566202CE8A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581ACB1-B05B-432D-A418-8889EBFAF4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618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FEBE-0A37-4E12-BB27-FA566202CE8A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ACB1-B05B-432D-A418-8889EBFAF4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803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FEBE-0A37-4E12-BB27-FA566202CE8A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ACB1-B05B-432D-A418-8889EBFAF4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325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FEBE-0A37-4E12-BB27-FA566202CE8A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ACB1-B05B-432D-A418-8889EBFAF4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017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FEBE-0A37-4E12-BB27-FA566202CE8A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ACB1-B05B-432D-A418-8889EBFAF4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634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FEBE-0A37-4E12-BB27-FA566202CE8A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ACB1-B05B-432D-A418-8889EBFAF4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229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FEBE-0A37-4E12-BB27-FA566202CE8A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ACB1-B05B-432D-A418-8889EBFAF4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25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FEBE-0A37-4E12-BB27-FA566202CE8A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ACB1-B05B-432D-A418-8889EBFAF4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126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ACFEBE-0A37-4E12-BB27-FA566202CE8A}" type="datetimeFigureOut">
              <a:rPr lang="es-CO" smtClean="0"/>
              <a:t>5/07/2020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81ACB1-B05B-432D-A418-8889EBFAF4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77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Organización de los datos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1283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793" y="0"/>
            <a:ext cx="10018713" cy="1752599"/>
          </a:xfrm>
        </p:spPr>
        <p:txBody>
          <a:bodyPr/>
          <a:lstStyle/>
          <a:p>
            <a:r>
              <a:rPr lang="es-CO" b="1" dirty="0" smtClean="0"/>
              <a:t>Colas dobles: </a:t>
            </a:r>
            <a:r>
              <a:rPr lang="es-CO" b="1" dirty="0" err="1" smtClean="0"/>
              <a:t>Queue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2443" y="3157538"/>
            <a:ext cx="10419557" cy="3282950"/>
          </a:xfrm>
        </p:spPr>
        <p:txBody>
          <a:bodyPr>
            <a:normAutofit/>
          </a:bodyPr>
          <a:lstStyle/>
          <a:p>
            <a:r>
              <a:rPr lang="es-CO" sz="2800" dirty="0" smtClean="0"/>
              <a:t>Permiten realizar operaciones de inserción (</a:t>
            </a:r>
            <a:r>
              <a:rPr lang="es-CO" sz="2800" dirty="0" err="1" smtClean="0"/>
              <a:t>enqueue</a:t>
            </a:r>
            <a:r>
              <a:rPr lang="es-CO" sz="2800" dirty="0" smtClean="0"/>
              <a:t>) y eliminación (</a:t>
            </a:r>
            <a:r>
              <a:rPr lang="es-CO" sz="2800" dirty="0" err="1" smtClean="0"/>
              <a:t>dequeue</a:t>
            </a:r>
            <a:r>
              <a:rPr lang="es-CO" sz="2800" dirty="0" smtClean="0"/>
              <a:t>) en cualquiera de los extremos.</a:t>
            </a:r>
          </a:p>
          <a:p>
            <a:r>
              <a:rPr lang="es-CO" sz="2800" smtClean="0"/>
              <a:t>En </a:t>
            </a:r>
            <a:r>
              <a:rPr lang="es-CO" sz="2800" smtClean="0"/>
              <a:t>este </a:t>
            </a:r>
            <a:r>
              <a:rPr lang="es-CO" sz="2800" dirty="0" smtClean="0"/>
              <a:t>caso se deben definir las funciones que permitan insertar y eliminar por el frente y por el final</a:t>
            </a:r>
          </a:p>
          <a:p>
            <a:r>
              <a:rPr lang="es-CO" sz="2800" dirty="0" smtClean="0"/>
              <a:t>También puede ser circular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192" y="1296521"/>
            <a:ext cx="6513561" cy="18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0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s-CO" b="1" dirty="0" smtClean="0"/>
              <a:t>Organización de los datos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990165"/>
            <a:ext cx="10018713" cy="4182035"/>
          </a:xfrm>
        </p:spPr>
        <p:txBody>
          <a:bodyPr>
            <a:normAutofit/>
          </a:bodyPr>
          <a:lstStyle/>
          <a:p>
            <a:r>
              <a:rPr lang="es-CO" sz="2800" dirty="0" smtClean="0"/>
              <a:t>Para trabajar programas computacionales, es necesario organizar los datos y muchas veces es más importante la elección de la estructura que la implementación.</a:t>
            </a:r>
          </a:p>
          <a:p>
            <a:r>
              <a:rPr lang="es-CO" sz="2800" dirty="0" smtClean="0"/>
              <a:t>En una estructura de datos no solo es importante la organización sino las operaciones que se ejecutan sobre ella</a:t>
            </a:r>
          </a:p>
          <a:p>
            <a:r>
              <a:rPr lang="es-CO" sz="2800" dirty="0" smtClean="0"/>
              <a:t>Las principales estructuras son: arreglos, listas , pilas y colas. Los dos primeros ya fueron estudiados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94226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752599"/>
          </a:xfrm>
        </p:spPr>
        <p:txBody>
          <a:bodyPr/>
          <a:lstStyle/>
          <a:p>
            <a:r>
              <a:rPr lang="es-CO" b="1" dirty="0" smtClean="0"/>
              <a:t>Pilas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14616" y="3213847"/>
            <a:ext cx="10018713" cy="3375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 smtClean="0"/>
              <a:t>Son estructuras de datos en las cuales, los elementos pueden insertarse y eliminarse solo por uno de los extremos, debido a esto se conocen como estructuras LIFO (</a:t>
            </a:r>
            <a:r>
              <a:rPr lang="es-CO" sz="2800" dirty="0" err="1" smtClean="0"/>
              <a:t>Last</a:t>
            </a:r>
            <a:r>
              <a:rPr lang="es-CO" sz="2800" dirty="0" smtClean="0"/>
              <a:t> In </a:t>
            </a:r>
            <a:r>
              <a:rPr lang="es-CO" sz="2800" dirty="0" err="1" smtClean="0"/>
              <a:t>First</a:t>
            </a:r>
            <a:r>
              <a:rPr lang="es-CO" sz="2800" dirty="0" smtClean="0"/>
              <a:t> </a:t>
            </a:r>
            <a:r>
              <a:rPr lang="es-CO" sz="2800" dirty="0" err="1" smtClean="0"/>
              <a:t>Out</a:t>
            </a:r>
            <a:r>
              <a:rPr lang="es-CO" sz="2800" dirty="0" smtClean="0"/>
              <a:t>).</a:t>
            </a:r>
          </a:p>
          <a:p>
            <a:pPr marL="0" indent="0">
              <a:buNone/>
            </a:pPr>
            <a:endParaRPr lang="es-CO" sz="2800" dirty="0"/>
          </a:p>
          <a:p>
            <a:pPr marL="0" indent="0">
              <a:buNone/>
            </a:pPr>
            <a:r>
              <a:rPr lang="es-CO" sz="2800" dirty="0" smtClean="0"/>
              <a:t>Extremo por el que se inserta o elimina, se denomina </a:t>
            </a:r>
            <a:r>
              <a:rPr lang="es-CO" sz="2800" b="1" dirty="0" smtClean="0"/>
              <a:t>Tope</a:t>
            </a:r>
            <a:endParaRPr lang="es-CO" sz="2800" b="1" dirty="0"/>
          </a:p>
        </p:txBody>
      </p:sp>
      <p:pic>
        <p:nvPicPr>
          <p:cNvPr id="1026" name="Picture 2" descr="Buenas intenciones: Pilas (Stack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350" y="1250187"/>
            <a:ext cx="6468683" cy="238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8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s-CO" b="1" dirty="0" smtClean="0"/>
              <a:t>Implementación de una Pila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1752599"/>
            <a:ext cx="10018713" cy="4182035"/>
          </a:xfrm>
        </p:spPr>
        <p:txBody>
          <a:bodyPr>
            <a:normAutofit/>
          </a:bodyPr>
          <a:lstStyle/>
          <a:p>
            <a:r>
              <a:rPr lang="es-CO" sz="2800" dirty="0" smtClean="0"/>
              <a:t>Como arreglos: La pila requiere un arreglo y una variable que señala lo más alto de la pila (es decir el punto donde se va a insertar)´.Útil cuando es una pila pequeña y se conoce exactamente el máximo número de elementos que puede tener</a:t>
            </a:r>
          </a:p>
          <a:p>
            <a:r>
              <a:rPr lang="es-CO" sz="2800" dirty="0" smtClean="0"/>
              <a:t>Como listas enlazadas: útil se desconoce el número de elementos que serán ingresados.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0606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1887" y="0"/>
            <a:ext cx="10018713" cy="1752599"/>
          </a:xfrm>
        </p:spPr>
        <p:txBody>
          <a:bodyPr/>
          <a:lstStyle/>
          <a:p>
            <a:r>
              <a:rPr lang="es-CO" b="1" dirty="0" smtClean="0"/>
              <a:t>Operaciones con pilas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28062" y="3442447"/>
            <a:ext cx="10018713" cy="3415553"/>
          </a:xfrm>
        </p:spPr>
        <p:txBody>
          <a:bodyPr>
            <a:normAutofit/>
          </a:bodyPr>
          <a:lstStyle/>
          <a:p>
            <a:r>
              <a:rPr lang="es-CO" sz="2800" dirty="0" smtClean="0"/>
              <a:t>Inserción (</a:t>
            </a:r>
            <a:r>
              <a:rPr lang="es-CO" sz="2800" dirty="0" err="1" smtClean="0"/>
              <a:t>Push</a:t>
            </a:r>
            <a:r>
              <a:rPr lang="es-CO" sz="2800" dirty="0" smtClean="0"/>
              <a:t>): Consiste en ingresar un elemento por el tope de la pila.</a:t>
            </a:r>
          </a:p>
          <a:p>
            <a:r>
              <a:rPr lang="es-CO" sz="2800" dirty="0" smtClean="0"/>
              <a:t>Eliminación (Pop): Consiste en quitar el elemento almacenado en el tope de la pila.</a:t>
            </a:r>
          </a:p>
          <a:p>
            <a:r>
              <a:rPr lang="es-CO" sz="2800" dirty="0" smtClean="0"/>
              <a:t>Pila </a:t>
            </a:r>
            <a:r>
              <a:rPr lang="es-CO" sz="2800" dirty="0" smtClean="0"/>
              <a:t>vacía: </a:t>
            </a:r>
            <a:r>
              <a:rPr lang="es-CO" sz="2800" dirty="0" smtClean="0"/>
              <a:t>retorna un dato </a:t>
            </a:r>
            <a:r>
              <a:rPr lang="es-CO" sz="2800" dirty="0" err="1" smtClean="0"/>
              <a:t>bool</a:t>
            </a:r>
            <a:r>
              <a:rPr lang="es-CO" sz="2800" dirty="0" smtClean="0"/>
              <a:t> </a:t>
            </a:r>
            <a:r>
              <a:rPr lang="es-CO" sz="2800" dirty="0" smtClean="0"/>
              <a:t>que indica si la pila está vacía</a:t>
            </a:r>
          </a:p>
          <a:p>
            <a:r>
              <a:rPr lang="es-CO" sz="2800" dirty="0" smtClean="0"/>
              <a:t>Pila llena: Solo aplicable cuando se implementa como arreglo</a:t>
            </a:r>
            <a:endParaRPr lang="es-CO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319" y="1264370"/>
            <a:ext cx="2822693" cy="23166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746" y="1264370"/>
            <a:ext cx="2756425" cy="221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1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1887" y="0"/>
            <a:ext cx="10018713" cy="1752599"/>
          </a:xfrm>
        </p:spPr>
        <p:txBody>
          <a:bodyPr/>
          <a:lstStyle/>
          <a:p>
            <a:r>
              <a:rPr lang="es-CO" b="1" dirty="0" smtClean="0"/>
              <a:t>Colas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87721" y="3347717"/>
            <a:ext cx="10018713" cy="3472742"/>
          </a:xfrm>
        </p:spPr>
        <p:txBody>
          <a:bodyPr>
            <a:normAutofit/>
          </a:bodyPr>
          <a:lstStyle/>
          <a:p>
            <a:r>
              <a:rPr lang="es-CO" sz="2800" dirty="0" smtClean="0"/>
              <a:t>Son estructuras de datos en las cuales, los elementos se insertan por un extremo y se eliminan por otro, debido a esto se conocen como estructuras FIFO (</a:t>
            </a:r>
            <a:r>
              <a:rPr lang="es-CO" sz="2800" dirty="0" err="1" smtClean="0"/>
              <a:t>First</a:t>
            </a:r>
            <a:r>
              <a:rPr lang="es-CO" sz="2800" dirty="0" smtClean="0"/>
              <a:t> In </a:t>
            </a:r>
            <a:r>
              <a:rPr lang="es-CO" sz="2800" dirty="0" err="1" smtClean="0"/>
              <a:t>First</a:t>
            </a:r>
            <a:r>
              <a:rPr lang="es-CO" sz="2800" dirty="0" smtClean="0"/>
              <a:t> </a:t>
            </a:r>
            <a:r>
              <a:rPr lang="es-CO" sz="2800" dirty="0" err="1" smtClean="0"/>
              <a:t>Out</a:t>
            </a:r>
            <a:r>
              <a:rPr lang="es-CO" sz="2800" dirty="0" smtClean="0"/>
              <a:t>).</a:t>
            </a:r>
          </a:p>
          <a:p>
            <a:r>
              <a:rPr lang="es-CO" sz="2800" dirty="0" smtClean="0"/>
              <a:t>El extremo por que se elimina se llama </a:t>
            </a:r>
            <a:r>
              <a:rPr lang="es-CO" sz="2800" b="1" dirty="0" smtClean="0"/>
              <a:t>frente</a:t>
            </a:r>
            <a:r>
              <a:rPr lang="es-CO" sz="2800" dirty="0" smtClean="0"/>
              <a:t> y por el que se inserta se denomina </a:t>
            </a:r>
            <a:r>
              <a:rPr lang="es-CO" sz="2800" b="1" dirty="0" smtClean="0"/>
              <a:t>final.</a:t>
            </a:r>
            <a:endParaRPr lang="es-CO" sz="28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721" y="1087531"/>
            <a:ext cx="3017465" cy="226018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306" y="1087531"/>
            <a:ext cx="59626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0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1887" y="0"/>
            <a:ext cx="10018713" cy="1752599"/>
          </a:xfrm>
        </p:spPr>
        <p:txBody>
          <a:bodyPr/>
          <a:lstStyle/>
          <a:p>
            <a:r>
              <a:rPr lang="es-CO" b="1" dirty="0" smtClean="0"/>
              <a:t>Implementación de una cola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87721" y="2951754"/>
            <a:ext cx="10018713" cy="3472742"/>
          </a:xfrm>
        </p:spPr>
        <p:txBody>
          <a:bodyPr>
            <a:normAutofit/>
          </a:bodyPr>
          <a:lstStyle/>
          <a:p>
            <a:r>
              <a:rPr lang="es-CO" sz="2800" dirty="0" smtClean="0"/>
              <a:t>Como arreglos: La cola requiere un arreglo y dos variables que señalen el frente y el final de la cola. </a:t>
            </a:r>
          </a:p>
          <a:p>
            <a:r>
              <a:rPr lang="es-CO" sz="2800" dirty="0" smtClean="0"/>
              <a:t>Como listas enlazadas: Es el mecanismo más utilizado para implementar colas</a:t>
            </a:r>
            <a:endParaRPr lang="es-CO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96" y="1851315"/>
            <a:ext cx="4333875" cy="1057275"/>
          </a:xfrm>
          <a:prstGeom prst="rect">
            <a:avLst/>
          </a:prstGeom>
        </p:spPr>
      </p:pic>
      <p:grpSp>
        <p:nvGrpSpPr>
          <p:cNvPr id="44" name="Grupo 43"/>
          <p:cNvGrpSpPr/>
          <p:nvPr/>
        </p:nvGrpSpPr>
        <p:grpSpPr>
          <a:xfrm>
            <a:off x="7574007" y="1433710"/>
            <a:ext cx="4332427" cy="1239451"/>
            <a:chOff x="6819294" y="1329122"/>
            <a:chExt cx="4332427" cy="1239451"/>
          </a:xfrm>
        </p:grpSpPr>
        <p:grpSp>
          <p:nvGrpSpPr>
            <p:cNvPr id="40" name="Grupo 39"/>
            <p:cNvGrpSpPr/>
            <p:nvPr/>
          </p:nvGrpSpPr>
          <p:grpSpPr>
            <a:xfrm>
              <a:off x="6819294" y="1329385"/>
              <a:ext cx="4332427" cy="1239188"/>
              <a:chOff x="6819294" y="1329385"/>
              <a:chExt cx="4332427" cy="1239188"/>
            </a:xfrm>
          </p:grpSpPr>
          <p:grpSp>
            <p:nvGrpSpPr>
              <p:cNvPr id="20" name="Grupo 19"/>
              <p:cNvGrpSpPr/>
              <p:nvPr/>
            </p:nvGrpSpPr>
            <p:grpSpPr>
              <a:xfrm>
                <a:off x="6819294" y="1959262"/>
                <a:ext cx="714232" cy="609311"/>
                <a:chOff x="6601243" y="2144523"/>
                <a:chExt cx="1033271" cy="743820"/>
              </a:xfrm>
            </p:grpSpPr>
            <p:sp>
              <p:nvSpPr>
                <p:cNvPr id="12" name="Rectángulo 11"/>
                <p:cNvSpPr/>
                <p:nvPr/>
              </p:nvSpPr>
              <p:spPr>
                <a:xfrm>
                  <a:off x="6601243" y="2144523"/>
                  <a:ext cx="1033271" cy="7438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pPr algn="ctr"/>
                  <a:r>
                    <a:rPr lang="es-CO" dirty="0" smtClean="0"/>
                    <a:t>a</a:t>
                  </a:r>
                  <a:endParaRPr lang="es-CO" dirty="0"/>
                </a:p>
              </p:txBody>
            </p:sp>
            <p:cxnSp>
              <p:nvCxnSpPr>
                <p:cNvPr id="14" name="Conector recto 13"/>
                <p:cNvCxnSpPr/>
                <p:nvPr/>
              </p:nvCxnSpPr>
              <p:spPr>
                <a:xfrm>
                  <a:off x="7271657" y="2144523"/>
                  <a:ext cx="3786" cy="743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upo 20"/>
              <p:cNvGrpSpPr/>
              <p:nvPr/>
            </p:nvGrpSpPr>
            <p:grpSpPr>
              <a:xfrm>
                <a:off x="8053661" y="1964892"/>
                <a:ext cx="722088" cy="602115"/>
                <a:chOff x="6601243" y="2144523"/>
                <a:chExt cx="1033271" cy="743820"/>
              </a:xfrm>
            </p:grpSpPr>
            <p:sp>
              <p:nvSpPr>
                <p:cNvPr id="22" name="Rectángulo 21"/>
                <p:cNvSpPr/>
                <p:nvPr/>
              </p:nvSpPr>
              <p:spPr>
                <a:xfrm>
                  <a:off x="6601243" y="2144523"/>
                  <a:ext cx="1033271" cy="7438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pPr algn="ctr"/>
                  <a:r>
                    <a:rPr lang="es-CO" dirty="0" smtClean="0"/>
                    <a:t>b</a:t>
                  </a:r>
                  <a:endParaRPr lang="es-CO" dirty="0"/>
                </a:p>
              </p:txBody>
            </p:sp>
            <p:cxnSp>
              <p:nvCxnSpPr>
                <p:cNvPr id="23" name="Conector recto 22"/>
                <p:cNvCxnSpPr/>
                <p:nvPr/>
              </p:nvCxnSpPr>
              <p:spPr>
                <a:xfrm>
                  <a:off x="7271657" y="2144523"/>
                  <a:ext cx="3786" cy="743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upo 23"/>
              <p:cNvGrpSpPr/>
              <p:nvPr/>
            </p:nvGrpSpPr>
            <p:grpSpPr>
              <a:xfrm>
                <a:off x="9265524" y="1983723"/>
                <a:ext cx="693021" cy="583284"/>
                <a:chOff x="6601243" y="2144523"/>
                <a:chExt cx="1033271" cy="743820"/>
              </a:xfrm>
            </p:grpSpPr>
            <p:sp>
              <p:nvSpPr>
                <p:cNvPr id="25" name="Rectángulo 24"/>
                <p:cNvSpPr/>
                <p:nvPr/>
              </p:nvSpPr>
              <p:spPr>
                <a:xfrm>
                  <a:off x="6601243" y="2144523"/>
                  <a:ext cx="1033271" cy="7438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pPr algn="ctr"/>
                  <a:r>
                    <a:rPr lang="es-CO" dirty="0" smtClean="0"/>
                    <a:t>c</a:t>
                  </a:r>
                  <a:endParaRPr lang="es-CO" dirty="0"/>
                </a:p>
              </p:txBody>
            </p:sp>
            <p:cxnSp>
              <p:nvCxnSpPr>
                <p:cNvPr id="26" name="Conector recto 25"/>
                <p:cNvCxnSpPr/>
                <p:nvPr/>
              </p:nvCxnSpPr>
              <p:spPr>
                <a:xfrm>
                  <a:off x="7271657" y="2144523"/>
                  <a:ext cx="3786" cy="743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upo 26"/>
              <p:cNvGrpSpPr/>
              <p:nvPr/>
            </p:nvGrpSpPr>
            <p:grpSpPr>
              <a:xfrm>
                <a:off x="10514336" y="1964371"/>
                <a:ext cx="637385" cy="566435"/>
                <a:chOff x="6601246" y="2144523"/>
                <a:chExt cx="1033271" cy="743820"/>
              </a:xfrm>
            </p:grpSpPr>
            <p:sp>
              <p:nvSpPr>
                <p:cNvPr id="28" name="Rectángulo 27"/>
                <p:cNvSpPr/>
                <p:nvPr/>
              </p:nvSpPr>
              <p:spPr>
                <a:xfrm>
                  <a:off x="6601246" y="2144523"/>
                  <a:ext cx="1033271" cy="7438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pPr algn="ctr"/>
                  <a:r>
                    <a:rPr lang="es-CO" dirty="0" smtClean="0"/>
                    <a:t>d</a:t>
                  </a:r>
                  <a:endParaRPr lang="es-CO" dirty="0"/>
                </a:p>
              </p:txBody>
            </p:sp>
            <p:cxnSp>
              <p:nvCxnSpPr>
                <p:cNvPr id="29" name="Conector recto 28"/>
                <p:cNvCxnSpPr/>
                <p:nvPr/>
              </p:nvCxnSpPr>
              <p:spPr>
                <a:xfrm>
                  <a:off x="7271657" y="2144523"/>
                  <a:ext cx="3786" cy="7438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cto de flecha 30"/>
              <p:cNvCxnSpPr>
                <a:stCxn id="12" idx="3"/>
                <a:endCxn id="22" idx="1"/>
              </p:cNvCxnSpPr>
              <p:nvPr/>
            </p:nvCxnSpPr>
            <p:spPr>
              <a:xfrm>
                <a:off x="7533526" y="2263918"/>
                <a:ext cx="520135" cy="203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/>
              <p:nvPr/>
            </p:nvCxnSpPr>
            <p:spPr>
              <a:xfrm>
                <a:off x="8737107" y="2265615"/>
                <a:ext cx="520135" cy="203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>
                <a:off x="9958023" y="2278297"/>
                <a:ext cx="520135" cy="203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/>
              <p:nvPr/>
            </p:nvCxnSpPr>
            <p:spPr>
              <a:xfrm flipH="1">
                <a:off x="7145510" y="1615886"/>
                <a:ext cx="478034" cy="31160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uadroTexto 38"/>
              <p:cNvSpPr txBox="1"/>
              <p:nvPr/>
            </p:nvSpPr>
            <p:spPr>
              <a:xfrm>
                <a:off x="7193281" y="1329385"/>
                <a:ext cx="1328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400" dirty="0" smtClean="0"/>
                  <a:t>Cabeza (frente)</a:t>
                </a:r>
                <a:endParaRPr lang="es-CO" sz="1400" dirty="0"/>
              </a:p>
            </p:txBody>
          </p:sp>
        </p:grpSp>
        <p:sp>
          <p:nvSpPr>
            <p:cNvPr id="41" name="CuadroTexto 40"/>
            <p:cNvSpPr txBox="1"/>
            <p:nvPr/>
          </p:nvSpPr>
          <p:spPr>
            <a:xfrm>
              <a:off x="9439166" y="1329122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 smtClean="0"/>
                <a:t>Cola (final)</a:t>
              </a:r>
              <a:endParaRPr lang="es-CO" sz="1400" dirty="0"/>
            </a:p>
          </p:txBody>
        </p:sp>
        <p:cxnSp>
          <p:nvCxnSpPr>
            <p:cNvPr id="43" name="Conector recto de flecha 42"/>
            <p:cNvCxnSpPr>
              <a:stCxn id="41" idx="2"/>
            </p:cNvCxnSpPr>
            <p:nvPr/>
          </p:nvCxnSpPr>
          <p:spPr>
            <a:xfrm>
              <a:off x="9931449" y="1636899"/>
              <a:ext cx="764904" cy="3402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68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793" y="0"/>
            <a:ext cx="10018713" cy="1752599"/>
          </a:xfrm>
        </p:spPr>
        <p:txBody>
          <a:bodyPr/>
          <a:lstStyle/>
          <a:p>
            <a:r>
              <a:rPr lang="es-CO" b="1" dirty="0" smtClean="0"/>
              <a:t>Operaciones con colas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24421" y="3476626"/>
            <a:ext cx="10419557" cy="3282950"/>
          </a:xfrm>
        </p:spPr>
        <p:txBody>
          <a:bodyPr>
            <a:normAutofit/>
          </a:bodyPr>
          <a:lstStyle/>
          <a:p>
            <a:r>
              <a:rPr lang="es-CO" sz="2800" dirty="0" smtClean="0"/>
              <a:t>Inserción : Consiste en ingresar un elemento por el final de la cola.</a:t>
            </a:r>
          </a:p>
          <a:p>
            <a:r>
              <a:rPr lang="es-CO" sz="2800" dirty="0" smtClean="0"/>
              <a:t>Eliminación : Consiste en quitar el elemento del frente de la cola.</a:t>
            </a:r>
          </a:p>
          <a:p>
            <a:r>
              <a:rPr lang="es-CO" sz="2800" dirty="0" smtClean="0"/>
              <a:t>Cola vacía: </a:t>
            </a:r>
            <a:r>
              <a:rPr lang="es-CO" sz="2800" dirty="0" smtClean="0"/>
              <a:t>retorna un dato </a:t>
            </a:r>
            <a:r>
              <a:rPr lang="es-CO" sz="2800" dirty="0" err="1" smtClean="0"/>
              <a:t>bool</a:t>
            </a:r>
            <a:r>
              <a:rPr lang="es-CO" sz="2800" dirty="0" smtClean="0"/>
              <a:t> </a:t>
            </a:r>
            <a:r>
              <a:rPr lang="es-CO" sz="2800" dirty="0" smtClean="0"/>
              <a:t>que indica si la cola está vacía</a:t>
            </a:r>
          </a:p>
          <a:p>
            <a:r>
              <a:rPr lang="es-CO" sz="2800" dirty="0" smtClean="0"/>
              <a:t>Cola </a:t>
            </a:r>
            <a:r>
              <a:rPr lang="es-CO" sz="2800" dirty="0" smtClean="0"/>
              <a:t>llena: Solo aplicable cuando se implementa como arreglo</a:t>
            </a:r>
            <a:endParaRPr lang="es-CO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254133"/>
            <a:ext cx="6629400" cy="260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6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793" y="0"/>
            <a:ext cx="10018713" cy="1752599"/>
          </a:xfrm>
        </p:spPr>
        <p:txBody>
          <a:bodyPr/>
          <a:lstStyle/>
          <a:p>
            <a:r>
              <a:rPr lang="es-CO" b="1" dirty="0" smtClean="0"/>
              <a:t>Colas Circulares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793" y="1323976"/>
            <a:ext cx="10419557" cy="3282950"/>
          </a:xfrm>
        </p:spPr>
        <p:txBody>
          <a:bodyPr>
            <a:normAutofit/>
          </a:bodyPr>
          <a:lstStyle/>
          <a:p>
            <a:r>
              <a:rPr lang="es-CO" sz="2800" dirty="0" smtClean="0"/>
              <a:t>Las colas implementadas como arreglos resultan ineficientes en cuanto al manejo de memoria si se insertan y eliminan datos muchas veces.</a:t>
            </a:r>
          </a:p>
          <a:p>
            <a:r>
              <a:rPr lang="es-CO" sz="2800" dirty="0" smtClean="0"/>
              <a:t>Se puede generar “cola Llena cuando tiene espacios vacíos”</a:t>
            </a:r>
            <a:endParaRPr lang="es-CO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683" y="4606926"/>
            <a:ext cx="3903076" cy="18224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631" y="4227714"/>
            <a:ext cx="3420269" cy="26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76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98</TotalTime>
  <Words>487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Organización de los datos</vt:lpstr>
      <vt:lpstr>Organización de los datos</vt:lpstr>
      <vt:lpstr>Pilas</vt:lpstr>
      <vt:lpstr>Implementación de una Pila</vt:lpstr>
      <vt:lpstr>Operaciones con pilas</vt:lpstr>
      <vt:lpstr>Colas</vt:lpstr>
      <vt:lpstr>Implementación de una cola</vt:lpstr>
      <vt:lpstr>Operaciones con colas</vt:lpstr>
      <vt:lpstr>Colas Circulares</vt:lpstr>
      <vt:lpstr>Colas dobles: Queue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Organización de los datos</dc:title>
  <dc:creator>Revisor</dc:creator>
  <cp:lastModifiedBy>Revisor</cp:lastModifiedBy>
  <cp:revision>12</cp:revision>
  <dcterms:created xsi:type="dcterms:W3CDTF">2020-07-03T04:51:50Z</dcterms:created>
  <dcterms:modified xsi:type="dcterms:W3CDTF">2020-07-06T00:19:51Z</dcterms:modified>
</cp:coreProperties>
</file>