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70" r:id="rId10"/>
    <p:sldId id="266" r:id="rId11"/>
    <p:sldId id="268" r:id="rId12"/>
    <p:sldId id="267" r:id="rId13"/>
    <p:sldId id="260" r:id="rId14"/>
    <p:sldId id="261" r:id="rId15"/>
    <p:sldId id="269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7D838-D8A9-4C96-8565-F85D41203AFA}" type="datetimeFigureOut">
              <a:rPr lang="es-ES" smtClean="0"/>
              <a:pPr/>
              <a:t>15/07/2020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3B22B-203C-4B2A-B1CB-224FF01F17B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942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3B22B-203C-4B2A-B1CB-224FF01F17B7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8867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3B22B-203C-4B2A-B1CB-224FF01F17B7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8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3B22B-203C-4B2A-B1CB-224FF01F17B7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482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3B22B-203C-4B2A-B1CB-224FF01F17B7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1972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3B22B-203C-4B2A-B1CB-224FF01F17B7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7361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3B22B-203C-4B2A-B1CB-224FF01F17B7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914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F1E9E13-308E-441E-90D2-07911FF882A7}" type="datetimeFigureOut">
              <a:rPr lang="es-ES" smtClean="0"/>
              <a:pPr/>
              <a:t>15/07/2020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5A9B0A0-B892-4203-A872-B24BB84050E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1E9E13-308E-441E-90D2-07911FF882A7}" type="datetimeFigureOut">
              <a:rPr lang="es-ES" smtClean="0"/>
              <a:pPr/>
              <a:t>15/07/2020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A9B0A0-B892-4203-A872-B24BB84050E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1E9E13-308E-441E-90D2-07911FF882A7}" type="datetimeFigureOut">
              <a:rPr lang="es-ES" smtClean="0"/>
              <a:pPr/>
              <a:t>15/07/2020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A9B0A0-B892-4203-A872-B24BB84050E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1E9E13-308E-441E-90D2-07911FF882A7}" type="datetimeFigureOut">
              <a:rPr lang="es-ES" smtClean="0"/>
              <a:pPr/>
              <a:t>15/07/2020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A9B0A0-B892-4203-A872-B24BB84050E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1E9E13-308E-441E-90D2-07911FF882A7}" type="datetimeFigureOut">
              <a:rPr lang="es-ES" smtClean="0"/>
              <a:pPr/>
              <a:t>15/07/2020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A9B0A0-B892-4203-A872-B24BB84050E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1E9E13-308E-441E-90D2-07911FF882A7}" type="datetimeFigureOut">
              <a:rPr lang="es-ES" smtClean="0"/>
              <a:pPr/>
              <a:t>15/07/2020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A9B0A0-B892-4203-A872-B24BB84050E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1E9E13-308E-441E-90D2-07911FF882A7}" type="datetimeFigureOut">
              <a:rPr lang="es-ES" smtClean="0"/>
              <a:pPr/>
              <a:t>15/07/2020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A9B0A0-B892-4203-A872-B24BB84050E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1E9E13-308E-441E-90D2-07911FF882A7}" type="datetimeFigureOut">
              <a:rPr lang="es-ES" smtClean="0"/>
              <a:pPr/>
              <a:t>15/07/2020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A9B0A0-B892-4203-A872-B24BB84050E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1E9E13-308E-441E-90D2-07911FF882A7}" type="datetimeFigureOut">
              <a:rPr lang="es-ES" smtClean="0"/>
              <a:pPr/>
              <a:t>15/07/2020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A9B0A0-B892-4203-A872-B24BB84050E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F1E9E13-308E-441E-90D2-07911FF882A7}" type="datetimeFigureOut">
              <a:rPr lang="es-ES" smtClean="0"/>
              <a:pPr/>
              <a:t>15/07/2020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A9B0A0-B892-4203-A872-B24BB84050E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F1E9E13-308E-441E-90D2-07911FF882A7}" type="datetimeFigureOut">
              <a:rPr lang="es-ES" smtClean="0"/>
              <a:pPr/>
              <a:t>15/07/2020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5A9B0A0-B892-4203-A872-B24BB84050E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F1E9E13-308E-441E-90D2-07911FF882A7}" type="datetimeFigureOut">
              <a:rPr lang="es-ES" smtClean="0"/>
              <a:pPr/>
              <a:t>15/07/2020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5A9B0A0-B892-4203-A872-B24BB84050E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Multilistas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Por: </a:t>
            </a:r>
            <a:r>
              <a:rPr lang="es-ES" smtClean="0"/>
              <a:t>Deicy Alvarado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2116832"/>
          </a:xfrm>
        </p:spPr>
        <p:txBody>
          <a:bodyPr/>
          <a:lstStyle/>
          <a:p>
            <a:r>
              <a:rPr lang="es-ES" b="1" dirty="0" smtClean="0"/>
              <a:t>Ejemplo 2:</a:t>
            </a:r>
            <a:r>
              <a:rPr lang="es-ES" dirty="0" smtClean="0"/>
              <a:t> Para mantener una carta de postres se usa un TDA </a:t>
            </a:r>
            <a:r>
              <a:rPr lang="es-ES" dirty="0" err="1" smtClean="0"/>
              <a:t>Multilista</a:t>
            </a:r>
            <a:r>
              <a:rPr lang="es-ES" dirty="0" smtClean="0"/>
              <a:t> donde se almacenan los postres y para cada postre, su lista de ingredientes.</a:t>
            </a:r>
          </a:p>
          <a:p>
            <a:endParaRPr lang="es-ES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TAD </a:t>
            </a:r>
            <a:r>
              <a:rPr lang="es-ES" dirty="0" err="1" smtClean="0"/>
              <a:t>Multilista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3104400"/>
            <a:ext cx="5760640" cy="3750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556792"/>
            <a:ext cx="8568952" cy="4968552"/>
          </a:xfrm>
        </p:spPr>
        <p:txBody>
          <a:bodyPr>
            <a:normAutofit fontScale="85000" lnSpcReduction="20000"/>
          </a:bodyPr>
          <a:lstStyle/>
          <a:p>
            <a:r>
              <a:rPr lang="es-ES" sz="2800" b="1" dirty="0" err="1" smtClean="0"/>
              <a:t>InsertarM</a:t>
            </a:r>
            <a:r>
              <a:rPr lang="es-ES" sz="2800" b="1" dirty="0" smtClean="0"/>
              <a:t>(</a:t>
            </a:r>
            <a:r>
              <a:rPr lang="es-ES" sz="2800" b="1" dirty="0" err="1" smtClean="0"/>
              <a:t>tMultilista</a:t>
            </a:r>
            <a:r>
              <a:rPr lang="es-ES" sz="2800" b="1" dirty="0" smtClean="0"/>
              <a:t>, </a:t>
            </a:r>
            <a:r>
              <a:rPr lang="es-ES" sz="2800" b="1" dirty="0" err="1" smtClean="0"/>
              <a:t>tNombrePostre</a:t>
            </a:r>
            <a:r>
              <a:rPr lang="es-ES" sz="2800" b="1" dirty="0" smtClean="0"/>
              <a:t>, </a:t>
            </a:r>
            <a:r>
              <a:rPr lang="es-ES" sz="2800" b="1" dirty="0" err="1" smtClean="0"/>
              <a:t>tNombreIngrediente</a:t>
            </a:r>
            <a:r>
              <a:rPr lang="es-ES" sz="2800" b="1" dirty="0" smtClean="0"/>
              <a:t>, </a:t>
            </a:r>
            <a:r>
              <a:rPr lang="es-ES" sz="2800" b="1" dirty="0" err="1" smtClean="0"/>
              <a:t>tCantidadIngrediente</a:t>
            </a:r>
            <a:r>
              <a:rPr lang="es-ES" sz="2800" b="1" dirty="0" smtClean="0"/>
              <a:t>)-&gt; </a:t>
            </a:r>
            <a:r>
              <a:rPr lang="es-ES" sz="2800" b="1" dirty="0" err="1" smtClean="0"/>
              <a:t>tMultilista</a:t>
            </a:r>
            <a:r>
              <a:rPr lang="es-ES" sz="2800" b="1" dirty="0" smtClean="0"/>
              <a:t>, </a:t>
            </a:r>
            <a:r>
              <a:rPr lang="es-ES" sz="2800" b="1" dirty="0" err="1" smtClean="0"/>
              <a:t>Boolean</a:t>
            </a:r>
            <a:r>
              <a:rPr lang="es-ES" sz="2800" b="1" dirty="0" smtClean="0"/>
              <a:t>:</a:t>
            </a:r>
            <a:r>
              <a:rPr lang="es-ES" sz="2800" dirty="0" smtClean="0"/>
              <a:t> Inserta un nuevo ingrediente de nombre </a:t>
            </a:r>
            <a:r>
              <a:rPr lang="es-ES" sz="2800" dirty="0" err="1" smtClean="0"/>
              <a:t>tNombreIngrediente</a:t>
            </a:r>
            <a:r>
              <a:rPr lang="es-ES" sz="2800" dirty="0" smtClean="0"/>
              <a:t> junto con la cantidad necesaria </a:t>
            </a:r>
            <a:r>
              <a:rPr lang="es-ES" sz="2800" dirty="0" err="1" smtClean="0"/>
              <a:t>tCantidadIngrediente</a:t>
            </a:r>
            <a:r>
              <a:rPr lang="es-ES" sz="2800" dirty="0" smtClean="0"/>
              <a:t>, en la lista de ingredientes asociada a un postre de nombre </a:t>
            </a:r>
            <a:r>
              <a:rPr lang="es-ES" sz="2800" dirty="0" err="1" smtClean="0"/>
              <a:t>tNombrePostre</a:t>
            </a:r>
            <a:r>
              <a:rPr lang="es-ES" sz="2800" dirty="0" smtClean="0"/>
              <a:t>. Si el postre no existe, lo inserta.</a:t>
            </a:r>
          </a:p>
          <a:p>
            <a:r>
              <a:rPr lang="es-ES" sz="2800" b="1" dirty="0" err="1" smtClean="0"/>
              <a:t>BorraM</a:t>
            </a:r>
            <a:r>
              <a:rPr lang="es-ES" sz="2800" b="1" dirty="0" smtClean="0"/>
              <a:t>(</a:t>
            </a:r>
            <a:r>
              <a:rPr lang="es-ES" sz="2800" b="1" dirty="0" err="1" smtClean="0"/>
              <a:t>tMultilista</a:t>
            </a:r>
            <a:r>
              <a:rPr lang="es-ES" sz="2800" b="1" dirty="0" smtClean="0"/>
              <a:t>, </a:t>
            </a:r>
            <a:r>
              <a:rPr lang="es-ES" sz="2800" b="1" dirty="0" err="1" smtClean="0"/>
              <a:t>tPosM</a:t>
            </a:r>
            <a:r>
              <a:rPr lang="es-ES" sz="2800" b="1" dirty="0" smtClean="0"/>
              <a:t>)-&gt;</a:t>
            </a:r>
            <a:r>
              <a:rPr lang="es-ES" sz="2800" b="1" dirty="0" err="1" smtClean="0"/>
              <a:t>Multilista</a:t>
            </a:r>
            <a:r>
              <a:rPr lang="es-ES" sz="2800" b="1" dirty="0" smtClean="0"/>
              <a:t>:</a:t>
            </a:r>
            <a:r>
              <a:rPr lang="es-ES" sz="2800" dirty="0" smtClean="0"/>
              <a:t> Borra de la </a:t>
            </a:r>
            <a:r>
              <a:rPr lang="es-ES" sz="2800" dirty="0" err="1" smtClean="0"/>
              <a:t>multilista</a:t>
            </a:r>
            <a:r>
              <a:rPr lang="es-ES" sz="2800" dirty="0" smtClean="0"/>
              <a:t> el postre que está en la posición dada. </a:t>
            </a:r>
          </a:p>
          <a:p>
            <a:r>
              <a:rPr lang="es-ES" sz="2800" b="1" dirty="0" err="1" smtClean="0"/>
              <a:t>ObtenerDatoM</a:t>
            </a:r>
            <a:r>
              <a:rPr lang="es-ES" sz="2800" b="1" dirty="0" smtClean="0"/>
              <a:t>(</a:t>
            </a:r>
            <a:r>
              <a:rPr lang="es-ES" sz="2800" b="1" dirty="0" err="1" smtClean="0"/>
              <a:t>tmultilista</a:t>
            </a:r>
            <a:r>
              <a:rPr lang="es-ES" sz="2800" b="1" dirty="0" smtClean="0"/>
              <a:t>, </a:t>
            </a:r>
            <a:r>
              <a:rPr lang="es-ES" sz="2800" b="1" dirty="0" err="1" smtClean="0"/>
              <a:t>tPosM</a:t>
            </a:r>
            <a:r>
              <a:rPr lang="es-ES" sz="2800" b="1" dirty="0" smtClean="0"/>
              <a:t>)-&gt; </a:t>
            </a:r>
            <a:r>
              <a:rPr lang="es-ES" sz="2800" b="1" dirty="0" err="1" smtClean="0"/>
              <a:t>tNombrePostre</a:t>
            </a:r>
            <a:r>
              <a:rPr lang="es-ES" sz="2800" b="1" dirty="0" smtClean="0"/>
              <a:t>, </a:t>
            </a:r>
            <a:r>
              <a:rPr lang="es-ES" sz="2800" b="1" dirty="0" err="1" smtClean="0"/>
              <a:t>tLista</a:t>
            </a:r>
            <a:r>
              <a:rPr lang="es-ES" sz="2800" b="1" dirty="0" smtClean="0"/>
              <a:t>: </a:t>
            </a:r>
            <a:r>
              <a:rPr lang="es-ES" sz="2800" dirty="0" smtClean="0"/>
              <a:t>Devuelve el dato situado en la </a:t>
            </a:r>
            <a:r>
              <a:rPr lang="es-ES" sz="2800" dirty="0" err="1" smtClean="0"/>
              <a:t>posiciòn</a:t>
            </a:r>
            <a:r>
              <a:rPr lang="es-ES" sz="2800" dirty="0" smtClean="0"/>
              <a:t> indicada de la </a:t>
            </a:r>
            <a:r>
              <a:rPr lang="es-ES" sz="2800" dirty="0" err="1" smtClean="0"/>
              <a:t>multilista</a:t>
            </a:r>
            <a:r>
              <a:rPr lang="es-ES" sz="2800" dirty="0" smtClean="0"/>
              <a:t>.</a:t>
            </a:r>
          </a:p>
          <a:p>
            <a:r>
              <a:rPr lang="es-ES" sz="2800" b="1" dirty="0" err="1" smtClean="0"/>
              <a:t>BuscarM</a:t>
            </a:r>
            <a:r>
              <a:rPr lang="es-ES" sz="2800" b="1" dirty="0" smtClean="0"/>
              <a:t>(</a:t>
            </a:r>
            <a:r>
              <a:rPr lang="es-ES" sz="2800" b="1" dirty="0" err="1" smtClean="0"/>
              <a:t>tMultilista</a:t>
            </a:r>
            <a:r>
              <a:rPr lang="es-ES" sz="2800" b="1" dirty="0" smtClean="0"/>
              <a:t>, </a:t>
            </a:r>
            <a:r>
              <a:rPr lang="es-ES" sz="2800" b="1" dirty="0" err="1" smtClean="0"/>
              <a:t>tNombrePostre</a:t>
            </a:r>
            <a:r>
              <a:rPr lang="es-ES" sz="2800" b="1" dirty="0" smtClean="0"/>
              <a:t>)-&gt; </a:t>
            </a:r>
            <a:r>
              <a:rPr lang="es-ES" sz="2800" b="1" dirty="0" err="1" smtClean="0"/>
              <a:t>tPosM</a:t>
            </a:r>
            <a:r>
              <a:rPr lang="es-ES" sz="2800" b="1" dirty="0" smtClean="0"/>
              <a:t>:</a:t>
            </a:r>
            <a:r>
              <a:rPr lang="es-ES" sz="2800" dirty="0" smtClean="0"/>
              <a:t> Devuelve la </a:t>
            </a:r>
            <a:r>
              <a:rPr lang="es-ES" sz="2800" dirty="0" err="1" smtClean="0"/>
              <a:t>posiciòn</a:t>
            </a:r>
            <a:r>
              <a:rPr lang="es-ES" sz="2800" dirty="0" smtClean="0"/>
              <a:t> del </a:t>
            </a:r>
            <a:r>
              <a:rPr lang="es-ES" sz="2800" dirty="0" err="1" smtClean="0"/>
              <a:t>elelmento</a:t>
            </a:r>
            <a:r>
              <a:rPr lang="es-ES" sz="2800" dirty="0" smtClean="0"/>
              <a:t> con nombre </a:t>
            </a:r>
            <a:r>
              <a:rPr lang="es-ES" sz="2800" dirty="0" err="1" smtClean="0"/>
              <a:t>tNombrePostre</a:t>
            </a:r>
            <a:r>
              <a:rPr lang="es-ES" sz="2800" dirty="0" smtClean="0"/>
              <a:t>.</a:t>
            </a:r>
            <a:endParaRPr lang="es-ES" sz="2800" b="1" dirty="0" smtClean="0"/>
          </a:p>
          <a:p>
            <a:endParaRPr lang="es-ES" sz="28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74638"/>
            <a:ext cx="864096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Operaciones incluidas en el TAD </a:t>
            </a:r>
            <a:r>
              <a:rPr lang="es-ES" dirty="0" err="1" smtClean="0"/>
              <a:t>Multilista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4824536"/>
          </a:xfrm>
        </p:spPr>
        <p:txBody>
          <a:bodyPr>
            <a:normAutofit/>
          </a:bodyPr>
          <a:lstStyle/>
          <a:p>
            <a:r>
              <a:rPr lang="es-ES" sz="2400" b="1" dirty="0" err="1" smtClean="0"/>
              <a:t>MultilistaVacìa</a:t>
            </a:r>
            <a:r>
              <a:rPr lang="es-ES" sz="2400" b="1" dirty="0" smtClean="0"/>
              <a:t>(</a:t>
            </a:r>
            <a:r>
              <a:rPr lang="es-ES" sz="2400" b="1" dirty="0" err="1" smtClean="0"/>
              <a:t>tMultilista</a:t>
            </a:r>
            <a:r>
              <a:rPr lang="es-ES" sz="2400" b="1" dirty="0" smtClean="0"/>
              <a:t>)-&gt;</a:t>
            </a:r>
            <a:r>
              <a:rPr lang="es-ES" sz="2400" b="1" dirty="0" err="1" smtClean="0"/>
              <a:t>tMultilista</a:t>
            </a:r>
            <a:r>
              <a:rPr lang="es-ES" sz="2400" b="1" dirty="0" smtClean="0"/>
              <a:t>:</a:t>
            </a:r>
            <a:r>
              <a:rPr lang="es-ES" sz="2400" dirty="0" smtClean="0"/>
              <a:t> Crea una </a:t>
            </a:r>
            <a:r>
              <a:rPr lang="es-ES" sz="2400" dirty="0" err="1" smtClean="0"/>
              <a:t>multilista</a:t>
            </a:r>
            <a:r>
              <a:rPr lang="es-ES" sz="2400" dirty="0" smtClean="0"/>
              <a:t> vacía. </a:t>
            </a:r>
            <a:r>
              <a:rPr lang="es-ES" sz="2400" dirty="0" err="1" smtClean="0"/>
              <a:t>Prec</a:t>
            </a:r>
            <a:r>
              <a:rPr lang="es-ES" sz="2400" dirty="0" smtClean="0"/>
              <a:t>: La </a:t>
            </a:r>
            <a:r>
              <a:rPr lang="es-ES" sz="2400" dirty="0" err="1" smtClean="0"/>
              <a:t>multilista</a:t>
            </a:r>
            <a:r>
              <a:rPr lang="es-ES" sz="2400" dirty="0" smtClean="0"/>
              <a:t> no debe estar previamente inicializada.</a:t>
            </a:r>
          </a:p>
          <a:p>
            <a:r>
              <a:rPr lang="es-ES" sz="2400" b="1" dirty="0" err="1" smtClean="0"/>
              <a:t>esMultilistaVacia</a:t>
            </a:r>
            <a:r>
              <a:rPr lang="es-ES" sz="2400" b="1" dirty="0" smtClean="0"/>
              <a:t>(</a:t>
            </a:r>
            <a:r>
              <a:rPr lang="es-ES" sz="2400" b="1" dirty="0" err="1" smtClean="0"/>
              <a:t>tMultilista</a:t>
            </a:r>
            <a:r>
              <a:rPr lang="es-ES" sz="2400" b="1" dirty="0" smtClean="0"/>
              <a:t>) -&gt;</a:t>
            </a:r>
            <a:r>
              <a:rPr lang="es-ES" sz="2400" b="1" dirty="0" err="1" smtClean="0"/>
              <a:t>boolean</a:t>
            </a:r>
            <a:r>
              <a:rPr lang="es-ES" sz="2400" b="1" dirty="0" smtClean="0"/>
              <a:t>: </a:t>
            </a:r>
            <a:r>
              <a:rPr lang="es-ES" sz="2400" dirty="0" smtClean="0"/>
              <a:t>Determina si la </a:t>
            </a:r>
            <a:r>
              <a:rPr lang="es-ES" sz="2400" dirty="0" err="1" smtClean="0"/>
              <a:t>multilista</a:t>
            </a:r>
            <a:r>
              <a:rPr lang="es-ES" sz="2400" dirty="0" smtClean="0"/>
              <a:t> está vacía</a:t>
            </a:r>
          </a:p>
          <a:p>
            <a:r>
              <a:rPr lang="es-ES" sz="2400" b="1" dirty="0" err="1" smtClean="0"/>
              <a:t>PrimeroM</a:t>
            </a:r>
            <a:r>
              <a:rPr lang="es-ES" sz="2400" b="1" dirty="0" smtClean="0"/>
              <a:t>(</a:t>
            </a:r>
            <a:r>
              <a:rPr lang="es-ES" sz="2400" b="1" dirty="0" err="1" smtClean="0"/>
              <a:t>tMultilista</a:t>
            </a:r>
            <a:r>
              <a:rPr lang="es-ES" sz="2400" b="1" dirty="0" smtClean="0"/>
              <a:t>)-&gt; </a:t>
            </a:r>
            <a:r>
              <a:rPr lang="es-ES" sz="2400" b="1" dirty="0" err="1" smtClean="0"/>
              <a:t>tPosM</a:t>
            </a:r>
            <a:r>
              <a:rPr lang="es-ES" sz="2400" b="1" dirty="0" smtClean="0"/>
              <a:t>: </a:t>
            </a:r>
            <a:r>
              <a:rPr lang="es-ES" sz="2400" dirty="0" smtClean="0"/>
              <a:t> Devuelve la posición del primer elemento de la </a:t>
            </a:r>
            <a:r>
              <a:rPr lang="es-ES" sz="2400" dirty="0" err="1" smtClean="0"/>
              <a:t>multilista</a:t>
            </a:r>
            <a:endParaRPr lang="es-ES" sz="2400" dirty="0" smtClean="0"/>
          </a:p>
          <a:p>
            <a:r>
              <a:rPr lang="es-ES" sz="2400" b="1" dirty="0" err="1" smtClean="0"/>
              <a:t>UltimoM</a:t>
            </a:r>
            <a:r>
              <a:rPr lang="es-ES" sz="2400" b="1" dirty="0" smtClean="0"/>
              <a:t>(</a:t>
            </a:r>
            <a:r>
              <a:rPr lang="es-ES" sz="2400" b="1" dirty="0" err="1" smtClean="0"/>
              <a:t>tMultilista</a:t>
            </a:r>
            <a:r>
              <a:rPr lang="es-ES" sz="2400" b="1" dirty="0" smtClean="0"/>
              <a:t>)-&gt;</a:t>
            </a:r>
            <a:r>
              <a:rPr lang="es-ES" sz="2400" b="1" dirty="0" err="1" smtClean="0"/>
              <a:t>tPosM</a:t>
            </a:r>
            <a:r>
              <a:rPr lang="es-ES" sz="2400" b="1" dirty="0" smtClean="0"/>
              <a:t>:</a:t>
            </a:r>
            <a:r>
              <a:rPr lang="es-ES" sz="2400" dirty="0" smtClean="0"/>
              <a:t> Devuelve la posición del último elemento de la </a:t>
            </a:r>
            <a:r>
              <a:rPr lang="es-ES" sz="2400" dirty="0" err="1" smtClean="0"/>
              <a:t>multilista</a:t>
            </a:r>
            <a:endParaRPr lang="es-ES" sz="2400" dirty="0" smtClean="0"/>
          </a:p>
          <a:p>
            <a:r>
              <a:rPr lang="es-ES" sz="2400" b="1" dirty="0" err="1" smtClean="0"/>
              <a:t>SiguienteM</a:t>
            </a:r>
            <a:r>
              <a:rPr lang="es-ES" sz="2400" b="1" dirty="0" smtClean="0"/>
              <a:t>/</a:t>
            </a:r>
            <a:r>
              <a:rPr lang="es-ES" sz="2400" b="1" dirty="0" err="1" smtClean="0"/>
              <a:t>AnteriorM</a:t>
            </a:r>
            <a:r>
              <a:rPr lang="es-ES" sz="2400" b="1" dirty="0" smtClean="0"/>
              <a:t>(</a:t>
            </a:r>
            <a:r>
              <a:rPr lang="es-ES" sz="2400" b="1" dirty="0" err="1" smtClean="0"/>
              <a:t>tMultilista,tPosM</a:t>
            </a:r>
            <a:r>
              <a:rPr lang="es-ES" sz="2400" b="1" dirty="0" smtClean="0"/>
              <a:t>)-&gt;</a:t>
            </a:r>
            <a:r>
              <a:rPr lang="es-ES" sz="2400" b="1" dirty="0" err="1" smtClean="0"/>
              <a:t>tPosM</a:t>
            </a:r>
            <a:r>
              <a:rPr lang="es-ES" sz="2400" b="1" dirty="0" smtClean="0"/>
              <a:t>:</a:t>
            </a:r>
            <a:r>
              <a:rPr lang="es-ES" sz="2400" dirty="0" smtClean="0"/>
              <a:t> Devuelve la posición siguiente o anterior a la posición indicada</a:t>
            </a:r>
            <a:endParaRPr lang="es-ES" sz="2400" b="1" dirty="0" smtClean="0"/>
          </a:p>
          <a:p>
            <a:endParaRPr lang="es-ES" sz="2400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74638"/>
            <a:ext cx="864096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Operaciones incluidas en el TAD </a:t>
            </a:r>
            <a:r>
              <a:rPr lang="es-ES" dirty="0" err="1" smtClean="0"/>
              <a:t>Multilista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http://decsai.ugr.es/~jfv/ed1/tedi/cdrom/icons/mlistas1.gif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700808"/>
            <a:ext cx="7632847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Ejemplo de Entidades y relaciones</a:t>
            </a:r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http://decsai.ugr.es/~jfv/ed1/tedi/cdrom/icons/mlistas2.gif"/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2014537" y="2358231"/>
            <a:ext cx="511492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Ejemplo Esquema de </a:t>
            </a:r>
            <a:r>
              <a:rPr lang="es-ES" dirty="0" err="1" smtClean="0"/>
              <a:t>Implementaciòn</a:t>
            </a: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4390" y="1556792"/>
            <a:ext cx="8229600" cy="4785395"/>
          </a:xfrm>
        </p:spPr>
        <p:txBody>
          <a:bodyPr>
            <a:noAutofit/>
          </a:bodyPr>
          <a:lstStyle/>
          <a:p>
            <a:r>
              <a:rPr lang="es-ES" sz="2000" i="1" dirty="0" smtClean="0"/>
              <a:t>www.quegrande.org/apuntes/EI/1/EDI/practicas/06-07/practica_2.pdf </a:t>
            </a:r>
          </a:p>
          <a:p>
            <a:r>
              <a:rPr lang="es-ES" sz="2000" i="1" dirty="0" smtClean="0"/>
              <a:t>ftp.ceces.upr.edu.cu/centro/repositorio/.../PII/.../05%20-%20Multilistas.doc</a:t>
            </a:r>
          </a:p>
          <a:p>
            <a:r>
              <a:rPr lang="es-ES" sz="2000" i="1" dirty="0" smtClean="0"/>
              <a:t>https://sites.google.com/site/tmarchivos/home/tutorial-de-administracion-de-archivos/unidad-viii/8-1-estructura-multilista</a:t>
            </a:r>
          </a:p>
          <a:p>
            <a:r>
              <a:rPr lang="es-ES" sz="2000" i="1" dirty="0" smtClean="0"/>
              <a:t>Estructura de datos Orientada a objetos, Algoritmos con C++. </a:t>
            </a:r>
            <a:r>
              <a:rPr lang="es-ES" sz="2000" i="1" dirty="0" err="1" smtClean="0"/>
              <a:t>Guardati</a:t>
            </a:r>
            <a:r>
              <a:rPr lang="es-ES" sz="2000" i="1" dirty="0" smtClean="0"/>
              <a:t>, S. </a:t>
            </a:r>
            <a:r>
              <a:rPr lang="es-ES" sz="2000" i="1" dirty="0" err="1" smtClean="0"/>
              <a:t>Prentice</a:t>
            </a:r>
            <a:r>
              <a:rPr lang="es-ES" sz="2000" i="1" dirty="0" smtClean="0"/>
              <a:t> Hall. </a:t>
            </a:r>
            <a:r>
              <a:rPr lang="es-ES" sz="2000" i="1" dirty="0" err="1" smtClean="0"/>
              <a:t>Mexico</a:t>
            </a:r>
            <a:r>
              <a:rPr lang="es-ES" sz="2000" i="1" dirty="0" smtClean="0"/>
              <a:t> 2007.</a:t>
            </a:r>
          </a:p>
          <a:p>
            <a:r>
              <a:rPr lang="es-ES" sz="2000" i="1" dirty="0" smtClean="0"/>
              <a:t>Estructuras de dados. </a:t>
            </a:r>
            <a:r>
              <a:rPr lang="es-ES" sz="2000" i="1" dirty="0" err="1" smtClean="0"/>
              <a:t>Cairò</a:t>
            </a:r>
            <a:r>
              <a:rPr lang="es-ES" sz="2000" i="1" dirty="0" smtClean="0"/>
              <a:t> O., </a:t>
            </a:r>
            <a:r>
              <a:rPr lang="es-ES" sz="2000" i="1" dirty="0" err="1" smtClean="0"/>
              <a:t>Guardati</a:t>
            </a:r>
            <a:r>
              <a:rPr lang="es-ES" sz="2000" i="1" dirty="0" smtClean="0"/>
              <a:t> S. Mc </a:t>
            </a:r>
            <a:r>
              <a:rPr lang="es-ES" sz="2000" i="1" dirty="0" err="1" smtClean="0"/>
              <a:t>Graw</a:t>
            </a:r>
            <a:r>
              <a:rPr lang="es-ES" sz="2000" i="1" dirty="0" smtClean="0"/>
              <a:t> Hill. </a:t>
            </a:r>
            <a:r>
              <a:rPr lang="es-ES" sz="2000" i="1" dirty="0" err="1" smtClean="0"/>
              <a:t>Mexico</a:t>
            </a:r>
            <a:r>
              <a:rPr lang="es-ES" sz="2000" i="1" dirty="0" smtClean="0"/>
              <a:t> 2002</a:t>
            </a:r>
          </a:p>
          <a:p>
            <a:endParaRPr lang="es-ES" sz="2000" i="1" dirty="0" smtClean="0"/>
          </a:p>
          <a:p>
            <a:endParaRPr lang="es-ES" sz="2000" i="1" dirty="0" smtClean="0"/>
          </a:p>
          <a:p>
            <a:endParaRPr lang="es-ES" sz="2000" i="1" dirty="0" smtClean="0"/>
          </a:p>
          <a:p>
            <a:endParaRPr lang="es-ES" sz="2000" i="1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Referencias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pPr lvl="0"/>
            <a:r>
              <a:rPr lang="es-ES" b="1" dirty="0"/>
              <a:t>Tipo de Dato Abstracto (TDA):</a:t>
            </a:r>
            <a:r>
              <a:rPr lang="es-ES" dirty="0"/>
              <a:t> Modelo formal de un ente junto con un conjunto de operaciones definidas sobre el modelo que nos permite procesarlo.</a:t>
            </a:r>
          </a:p>
          <a:p>
            <a:pPr lvl="0"/>
            <a:r>
              <a:rPr lang="es-ES" b="1" dirty="0"/>
              <a:t>Estructuras de Datos:</a:t>
            </a:r>
            <a:r>
              <a:rPr lang="es-ES" dirty="0"/>
              <a:t> Organización lógica de la información con que representamos los Datos. </a:t>
            </a:r>
          </a:p>
          <a:p>
            <a:pPr>
              <a:buNone/>
            </a:pP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TDA vs Estructura de datos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600200"/>
            <a:ext cx="8712968" cy="4525963"/>
          </a:xfrm>
        </p:spPr>
        <p:txBody>
          <a:bodyPr>
            <a:normAutofit/>
          </a:bodyPr>
          <a:lstStyle/>
          <a:p>
            <a:r>
              <a:rPr lang="es-ES" dirty="0" smtClean="0"/>
              <a:t>Tipos de relación:</a:t>
            </a:r>
          </a:p>
          <a:p>
            <a:pPr lvl="1"/>
            <a:r>
              <a:rPr lang="es-ES" dirty="0"/>
              <a:t>Uno a </a:t>
            </a:r>
            <a:r>
              <a:rPr lang="es-ES" sz="2600" dirty="0"/>
              <a:t>uno (</a:t>
            </a:r>
            <a:r>
              <a:rPr lang="es-ES" sz="2600" i="1" dirty="0"/>
              <a:t>Ejemplo: Nombre &lt;--&gt; D.N.I.</a:t>
            </a:r>
            <a:r>
              <a:rPr lang="es-ES" sz="2600" dirty="0"/>
              <a:t>). </a:t>
            </a:r>
          </a:p>
          <a:p>
            <a:pPr lvl="1"/>
            <a:r>
              <a:rPr lang="es-ES" sz="2600" dirty="0"/>
              <a:t>Uno a muchos (</a:t>
            </a:r>
            <a:r>
              <a:rPr lang="es-ES" sz="2600" i="1" dirty="0"/>
              <a:t>Ejemplo: Equipo &lt;--&gt;&gt; Jugador</a:t>
            </a:r>
            <a:r>
              <a:rPr lang="es-ES" sz="2600" dirty="0"/>
              <a:t>). </a:t>
            </a:r>
          </a:p>
          <a:p>
            <a:pPr lvl="1"/>
            <a:r>
              <a:rPr lang="es-ES" sz="2600" dirty="0"/>
              <a:t>Muchos a muchos (</a:t>
            </a:r>
            <a:r>
              <a:rPr lang="es-ES" sz="2600" i="1" dirty="0"/>
              <a:t>Ejemplo: Alumno &lt;&lt;--&gt;&gt; Asignatura</a:t>
            </a:r>
            <a:r>
              <a:rPr lang="es-ES" sz="2600" dirty="0"/>
              <a:t>). </a:t>
            </a:r>
          </a:p>
          <a:p>
            <a:r>
              <a:rPr lang="es-ES" dirty="0"/>
              <a:t>Representación de </a:t>
            </a:r>
            <a:r>
              <a:rPr lang="es-ES" dirty="0" smtClean="0"/>
              <a:t>relaciones.</a:t>
            </a:r>
            <a:endParaRPr lang="es-ES" dirty="0"/>
          </a:p>
          <a:p>
            <a:pPr lvl="1"/>
            <a:r>
              <a:rPr lang="es-ES" dirty="0"/>
              <a:t>Matriz. </a:t>
            </a:r>
          </a:p>
          <a:p>
            <a:pPr lvl="1"/>
            <a:r>
              <a:rPr lang="es-ES" dirty="0"/>
              <a:t>Listas. </a:t>
            </a:r>
          </a:p>
          <a:p>
            <a:pPr lvl="1"/>
            <a:r>
              <a:rPr lang="es-ES" dirty="0" err="1"/>
              <a:t>Multilistas</a:t>
            </a:r>
            <a:r>
              <a:rPr lang="es-ES" dirty="0"/>
              <a:t>. 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Entidades y Relaciones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Conjunto </a:t>
            </a:r>
            <a:r>
              <a:rPr lang="es-ES" dirty="0"/>
              <a:t>de nodos en que algunos tienen más de un </a:t>
            </a:r>
            <a:r>
              <a:rPr lang="es-ES" dirty="0" smtClean="0"/>
              <a:t>apuntador </a:t>
            </a:r>
            <a:r>
              <a:rPr lang="es-ES" dirty="0"/>
              <a:t>y pueden estar en más de una lista simultáneamente. </a:t>
            </a:r>
          </a:p>
          <a:p>
            <a:pPr lvl="0"/>
            <a:r>
              <a:rPr lang="es-ES" dirty="0"/>
              <a:t>Para cada tipo de nodo es importante distinguir los distintos campos </a:t>
            </a:r>
            <a:r>
              <a:rPr lang="es-ES" dirty="0" smtClean="0"/>
              <a:t>apuntador para </a:t>
            </a:r>
            <a:r>
              <a:rPr lang="es-ES" dirty="0"/>
              <a:t>realizar los recorridos adecuados y evitar confusiones. </a:t>
            </a:r>
          </a:p>
          <a:p>
            <a:pPr lvl="0"/>
            <a:r>
              <a:rPr lang="es-ES" dirty="0"/>
              <a:t>Estructura básica para Sistemas de Bases de Datos en Red. 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de datos </a:t>
            </a:r>
            <a:r>
              <a:rPr lang="es-ES" dirty="0" err="1" smtClean="0"/>
              <a:t>Multilista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ES" dirty="0" smtClean="0"/>
              <a:t>Esta organización se utiliza para establecer conexiones entre datos con características similares. No es el objetivo principal el acceso rápido a una clave en particular. En este tipo de organización deben determinarse e identificarse aquellos campos en los que el rango de valores esta bien definido y que representan una utilidad al acceso por cada uno de estos valores. </a:t>
            </a:r>
          </a:p>
          <a:p>
            <a:pPr>
              <a:buNone/>
            </a:pPr>
            <a:endParaRPr lang="es-ES" dirty="0" smtClean="0"/>
          </a:p>
          <a:p>
            <a:r>
              <a:rPr lang="es-ES" b="1" dirty="0" smtClean="0"/>
              <a:t>ATRIBUTO:</a:t>
            </a:r>
            <a:r>
              <a:rPr lang="es-ES" dirty="0" smtClean="0"/>
              <a:t> Es un campo con un rango de valores bien determinado, sobre el cual es deseable una consulta.   </a:t>
            </a:r>
          </a:p>
          <a:p>
            <a:endParaRPr lang="es-ES" dirty="0" smtClean="0"/>
          </a:p>
          <a:p>
            <a:r>
              <a:rPr lang="es-ES" b="1" dirty="0" smtClean="0"/>
              <a:t>CARACTERISTICA:</a:t>
            </a:r>
            <a:r>
              <a:rPr lang="es-ES" dirty="0" smtClean="0"/>
              <a:t> Es cada uno de los valores que puede tomar un atributo. 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</a:t>
            </a:r>
            <a:r>
              <a:rPr lang="es-ES" dirty="0" err="1" smtClean="0"/>
              <a:t>Multilista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El modelo utiliza para su funcionamiento dos estructuras: </a:t>
            </a:r>
          </a:p>
          <a:p>
            <a:pPr>
              <a:buNone/>
            </a:pPr>
            <a:r>
              <a:rPr lang="es-ES" dirty="0" smtClean="0"/>
              <a:t>  </a:t>
            </a:r>
          </a:p>
          <a:p>
            <a:pPr lvl="0"/>
            <a:r>
              <a:rPr lang="es-ES" b="1" i="1" u="sng" dirty="0" smtClean="0"/>
              <a:t>Lista de cabecera.-</a:t>
            </a:r>
            <a:r>
              <a:rPr lang="es-ES" dirty="0" smtClean="0"/>
              <a:t> Almacena las direcciones de inicio de cada cadena de característica. Tendrá tantos registros como características tenga el modelo. </a:t>
            </a:r>
          </a:p>
          <a:p>
            <a:pPr lvl="0"/>
            <a:r>
              <a:rPr lang="es-ES" b="1" i="1" u="sng" dirty="0" smtClean="0"/>
              <a:t>Lista Principal (Datos).-</a:t>
            </a:r>
            <a:r>
              <a:rPr lang="es-ES" dirty="0" smtClean="0"/>
              <a:t> Además de los campos de almacenamiento normales utilizan tantos campos adicionales como atributos tenga el modelo; cada uno de estos será un apuntador al siguiente registro con la misma característica. 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</a:t>
            </a:r>
            <a:r>
              <a:rPr lang="es-ES" dirty="0" err="1" smtClean="0"/>
              <a:t>Multilista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b="1" dirty="0" smtClean="0"/>
              <a:t>Ejemplo:</a:t>
            </a:r>
          </a:p>
          <a:p>
            <a:r>
              <a:rPr lang="es-ES" u="sng" dirty="0" smtClean="0"/>
              <a:t>Datos</a:t>
            </a:r>
            <a:r>
              <a:rPr lang="es-ES" dirty="0" smtClean="0"/>
              <a:t>: Nombre, carrera, actividad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</a:t>
            </a:r>
            <a:r>
              <a:rPr lang="es-ES" dirty="0" err="1" smtClean="0"/>
              <a:t>Multilista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187624" y="3356992"/>
          <a:ext cx="609600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30128"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Atributos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800" dirty="0" err="1" smtClean="0"/>
                        <a:t>Caracterìsticas</a:t>
                      </a:r>
                      <a:endParaRPr lang="es-E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Carrera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ISC, LI, LAE, IC</a:t>
                      </a:r>
                      <a:endParaRPr lang="es-E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Actividad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Danza, Básquet, Natación,</a:t>
                      </a:r>
                      <a:r>
                        <a:rPr lang="es-ES" sz="2800" baseline="0" dirty="0" smtClean="0"/>
                        <a:t> Béisbol.</a:t>
                      </a:r>
                      <a:endParaRPr lang="es-E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7083409"/>
              </p:ext>
            </p:extLst>
          </p:nvPr>
        </p:nvGraphicFramePr>
        <p:xfrm>
          <a:off x="251520" y="1772816"/>
          <a:ext cx="129614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57606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Carac</a:t>
                      </a:r>
                      <a:endParaRPr lang="es-ES" dirty="0"/>
                    </a:p>
                  </a:txBody>
                  <a:tcPr marL="72000" marR="0" marT="0" marB="0"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Cab</a:t>
                      </a:r>
                      <a:endParaRPr lang="es-ES" dirty="0"/>
                    </a:p>
                  </a:txBody>
                  <a:tcPr marL="72000" marR="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ISC</a:t>
                      </a:r>
                      <a:endParaRPr lang="es-ES" sz="1600" dirty="0"/>
                    </a:p>
                  </a:txBody>
                  <a:tcPr marL="72000" marR="0" marT="0" marB="0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72000" marR="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LI</a:t>
                      </a:r>
                      <a:endParaRPr lang="es-ES" sz="1600" dirty="0"/>
                    </a:p>
                  </a:txBody>
                  <a:tcPr marL="72000" marR="0" marT="0" marB="0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72000" marR="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LAE</a:t>
                      </a:r>
                      <a:endParaRPr lang="es-ES" sz="1600" dirty="0"/>
                    </a:p>
                  </a:txBody>
                  <a:tcPr marL="72000" marR="0" marT="0" marB="0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72000" marR="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AC</a:t>
                      </a:r>
                      <a:endParaRPr lang="es-ES" sz="1600" dirty="0"/>
                    </a:p>
                  </a:txBody>
                  <a:tcPr marL="72000" marR="0" marT="0" marB="0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72000" marR="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Danza</a:t>
                      </a:r>
                      <a:endParaRPr lang="es-ES" sz="1600" dirty="0"/>
                    </a:p>
                  </a:txBody>
                  <a:tcPr marL="72000" marR="0" marT="0" marB="0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72000" marR="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Basq</a:t>
                      </a:r>
                      <a:r>
                        <a:rPr lang="es-ES" sz="1600" dirty="0" smtClean="0"/>
                        <a:t>.</a:t>
                      </a:r>
                      <a:endParaRPr lang="es-ES" sz="1600" dirty="0"/>
                    </a:p>
                  </a:txBody>
                  <a:tcPr marL="72000" marR="0" marT="0" marB="0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72000" marR="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Natac</a:t>
                      </a:r>
                      <a:r>
                        <a:rPr lang="es-ES" sz="1600" dirty="0" smtClean="0"/>
                        <a:t>.</a:t>
                      </a:r>
                      <a:endParaRPr lang="es-ES" sz="1600" dirty="0"/>
                    </a:p>
                  </a:txBody>
                  <a:tcPr marL="72000" marR="0" marT="0" marB="0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72000" marR="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Beis.</a:t>
                      </a:r>
                      <a:endParaRPr lang="es-ES" sz="1600" dirty="0"/>
                    </a:p>
                  </a:txBody>
                  <a:tcPr marL="72000" marR="0" marT="0" marB="0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72000" marR="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Nom</a:t>
                      </a:r>
                      <a:endParaRPr lang="es-ES" sz="1600" dirty="0"/>
                    </a:p>
                  </a:txBody>
                  <a:tcPr marL="72000" marR="0" marT="0" marB="0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72000" marR="0" marT="0" marB="0"/>
                </a:tc>
              </a:tr>
            </a:tbl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</a:t>
            </a:r>
            <a:r>
              <a:rPr lang="es-ES" dirty="0" err="1" smtClean="0"/>
              <a:t>Multilista</a:t>
            </a:r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743936"/>
              </p:ext>
            </p:extLst>
          </p:nvPr>
        </p:nvGraphicFramePr>
        <p:xfrm>
          <a:off x="1835696" y="1556792"/>
          <a:ext cx="6624737" cy="4543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518"/>
                <a:gridCol w="1118801"/>
                <a:gridCol w="665929"/>
                <a:gridCol w="1224136"/>
                <a:gridCol w="1008112"/>
                <a:gridCol w="1008112"/>
                <a:gridCol w="1152129"/>
              </a:tblGrid>
              <a:tr h="34931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Nombre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Carr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Activid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Sig.Car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Sig.Act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Sig.Nom</a:t>
                      </a:r>
                      <a:endParaRPr lang="es-ES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Raquel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LAE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Danza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2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Jaime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Natación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Arturo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LAE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Básquet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Andrés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Danza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5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Ariana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ISC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Básquet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Juanny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Natación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7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Mary Paz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ISC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Danza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8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Italia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Béisbol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9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Mario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ISC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Básquet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11302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10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Pilar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ISC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Béisbol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36907"/>
              </p:ext>
            </p:extLst>
          </p:nvPr>
        </p:nvGraphicFramePr>
        <p:xfrm>
          <a:off x="251520" y="1772816"/>
          <a:ext cx="144016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116"/>
                <a:gridCol w="67204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Carac</a:t>
                      </a:r>
                      <a:endParaRPr lang="es-ES" dirty="0"/>
                    </a:p>
                  </a:txBody>
                  <a:tcPr marL="72000" marR="0" marT="0" marB="0"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Cab</a:t>
                      </a:r>
                      <a:endParaRPr lang="es-ES" dirty="0"/>
                    </a:p>
                  </a:txBody>
                  <a:tcPr marL="72000" marR="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ISC</a:t>
                      </a:r>
                      <a:endParaRPr lang="es-ES" sz="1600" dirty="0"/>
                    </a:p>
                  </a:txBody>
                  <a:tcPr marL="72000" marR="0" marT="0" marB="0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 marL="72000" marR="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LI</a:t>
                      </a:r>
                      <a:endParaRPr lang="es-ES" sz="1600" dirty="0"/>
                    </a:p>
                  </a:txBody>
                  <a:tcPr marL="72000" marR="0" marT="0" marB="0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 marL="72000" marR="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LAE</a:t>
                      </a:r>
                      <a:endParaRPr lang="es-ES" sz="1600" dirty="0"/>
                    </a:p>
                  </a:txBody>
                  <a:tcPr marL="72000" marR="0" marT="0" marB="0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 marL="72000" marR="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AC</a:t>
                      </a:r>
                      <a:endParaRPr lang="es-ES" sz="1600" dirty="0"/>
                    </a:p>
                  </a:txBody>
                  <a:tcPr marL="72000" marR="0" marT="0" marB="0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 marL="72000" marR="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Danza</a:t>
                      </a:r>
                      <a:endParaRPr lang="es-ES" sz="1600" dirty="0"/>
                    </a:p>
                  </a:txBody>
                  <a:tcPr marL="72000" marR="0" marT="0" marB="0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 marL="72000" marR="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Basq</a:t>
                      </a:r>
                      <a:r>
                        <a:rPr lang="es-ES" sz="1600" dirty="0" smtClean="0"/>
                        <a:t>.</a:t>
                      </a:r>
                      <a:endParaRPr lang="es-ES" sz="1600" dirty="0"/>
                    </a:p>
                  </a:txBody>
                  <a:tcPr marL="72000" marR="0" marT="0" marB="0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 marL="72000" marR="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Natac</a:t>
                      </a:r>
                      <a:r>
                        <a:rPr lang="es-ES" sz="1600" dirty="0" smtClean="0"/>
                        <a:t>.</a:t>
                      </a:r>
                      <a:endParaRPr lang="es-ES" sz="1600" dirty="0"/>
                    </a:p>
                  </a:txBody>
                  <a:tcPr marL="72000" marR="0" marT="0" marB="0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 marL="72000" marR="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Beis.</a:t>
                      </a:r>
                      <a:endParaRPr lang="es-ES" sz="1600" dirty="0"/>
                    </a:p>
                  </a:txBody>
                  <a:tcPr marL="72000" marR="0" marT="0" marB="0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 marL="72000" marR="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Nom</a:t>
                      </a:r>
                      <a:endParaRPr lang="es-ES" sz="1600" dirty="0"/>
                    </a:p>
                  </a:txBody>
                  <a:tcPr marL="72000" marR="0" marT="0" marB="0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 marL="72000" marR="0" marT="0" marB="0"/>
                </a:tc>
              </a:tr>
            </a:tbl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</a:t>
            </a:r>
            <a:r>
              <a:rPr lang="es-ES" dirty="0" err="1" smtClean="0"/>
              <a:t>Multilista</a:t>
            </a:r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12778"/>
              </p:ext>
            </p:extLst>
          </p:nvPr>
        </p:nvGraphicFramePr>
        <p:xfrm>
          <a:off x="1979712" y="1772816"/>
          <a:ext cx="6984778" cy="439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40"/>
                <a:gridCol w="1256352"/>
                <a:gridCol w="720080"/>
                <a:gridCol w="1296144"/>
                <a:gridCol w="936104"/>
                <a:gridCol w="1008112"/>
                <a:gridCol w="1296146"/>
              </a:tblGrid>
              <a:tr h="34931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Nombre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Carr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Activid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Sig.Car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Sig.Act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Sig.Nom</a:t>
                      </a:r>
                      <a:endParaRPr lang="es-ES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Raquel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LAE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Danza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2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Jaime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Natación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3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Arturo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LAE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Básquet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/>
                </a:tc>
              </a:tr>
              <a:tr h="162272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4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Andrés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Danza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5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Ariana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ISC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Básquet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6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Juanny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Natación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7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Mary Paz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ISC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Danza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</a:t>
                      </a:r>
                      <a:endParaRPr lang="es-ES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8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Italia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Béisbol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</a:tr>
              <a:tr h="349315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9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Mario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ISC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Básquet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</a:tr>
              <a:tr h="460568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10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Pilar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ISC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Béisbol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3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329</TotalTime>
  <Words>729</Words>
  <Application>Microsoft Office PowerPoint</Application>
  <PresentationFormat>Presentación en pantalla (4:3)</PresentationFormat>
  <Paragraphs>222</Paragraphs>
  <Slides>15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Calibri</vt:lpstr>
      <vt:lpstr>Lucida Sans Unicode</vt:lpstr>
      <vt:lpstr>Verdana</vt:lpstr>
      <vt:lpstr>Wingdings 2</vt:lpstr>
      <vt:lpstr>Wingdings 3</vt:lpstr>
      <vt:lpstr>Concurrencia</vt:lpstr>
      <vt:lpstr>Multilistas</vt:lpstr>
      <vt:lpstr>TDA vs Estructura de datos</vt:lpstr>
      <vt:lpstr>Entidades y Relaciones</vt:lpstr>
      <vt:lpstr>Estructura de datos Multilista</vt:lpstr>
      <vt:lpstr>Estructura Multilista</vt:lpstr>
      <vt:lpstr>Estructura Multilista</vt:lpstr>
      <vt:lpstr>Estructura Multilista</vt:lpstr>
      <vt:lpstr>Ejemplo Multilista</vt:lpstr>
      <vt:lpstr>Ejemplo Multilista</vt:lpstr>
      <vt:lpstr>TAD Multilista.</vt:lpstr>
      <vt:lpstr>Operaciones incluidas en el TAD Multilista.</vt:lpstr>
      <vt:lpstr>Operaciones incluidas en el TAD Multilista.</vt:lpstr>
      <vt:lpstr>Ejemplo de Entidades y relaciones</vt:lpstr>
      <vt:lpstr>Ejemplo Esquema de Implementaciòn</vt:lpstr>
      <vt:lpstr>Referencias</vt:lpstr>
    </vt:vector>
  </TitlesOfParts>
  <Company>Acer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Multilistas</dc:title>
  <dc:creator>Valued Acer Customer</dc:creator>
  <cp:lastModifiedBy>Revisor</cp:lastModifiedBy>
  <cp:revision>22</cp:revision>
  <dcterms:created xsi:type="dcterms:W3CDTF">2011-04-24T04:05:18Z</dcterms:created>
  <dcterms:modified xsi:type="dcterms:W3CDTF">2020-07-15T18:57:11Z</dcterms:modified>
</cp:coreProperties>
</file>