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5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3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0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07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0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99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6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2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08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3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9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9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4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6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B81C-C6EF-4B64-99B3-C4CEAF85621F}" type="datetimeFigureOut">
              <a:rPr lang="es-CO" smtClean="0"/>
              <a:t>17/05/2020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2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Complejidad Algorítmica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/>
              <a:t>En términos de tiempo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68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Ejemplos de operación fundamental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97638"/>
              </p:ext>
            </p:extLst>
          </p:nvPr>
        </p:nvGraphicFramePr>
        <p:xfrm>
          <a:off x="2293378" y="2456330"/>
          <a:ext cx="8915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140"/>
                <a:gridCol w="511726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Problema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Operación(es) Fundamental(es)</a:t>
                      </a:r>
                      <a:endParaRPr lang="es-CO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Encontrar</a:t>
                      </a:r>
                      <a:r>
                        <a:rPr lang="es-CO" sz="2000" baseline="0" dirty="0" smtClean="0"/>
                        <a:t> el mayor entre una cantidad conocida de números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Comparación (instrucción condicional)</a:t>
                      </a:r>
                      <a:endParaRPr lang="es-CO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Ordenar</a:t>
                      </a:r>
                      <a:r>
                        <a:rPr lang="es-CO" sz="2000" baseline="0" dirty="0" smtClean="0"/>
                        <a:t> N enteros por el método de Burbuja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Comparación (instrucción condicional)</a:t>
                      </a:r>
                    </a:p>
                    <a:p>
                      <a:r>
                        <a:rPr lang="es-CO" sz="2000" dirty="0" smtClean="0"/>
                        <a:t>intercambio</a:t>
                      </a:r>
                      <a:endParaRPr lang="es-CO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Sumar dos matrices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Suma de números</a:t>
                      </a:r>
                      <a:endParaRPr lang="es-CO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Multiplicar dos matrices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 smtClean="0"/>
                        <a:t>Producto y suma de</a:t>
                      </a:r>
                      <a:r>
                        <a:rPr lang="es-CO" sz="2000" baseline="0" dirty="0" smtClean="0"/>
                        <a:t> números</a:t>
                      </a:r>
                      <a:endParaRPr lang="es-CO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Complejidad en tiempo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815353" y="1788459"/>
                <a:ext cx="10004612" cy="43165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2400" dirty="0" smtClean="0"/>
                  <a:t>Determinar la cantidad de tiempo de reloj del procesador gasta: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variable N, M… parámetro de medida de los datos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Determinar la relación entre la variable y la cuantificación del tiempo usado.</a:t>
                </a:r>
              </a:p>
              <a:p>
                <a:pPr marL="17145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8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CO" sz="2200" dirty="0" smtClean="0"/>
                  <a:t>Expresar matemáticamente la función </a:t>
                </a:r>
                <a14:m>
                  <m:oMath xmlns:m="http://schemas.openxmlformats.org/officeDocument/2006/math">
                    <m:r>
                      <a:rPr lang="es-CO" sz="22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s-C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CO" sz="2200" dirty="0" smtClean="0"/>
                  <a:t> que representa la cantidad de tiempo a usar</a:t>
                </a:r>
              </a:p>
              <a:p>
                <a:pPr marL="400050" lvl="1" indent="0">
                  <a:buNone/>
                </a:pPr>
                <a:endParaRPr lang="es-CO" sz="2200" dirty="0" smtClean="0"/>
              </a:p>
              <a:p>
                <a:pPr marL="400050" lvl="1" indent="0">
                  <a:buNone/>
                </a:pPr>
                <a:r>
                  <a:rPr lang="es-CO" sz="2200" dirty="0" smtClean="0"/>
                  <a:t>Para estandarizar se plantea la medición tiempo de operación realizada. </a:t>
                </a:r>
                <a:r>
                  <a:rPr lang="es-CO" sz="2200" b="1" i="1" dirty="0" smtClean="0"/>
                  <a:t>Número de operaciones realizadas por el procesador</a:t>
                </a:r>
                <a:r>
                  <a:rPr lang="es-CO" sz="2200" dirty="0" smtClean="0"/>
                  <a:t>.</a:t>
                </a:r>
                <a:endParaRPr lang="es-CO" sz="2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353" y="1788459"/>
                <a:ext cx="10004612" cy="4316506"/>
              </a:xfrm>
              <a:blipFill rotWithShape="0">
                <a:blip r:embed="rId2"/>
                <a:stretch>
                  <a:fillRect l="-975" t="-11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para el análisis de la complejidad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622176"/>
            <a:ext cx="6769941" cy="3289046"/>
          </a:xfrm>
        </p:spPr>
        <p:txBody>
          <a:bodyPr>
            <a:normAutofit/>
          </a:bodyPr>
          <a:lstStyle/>
          <a:p>
            <a:pPr lvl="1"/>
            <a:r>
              <a:rPr lang="es-CO" sz="2200" dirty="0" smtClean="0"/>
              <a:t>En el caso del tiempo, el conteo se hace por cantidad de operaciones del algoritmo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5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355" y="248454"/>
            <a:ext cx="8911687" cy="1280890"/>
          </a:xfrm>
        </p:spPr>
        <p:txBody>
          <a:bodyPr/>
          <a:lstStyle/>
          <a:p>
            <a:r>
              <a:rPr lang="es-CO" dirty="0" smtClean="0"/>
              <a:t>Ejemplo 1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87" t="20405" r="13191" b="24785"/>
          <a:stretch/>
        </p:blipFill>
        <p:spPr>
          <a:xfrm>
            <a:off x="3805519" y="1302919"/>
            <a:ext cx="6131858" cy="4234558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 flipV="1">
            <a:off x="2918012" y="1734671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17806" y="1568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2918012" y="2258182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317806" y="209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2918012" y="2939694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317806" y="277384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N-1</a:t>
            </a:r>
            <a:endParaRPr lang="es-CO" dirty="0"/>
          </a:p>
        </p:txBody>
      </p:sp>
      <p:sp>
        <p:nvSpPr>
          <p:cNvPr id="25" name="Abrir llave 24"/>
          <p:cNvSpPr/>
          <p:nvPr/>
        </p:nvSpPr>
        <p:spPr>
          <a:xfrm>
            <a:off x="3429000" y="3219046"/>
            <a:ext cx="376519" cy="9764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2289715" y="352259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N-1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2926549" y="4906915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326343" y="474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879178" y="5884056"/>
            <a:ext cx="5952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T(N) = 1 + 1+ (N-1) + (N-1) + 1 =  2(N-1)+3  </a:t>
            </a:r>
          </a:p>
          <a:p>
            <a:r>
              <a:rPr lang="es-CO" sz="2000" b="1" dirty="0" smtClean="0"/>
              <a:t>T(N) = 2N+1 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2283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 animBg="1"/>
      <p:bldP spid="28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9182" y="251939"/>
            <a:ext cx="8911687" cy="1280890"/>
          </a:xfrm>
        </p:spPr>
        <p:txBody>
          <a:bodyPr/>
          <a:lstStyle/>
          <a:p>
            <a:r>
              <a:rPr lang="es-CO" dirty="0" smtClean="0"/>
              <a:t>Ejemplo 2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389" t="20405" r="10790" b="19091"/>
          <a:stretch/>
        </p:blipFill>
        <p:spPr>
          <a:xfrm>
            <a:off x="3778625" y="1532829"/>
            <a:ext cx="4961964" cy="4036049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 flipV="1">
            <a:off x="2770094" y="1886117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169888" y="1680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2770094" y="2533285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2169888" y="23674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2770094" y="3250018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169888" y="308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35" name="Conector recto de flecha 34"/>
          <p:cNvCxnSpPr/>
          <p:nvPr/>
        </p:nvCxnSpPr>
        <p:spPr>
          <a:xfrm flipV="1">
            <a:off x="2770094" y="5208359"/>
            <a:ext cx="100853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169888" y="5042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" name="Abrir llave 3"/>
          <p:cNvSpPr/>
          <p:nvPr/>
        </p:nvSpPr>
        <p:spPr>
          <a:xfrm>
            <a:off x="3173506" y="3827622"/>
            <a:ext cx="605119" cy="593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2148247" y="393991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N-1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8353" y="5948998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T(N) = 1 + N + 1 + (N-1) + 1</a:t>
            </a:r>
          </a:p>
          <a:p>
            <a:r>
              <a:rPr lang="es-CO" b="1" dirty="0" smtClean="0"/>
              <a:t>T(N) = 2N+2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325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4" grpId="0"/>
      <p:bldP spid="36" grpId="0"/>
      <p:bldP spid="3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978" t="34444" r="60709" b="35521"/>
          <a:stretch/>
        </p:blipFill>
        <p:spPr>
          <a:xfrm>
            <a:off x="2127335" y="1641517"/>
            <a:ext cx="6172874" cy="3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754" t="19288" r="57462" b="38502"/>
          <a:stretch/>
        </p:blipFill>
        <p:spPr>
          <a:xfrm>
            <a:off x="2401255" y="1652042"/>
            <a:ext cx="5604512" cy="432056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54188" y="19447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6" name="Conector recto de flecha 5"/>
          <p:cNvCxnSpPr>
            <a:stCxn id="3" idx="3"/>
          </p:cNvCxnSpPr>
          <p:nvPr/>
        </p:nvCxnSpPr>
        <p:spPr>
          <a:xfrm flipV="1">
            <a:off x="3567094" y="2120137"/>
            <a:ext cx="547706" cy="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254188" y="228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3"/>
          </p:cNvCxnSpPr>
          <p:nvPr/>
        </p:nvCxnSpPr>
        <p:spPr>
          <a:xfrm flipV="1">
            <a:off x="3567094" y="2444934"/>
            <a:ext cx="547706" cy="2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254188" y="28897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</a:t>
            </a:r>
            <a:endParaRPr lang="es-CO" dirty="0"/>
          </a:p>
        </p:txBody>
      </p:sp>
      <p:cxnSp>
        <p:nvCxnSpPr>
          <p:cNvPr id="10" name="Conector recto de flecha 9"/>
          <p:cNvCxnSpPr>
            <a:stCxn id="9" idx="3"/>
          </p:cNvCxnSpPr>
          <p:nvPr/>
        </p:nvCxnSpPr>
        <p:spPr>
          <a:xfrm flipV="1">
            <a:off x="3610376" y="3062788"/>
            <a:ext cx="682518" cy="1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254188" y="3472866"/>
            <a:ext cx="7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</a:t>
            </a:r>
            <a:r>
              <a:rPr lang="es-CO" baseline="30000" dirty="0" smtClean="0"/>
              <a:t>2</a:t>
            </a:r>
            <a:endParaRPr lang="es-CO" baseline="30000" dirty="0"/>
          </a:p>
        </p:txBody>
      </p:sp>
      <p:cxnSp>
        <p:nvCxnSpPr>
          <p:cNvPr id="12" name="Conector recto de flecha 11"/>
          <p:cNvCxnSpPr>
            <a:stCxn id="11" idx="3"/>
          </p:cNvCxnSpPr>
          <p:nvPr/>
        </p:nvCxnSpPr>
        <p:spPr>
          <a:xfrm flipV="1">
            <a:off x="4003964" y="3625268"/>
            <a:ext cx="742848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301412" y="4635987"/>
            <a:ext cx="51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</a:t>
            </a:r>
            <a:r>
              <a:rPr lang="es-CO" baseline="30000" dirty="0" smtClean="0"/>
              <a:t>2</a:t>
            </a:r>
            <a:endParaRPr lang="es-CO" baseline="30000" dirty="0"/>
          </a:p>
        </p:txBody>
      </p:sp>
      <p:cxnSp>
        <p:nvCxnSpPr>
          <p:cNvPr id="16" name="Conector recto de flecha 15"/>
          <p:cNvCxnSpPr>
            <a:stCxn id="15" idx="3"/>
          </p:cNvCxnSpPr>
          <p:nvPr/>
        </p:nvCxnSpPr>
        <p:spPr>
          <a:xfrm flipV="1">
            <a:off x="3818965" y="4800600"/>
            <a:ext cx="978353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367359" y="50962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7" idx="3"/>
          </p:cNvCxnSpPr>
          <p:nvPr/>
        </p:nvCxnSpPr>
        <p:spPr>
          <a:xfrm flipV="1">
            <a:off x="3723547" y="5242682"/>
            <a:ext cx="1073771" cy="3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410641" y="5588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19" idx="3"/>
          </p:cNvCxnSpPr>
          <p:nvPr/>
        </p:nvCxnSpPr>
        <p:spPr>
          <a:xfrm flipV="1">
            <a:off x="3723547" y="5741252"/>
            <a:ext cx="547706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865725" y="619810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T(N)=2N</a:t>
            </a:r>
            <a:r>
              <a:rPr lang="es-CO" baseline="30000" dirty="0" smtClean="0"/>
              <a:t>2</a:t>
            </a:r>
            <a:r>
              <a:rPr lang="es-CO" dirty="0" smtClean="0"/>
              <a:t>+2N+3</a:t>
            </a:r>
            <a:endParaRPr lang="es-CO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2971800" y="6078071"/>
            <a:ext cx="1532965" cy="13447"/>
          </a:xfrm>
          <a:prstGeom prst="line">
            <a:avLst/>
          </a:prstGeom>
          <a:ln w="222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3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566" t="16063" r="56544" b="71382"/>
          <a:stretch/>
        </p:blipFill>
        <p:spPr>
          <a:xfrm>
            <a:off x="7363083" y="869578"/>
            <a:ext cx="4384364" cy="10354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1691" t="25282" r="44633" b="14101"/>
          <a:stretch/>
        </p:blipFill>
        <p:spPr>
          <a:xfrm>
            <a:off x="1434890" y="1687660"/>
            <a:ext cx="5928193" cy="46257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37972" y="214661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6" name="Conector recto de flecha 5"/>
          <p:cNvCxnSpPr>
            <a:stCxn id="5" idx="3"/>
          </p:cNvCxnSpPr>
          <p:nvPr/>
        </p:nvCxnSpPr>
        <p:spPr>
          <a:xfrm>
            <a:off x="2350878" y="2331277"/>
            <a:ext cx="31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rir llave 9"/>
          <p:cNvSpPr/>
          <p:nvPr/>
        </p:nvSpPr>
        <p:spPr>
          <a:xfrm>
            <a:off x="2695589" y="2649071"/>
            <a:ext cx="208976" cy="995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2030506" y="2961946"/>
            <a:ext cx="5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5N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11807" y="180505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334441" y="1994006"/>
            <a:ext cx="361148" cy="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178085" y="39097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2490991" y="4094434"/>
            <a:ext cx="310910" cy="1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2904565" y="4462234"/>
            <a:ext cx="349623" cy="553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2072209" y="4554327"/>
            <a:ext cx="6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3N</a:t>
            </a:r>
            <a:endParaRPr lang="es-CO" dirty="0"/>
          </a:p>
        </p:txBody>
      </p:sp>
      <p:sp>
        <p:nvSpPr>
          <p:cNvPr id="19" name="Abrir llave 18"/>
          <p:cNvSpPr/>
          <p:nvPr/>
        </p:nvSpPr>
        <p:spPr>
          <a:xfrm>
            <a:off x="2904565" y="5578928"/>
            <a:ext cx="349623" cy="543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2041061" y="5686762"/>
            <a:ext cx="8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2(N-1)</a:t>
            </a:r>
            <a:endParaRPr lang="es-CO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1872343" y="6313446"/>
            <a:ext cx="1381845" cy="0"/>
          </a:xfrm>
          <a:prstGeom prst="line">
            <a:avLst/>
          </a:prstGeom>
          <a:ln w="1587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037972" y="635777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T(N)=10N+1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22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8224" y="516534"/>
            <a:ext cx="8911687" cy="1280890"/>
          </a:xfrm>
        </p:spPr>
        <p:txBody>
          <a:bodyPr/>
          <a:lstStyle/>
          <a:p>
            <a:r>
              <a:rPr lang="es-CO" dirty="0" smtClean="0"/>
              <a:t>Operación Fundamental (Elemental)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7200" y="1949823"/>
            <a:ext cx="8915400" cy="416858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 conteo más o menos detallado no es lo fundamental para establecer el orden de complejidad.</a:t>
            </a:r>
          </a:p>
          <a:p>
            <a:r>
              <a:rPr lang="es-CO" sz="2400" dirty="0" smtClean="0"/>
              <a:t>Es más simple si se cuantifica el número de operaciones fundamentales que se deben realizar</a:t>
            </a:r>
          </a:p>
          <a:p>
            <a:r>
              <a:rPr lang="es-CO" sz="2400" dirty="0" err="1" smtClean="0"/>
              <a:t>Def</a:t>
            </a:r>
            <a:r>
              <a:rPr lang="es-CO" sz="2400" dirty="0" smtClean="0"/>
              <a:t>: Es aquella que se realiza asociada de forma inherente a la solución del problema.</a:t>
            </a:r>
          </a:p>
          <a:p>
            <a:r>
              <a:rPr lang="es-CO" sz="2400" dirty="0" smtClean="0"/>
              <a:t>Estas operaciones pueden ser diferentes dependiendo de la solución dada al problema.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182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1114</TotalTime>
  <Words>281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Espiral</vt:lpstr>
      <vt:lpstr>Complejidad Algorítmica</vt:lpstr>
      <vt:lpstr>Complejidad en tiempo</vt:lpstr>
      <vt:lpstr>Técnicas para el análisis de la complejidad</vt:lpstr>
      <vt:lpstr>Ejemplo 1</vt:lpstr>
      <vt:lpstr>Ejemplo 2</vt:lpstr>
      <vt:lpstr>Ejercicio 1</vt:lpstr>
      <vt:lpstr>Ejercicio 2</vt:lpstr>
      <vt:lpstr>Ejercicio 3</vt:lpstr>
      <vt:lpstr>Operación Fundamental (Elemental)</vt:lpstr>
      <vt:lpstr>Ejemplos de operación fundamental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Algorítmica</dc:title>
  <dc:creator>Revisor</dc:creator>
  <cp:lastModifiedBy>Revisor</cp:lastModifiedBy>
  <cp:revision>49</cp:revision>
  <dcterms:created xsi:type="dcterms:W3CDTF">2020-05-06T04:47:37Z</dcterms:created>
  <dcterms:modified xsi:type="dcterms:W3CDTF">2020-05-18T04:01:35Z</dcterms:modified>
</cp:coreProperties>
</file>