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25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975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37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1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7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4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7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09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7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57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27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4F01-87EA-4601-851F-5B89FF437658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107F-FD7B-4767-B4BF-99B93115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70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Acotamientos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Definición de </a:t>
            </a:r>
            <a:r>
              <a:rPr lang="el-GR" dirty="0"/>
              <a:t>Ο</a:t>
            </a:r>
            <a:r>
              <a:rPr lang="es-CO" dirty="0"/>
              <a:t>, </a:t>
            </a:r>
            <a:r>
              <a:rPr lang="el-GR" dirty="0"/>
              <a:t>Ω</a:t>
            </a:r>
            <a:r>
              <a:rPr lang="es-CO" dirty="0"/>
              <a:t> y </a:t>
            </a:r>
            <a:r>
              <a:rPr lang="el-GR" dirty="0"/>
              <a:t>ϴ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855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de análisis incluyendo gráficas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9879106" cy="49925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+10   ,   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2400" dirty="0"/>
                  <a:t> gráfica con n de 0 a 10</a:t>
                </a:r>
              </a:p>
              <a:p>
                <a:endParaRPr lang="es-CO" sz="2400" dirty="0"/>
              </a:p>
              <a:p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400" i="1">
                        <a:latin typeface="Cambria Math" panose="02040503050406030204" pitchFamily="18" charset="0"/>
                      </a:rPr>
                      <m:t>+10 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2400" dirty="0"/>
                  <a:t>    gráfica con n de 0 a 100</a:t>
                </a:r>
              </a:p>
              <a:p>
                <a:endParaRPr lang="es-CO" sz="2400" dirty="0"/>
              </a:p>
              <a:p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O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O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2400" dirty="0"/>
                  <a:t>   gráfica con n de 1 a 5 con valores reales</a:t>
                </a:r>
              </a:p>
              <a:p>
                <a:endParaRPr lang="es-CO" sz="2400" dirty="0"/>
              </a:p>
              <a:p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O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s-CO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rad>
                    <m:r>
                      <a:rPr lang="es-CO" sz="2400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O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CO" sz="2400" dirty="0"/>
                  <a:t>  gráfica con n de 1 a 5 con valores reales</a:t>
                </a:r>
              </a:p>
              <a:p>
                <a:endParaRPr lang="es-CO" sz="2400" dirty="0"/>
              </a:p>
              <a:p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s-CO" sz="2400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dirty="0"/>
                  <a:t> gráfica con n de 1 a 20 con valores reales</a:t>
                </a:r>
              </a:p>
              <a:p>
                <a:endParaRPr lang="es-CO" sz="2400" dirty="0"/>
              </a:p>
              <a:p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O" sz="2400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9879106" cy="4992500"/>
              </a:xfrm>
              <a:blipFill>
                <a:blip r:embed="rId2"/>
                <a:stretch>
                  <a:fillRect l="-864" t="-23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3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Más ejercicios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F(n)= </a:t>
                </a:r>
                <a:r>
                  <a:rPr lang="es-CO" dirty="0" err="1"/>
                  <a:t>ln</a:t>
                </a:r>
                <a:r>
                  <a:rPr lang="es-CO" dirty="0"/>
                  <a:t>(</a:t>
                </a:r>
                <a:r>
                  <a:rPr lang="es-CO" dirty="0" err="1"/>
                  <a:t>ln</a:t>
                </a:r>
                <a:r>
                  <a:rPr lang="es-CO" dirty="0"/>
                  <a:t>(n)) G(n)=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s-CO" dirty="0"/>
              </a:p>
              <a:p>
                <a:r>
                  <a:rPr lang="es-CO" dirty="0"/>
                  <a:t>F(n) = </a:t>
                </a:r>
                <a:r>
                  <a:rPr lang="es-CO" dirty="0" err="1"/>
                  <a:t>ln</a:t>
                </a:r>
                <a:r>
                  <a:rPr lang="es-CO" dirty="0"/>
                  <a:t>(n) + 1/n    g(n)= n</a:t>
                </a:r>
                <a:r>
                  <a:rPr lang="es-CO" baseline="30000" dirty="0"/>
                  <a:t>3</a:t>
                </a:r>
              </a:p>
              <a:p>
                <a:endParaRPr lang="es-CO" baseline="30000" dirty="0"/>
              </a:p>
              <a:p>
                <a:r>
                  <a:rPr lang="es-CO" baseline="30000" dirty="0"/>
                  <a:t>Demuestre usando la definición: </a:t>
                </a:r>
              </a:p>
              <a:p>
                <a:pPr marL="0" indent="0">
                  <a:buNone/>
                </a:pPr>
                <a:r>
                  <a:rPr lang="pt-BR" dirty="0"/>
                  <a:t>2</a:t>
                </a:r>
                <a:r>
                  <a:rPr lang="pt-BR" baseline="30000" dirty="0"/>
                  <a:t>n</a:t>
                </a:r>
                <a:r>
                  <a:rPr lang="pt-BR" dirty="0"/>
                  <a:t> es </a:t>
                </a:r>
                <a:r>
                  <a:rPr lang="es-ES" dirty="0">
                    <a:sym typeface="Symbol" panose="05050102010706020507" pitchFamily="18" charset="2"/>
                  </a:rPr>
                  <a:t>O</a:t>
                </a:r>
                <a:r>
                  <a:rPr lang="pt-BR" dirty="0"/>
                  <a:t>(2</a:t>
                </a:r>
                <a:r>
                  <a:rPr lang="pt-BR" baseline="30000" dirty="0"/>
                  <a:t>n+1</a:t>
                </a:r>
                <a:r>
                  <a:rPr lang="pt-BR" dirty="0"/>
                  <a:t>)</a:t>
                </a:r>
              </a:p>
              <a:p>
                <a:r>
                  <a:rPr lang="pt-BR" dirty="0" err="1"/>
                  <a:t>Demuestre</a:t>
                </a:r>
                <a:r>
                  <a:rPr lang="pt-BR" dirty="0"/>
                  <a:t> que </a:t>
                </a:r>
                <a:r>
                  <a:rPr lang="el-GR" dirty="0"/>
                  <a:t>Ω</a:t>
                </a:r>
                <a:r>
                  <a:rPr lang="es-CO" dirty="0"/>
                  <a:t>(f(n)) es transitiva</a:t>
                </a:r>
                <a:endParaRPr lang="pt-BR" dirty="0"/>
              </a:p>
              <a:p>
                <a:pPr marL="0" indent="0">
                  <a:buNone/>
                </a:pPr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4252"/>
            <a:ext cx="10515600" cy="1325563"/>
          </a:xfrm>
        </p:spPr>
        <p:txBody>
          <a:bodyPr/>
          <a:lstStyle/>
          <a:p>
            <a:r>
              <a:rPr lang="el-GR" b="1" dirty="0"/>
              <a:t>Ο</a:t>
            </a:r>
            <a:r>
              <a:rPr lang="es-CO" b="1" dirty="0"/>
              <a:t>(F(n))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7697" y="2596695"/>
            <a:ext cx="1716741" cy="52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Ejemplo: 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5589"/>
              </p:ext>
            </p:extLst>
          </p:nvPr>
        </p:nvGraphicFramePr>
        <p:xfrm>
          <a:off x="809195" y="1690688"/>
          <a:ext cx="10544605" cy="47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936960" imgH="241200" progId="">
                  <p:embed/>
                </p:oleObj>
              </mc:Choice>
              <mc:Fallback>
                <p:oleObj r:id="rId3" imgW="3936960" imgH="241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95" y="1690688"/>
                        <a:ext cx="10544605" cy="473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823715"/>
              </p:ext>
            </p:extLst>
          </p:nvPr>
        </p:nvGraphicFramePr>
        <p:xfrm>
          <a:off x="3760412" y="2514137"/>
          <a:ext cx="1794315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1028520" imgH="393480" progId="">
                  <p:embed/>
                </p:oleObj>
              </mc:Choice>
              <mc:Fallback>
                <p:oleObj r:id="rId5" imgW="102852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412" y="2514137"/>
                        <a:ext cx="1794315" cy="72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1417698" y="3716616"/>
            <a:ext cx="1716741" cy="52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Dado que: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44152" y="3604610"/>
                <a:ext cx="5786848" cy="633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   ≤  </m:t>
                      </m:r>
                      <m:f>
                        <m:f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∀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&gt;0= </m:t>
                      </m:r>
                      <m:sSub>
                        <m:sSub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52" y="3604610"/>
                <a:ext cx="5786848" cy="6338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2"/>
          <p:cNvSpPr txBox="1">
            <a:spLocks/>
          </p:cNvSpPr>
          <p:nvPr/>
        </p:nvSpPr>
        <p:spPr>
          <a:xfrm>
            <a:off x="5907460" y="4620183"/>
            <a:ext cx="789176" cy="524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con: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3760412" y="4510791"/>
                <a:ext cx="1654399" cy="633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 </m:t>
                      </m:r>
                      <m:f>
                        <m:f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412" y="4510791"/>
                <a:ext cx="1654399" cy="633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contenido 2"/>
          <p:cNvSpPr txBox="1">
            <a:spLocks/>
          </p:cNvSpPr>
          <p:nvPr/>
        </p:nvSpPr>
        <p:spPr>
          <a:xfrm>
            <a:off x="1417698" y="4770689"/>
            <a:ext cx="2147047" cy="524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Se observa que: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6758979" y="4620183"/>
                <a:ext cx="86061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79" y="4620183"/>
                <a:ext cx="860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5674" r="-7801" b="-145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7920317" y="4453775"/>
                <a:ext cx="986247" cy="633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17" y="4453775"/>
                <a:ext cx="986247" cy="63382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9297897" y="4602981"/>
                <a:ext cx="16543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97" y="4602981"/>
                <a:ext cx="1654399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3571" b="-53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contenido 2"/>
          <p:cNvSpPr txBox="1">
            <a:spLocks/>
          </p:cNvSpPr>
          <p:nvPr/>
        </p:nvSpPr>
        <p:spPr>
          <a:xfrm>
            <a:off x="1417697" y="5728103"/>
            <a:ext cx="2342715" cy="524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Se concluye que: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4020389" y="5679331"/>
                <a:ext cx="239385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2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2200" dirty="0"/>
                  <a:t>)</a:t>
                </a:r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389" y="5679331"/>
                <a:ext cx="2393858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3827" t="-27273" b="-509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5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Ο</a:t>
            </a:r>
            <a:r>
              <a:rPr lang="es-CO" b="1" dirty="0"/>
              <a:t>(F(n))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34" y="1198389"/>
            <a:ext cx="5691117" cy="47672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28549" y="6318913"/>
            <a:ext cx="105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Tomado de: http://cooervo.github.io/Algorithms-DataStructures-BigONotation/images/graphs/comparison.svg</a:t>
            </a:r>
          </a:p>
        </p:txBody>
      </p:sp>
    </p:spTree>
    <p:extLst>
      <p:ext uri="{BB962C8B-B14F-4D97-AF65-F5344CB8AC3E}">
        <p14:creationId xmlns:p14="http://schemas.microsoft.com/office/powerpoint/2010/main" val="3086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es-CO" b="1" dirty="0"/>
              <a:t>Álgebra de </a:t>
            </a:r>
            <a:r>
              <a:rPr lang="el-GR" b="1" dirty="0"/>
              <a:t>Ο</a:t>
            </a:r>
            <a:r>
              <a:rPr lang="es-CO" b="1" dirty="0"/>
              <a:t>(F(n))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270" y="1581154"/>
            <a:ext cx="6037730" cy="5180758"/>
          </a:xfrm>
          <a:ln w="1270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si </a:t>
            </a:r>
            <a:r>
              <a:rPr lang="es-ES" i="1" dirty="0"/>
              <a:t>t1</a:t>
            </a:r>
            <a:r>
              <a:rPr lang="es-ES" dirty="0"/>
              <a:t> es O(F(n)) y </a:t>
            </a:r>
            <a:r>
              <a:rPr lang="es-ES" i="1" dirty="0"/>
              <a:t>t2</a:t>
            </a:r>
            <a:r>
              <a:rPr lang="es-ES" dirty="0"/>
              <a:t> es O(G(n)), entonces:</a:t>
            </a:r>
            <a:endParaRPr lang="es-ES" i="1" dirty="0"/>
          </a:p>
          <a:p>
            <a:pPr marL="514350" indent="-514350">
              <a:buFont typeface="+mj-lt"/>
              <a:buAutoNum type="alphaLcParenR"/>
            </a:pPr>
            <a:r>
              <a:rPr lang="es-ES" i="1" dirty="0"/>
              <a:t>t</a:t>
            </a:r>
            <a:r>
              <a:rPr lang="es-ES" i="1" baseline="-25000" dirty="0"/>
              <a:t>1</a:t>
            </a:r>
            <a:r>
              <a:rPr lang="es-ES" i="1" dirty="0"/>
              <a:t>(n)</a:t>
            </a:r>
            <a:r>
              <a:rPr lang="es-ES" dirty="0"/>
              <a:t>+</a:t>
            </a:r>
            <a:r>
              <a:rPr lang="es-ES" i="1" dirty="0"/>
              <a:t>t</a:t>
            </a:r>
            <a:r>
              <a:rPr lang="es-ES" i="1" baseline="-25000" dirty="0"/>
              <a:t>2</a:t>
            </a:r>
            <a:r>
              <a:rPr lang="es-ES" i="1" dirty="0"/>
              <a:t>(n)</a:t>
            </a:r>
            <a:r>
              <a:rPr lang="es-ES" dirty="0"/>
              <a:t> es de O( </a:t>
            </a:r>
            <a:r>
              <a:rPr lang="es-ES" dirty="0" err="1"/>
              <a:t>max</a:t>
            </a:r>
            <a:r>
              <a:rPr lang="es-ES" dirty="0"/>
              <a:t>{F(n) , G(n)} )</a:t>
            </a:r>
            <a:endParaRPr lang="es-CO" dirty="0"/>
          </a:p>
          <a:p>
            <a:pPr marL="514350" indent="-514350">
              <a:buFont typeface="+mj-lt"/>
              <a:buAutoNum type="alphaLcParenR"/>
            </a:pPr>
            <a:r>
              <a:rPr lang="es-ES" i="1" dirty="0"/>
              <a:t>t</a:t>
            </a:r>
            <a:r>
              <a:rPr lang="es-ES" i="1" baseline="-25000" dirty="0"/>
              <a:t>1</a:t>
            </a:r>
            <a:r>
              <a:rPr lang="es-ES" i="1" dirty="0"/>
              <a:t>(n)</a:t>
            </a:r>
            <a:r>
              <a:rPr lang="es-ES" dirty="0"/>
              <a:t>*</a:t>
            </a:r>
            <a:r>
              <a:rPr lang="es-ES" i="1" dirty="0"/>
              <a:t>t</a:t>
            </a:r>
            <a:r>
              <a:rPr lang="es-ES" i="1" baseline="-25000" dirty="0"/>
              <a:t>2</a:t>
            </a:r>
            <a:r>
              <a:rPr lang="es-ES" i="1" dirty="0"/>
              <a:t>(n)</a:t>
            </a:r>
            <a:r>
              <a:rPr lang="es-ES" dirty="0"/>
              <a:t> es de O(F(n)*G(n))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Demostración de a):</a:t>
            </a:r>
            <a:endParaRPr lang="es-CO" b="1" dirty="0"/>
          </a:p>
          <a:p>
            <a:pPr marL="0" lvl="0" indent="0">
              <a:buNone/>
            </a:pPr>
            <a:r>
              <a:rPr lang="es-ES" dirty="0"/>
              <a:t>existen n</a:t>
            </a:r>
            <a:r>
              <a:rPr lang="es-ES" baseline="-25000" dirty="0"/>
              <a:t>01</a:t>
            </a:r>
            <a:r>
              <a:rPr lang="es-ES" dirty="0"/>
              <a:t> y C</a:t>
            </a:r>
            <a:r>
              <a:rPr lang="es-ES" baseline="-25000" dirty="0"/>
              <a:t>1</a:t>
            </a:r>
            <a:r>
              <a:rPr lang="es-ES" dirty="0"/>
              <a:t>, n</a:t>
            </a:r>
            <a:r>
              <a:rPr lang="es-ES" baseline="-25000" dirty="0"/>
              <a:t>02</a:t>
            </a:r>
            <a:r>
              <a:rPr lang="es-ES" dirty="0"/>
              <a:t> y C</a:t>
            </a:r>
            <a:r>
              <a:rPr lang="es-ES" baseline="-25000" dirty="0"/>
              <a:t>2</a:t>
            </a:r>
            <a:r>
              <a:rPr lang="es-ES" dirty="0"/>
              <a:t> tales que:</a:t>
            </a:r>
          </a:p>
          <a:p>
            <a:pPr marL="0" lvl="0" indent="0">
              <a:buNone/>
            </a:pPr>
            <a:r>
              <a:rPr lang="es-ES" dirty="0"/>
              <a:t>	           </a:t>
            </a:r>
            <a:r>
              <a:rPr lang="es-ES" i="1" dirty="0"/>
              <a:t>t</a:t>
            </a:r>
            <a:r>
              <a:rPr lang="es-ES" i="1" baseline="-25000" dirty="0"/>
              <a:t>1</a:t>
            </a:r>
            <a:r>
              <a:rPr lang="es-ES" i="1" dirty="0"/>
              <a:t>(n)</a:t>
            </a:r>
            <a:r>
              <a:rPr lang="es-ES" dirty="0"/>
              <a:t> ≤ C</a:t>
            </a:r>
            <a:r>
              <a:rPr lang="es-ES" baseline="-25000" dirty="0"/>
              <a:t>1</a:t>
            </a:r>
            <a:r>
              <a:rPr lang="es-ES" dirty="0"/>
              <a:t>F(n)  </a:t>
            </a:r>
            <a:r>
              <a:rPr lang="es-ES" dirty="0">
                <a:sym typeface="Symbol" panose="05050102010706020507" pitchFamily="18" charset="2"/>
              </a:rPr>
              <a:t></a:t>
            </a:r>
            <a:r>
              <a:rPr lang="es-ES" dirty="0"/>
              <a:t>n≥n</a:t>
            </a:r>
            <a:r>
              <a:rPr lang="es-ES" baseline="-25000" dirty="0"/>
              <a:t>01</a:t>
            </a:r>
            <a:r>
              <a:rPr lang="es-ES" dirty="0"/>
              <a:t>,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 	_____</a:t>
            </a:r>
            <a:r>
              <a:rPr lang="es-ES" i="1" u="sng" dirty="0"/>
              <a:t>t</a:t>
            </a:r>
            <a:r>
              <a:rPr lang="es-ES" i="1" u="sng" baseline="-25000" dirty="0"/>
              <a:t>2</a:t>
            </a:r>
            <a:r>
              <a:rPr lang="es-ES" i="1" u="sng" dirty="0"/>
              <a:t>(n)</a:t>
            </a:r>
            <a:r>
              <a:rPr lang="es-ES" u="sng" dirty="0"/>
              <a:t> ≤ C</a:t>
            </a:r>
            <a:r>
              <a:rPr lang="es-ES" u="sng" baseline="-25000" dirty="0"/>
              <a:t>2</a:t>
            </a:r>
            <a:r>
              <a:rPr lang="es-ES" u="sng" dirty="0"/>
              <a:t>G(n)  </a:t>
            </a:r>
            <a:r>
              <a:rPr lang="es-ES" u="sng" dirty="0">
                <a:sym typeface="Symbol" panose="05050102010706020507" pitchFamily="18" charset="2"/>
              </a:rPr>
              <a:t></a:t>
            </a:r>
            <a:r>
              <a:rPr lang="es-ES" u="sng" dirty="0"/>
              <a:t>n≥n</a:t>
            </a:r>
            <a:r>
              <a:rPr lang="es-ES" u="sng" baseline="-25000" dirty="0"/>
              <a:t>02</a:t>
            </a:r>
            <a:r>
              <a:rPr lang="es-ES" u="sng" dirty="0"/>
              <a:t>,__  </a:t>
            </a:r>
            <a:endParaRPr lang="es-CO" u="sng" dirty="0"/>
          </a:p>
          <a:p>
            <a:pPr marL="0" indent="0">
              <a:buNone/>
            </a:pPr>
            <a:r>
              <a:rPr lang="es-CO" dirty="0" err="1"/>
              <a:t>Ent</a:t>
            </a:r>
            <a:r>
              <a:rPr lang="es-CO" dirty="0"/>
              <a:t>:  </a:t>
            </a:r>
            <a:r>
              <a:rPr lang="es-ES" i="1" dirty="0"/>
              <a:t>t</a:t>
            </a:r>
            <a:r>
              <a:rPr lang="es-ES" i="1" baseline="-25000" dirty="0"/>
              <a:t>1</a:t>
            </a:r>
            <a:r>
              <a:rPr lang="es-ES" i="1" dirty="0"/>
              <a:t>(n) + t</a:t>
            </a:r>
            <a:r>
              <a:rPr lang="es-ES" i="1" baseline="-25000" dirty="0"/>
              <a:t>2</a:t>
            </a:r>
            <a:r>
              <a:rPr lang="es-ES" i="1" dirty="0"/>
              <a:t>(n)</a:t>
            </a:r>
            <a:r>
              <a:rPr lang="es-ES" dirty="0"/>
              <a:t>  ≤ C</a:t>
            </a:r>
            <a:r>
              <a:rPr lang="es-ES" baseline="-25000" dirty="0"/>
              <a:t>1</a:t>
            </a:r>
            <a:r>
              <a:rPr lang="es-ES" dirty="0"/>
              <a:t>F(n)+ C</a:t>
            </a:r>
            <a:r>
              <a:rPr lang="es-ES" baseline="-25000" dirty="0"/>
              <a:t>2</a:t>
            </a:r>
            <a:r>
              <a:rPr lang="es-ES" dirty="0"/>
              <a:t>G(n) </a:t>
            </a:r>
            <a:endParaRPr lang="es-CO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ES" dirty="0"/>
              <a:t>Si C</a:t>
            </a:r>
            <a:r>
              <a:rPr lang="es-ES" baseline="-25000" dirty="0"/>
              <a:t>3</a:t>
            </a:r>
            <a:r>
              <a:rPr lang="es-ES" dirty="0"/>
              <a:t>=</a:t>
            </a:r>
            <a:r>
              <a:rPr lang="es-ES" dirty="0" err="1"/>
              <a:t>max</a:t>
            </a:r>
            <a:r>
              <a:rPr lang="es-ES" dirty="0"/>
              <a:t>{C</a:t>
            </a:r>
            <a:r>
              <a:rPr lang="es-ES" baseline="-25000" dirty="0"/>
              <a:t>1</a:t>
            </a:r>
            <a:r>
              <a:rPr lang="es-ES" dirty="0"/>
              <a:t>,C</a:t>
            </a:r>
            <a:r>
              <a:rPr lang="es-ES" baseline="-25000" dirty="0"/>
              <a:t>2</a:t>
            </a:r>
            <a:r>
              <a:rPr lang="es-ES" dirty="0"/>
              <a:t>},  y  n</a:t>
            </a:r>
            <a:r>
              <a:rPr lang="es-ES" baseline="-25000" dirty="0"/>
              <a:t>03</a:t>
            </a:r>
            <a:r>
              <a:rPr lang="es-ES" dirty="0"/>
              <a:t>= </a:t>
            </a:r>
            <a:r>
              <a:rPr lang="es-ES" dirty="0" err="1"/>
              <a:t>max</a:t>
            </a:r>
            <a:r>
              <a:rPr lang="es-ES" dirty="0"/>
              <a:t>{n</a:t>
            </a:r>
            <a:r>
              <a:rPr lang="es-ES" baseline="-25000" dirty="0"/>
              <a:t>01</a:t>
            </a:r>
            <a:r>
              <a:rPr lang="es-ES" dirty="0"/>
              <a:t>, n</a:t>
            </a:r>
            <a:r>
              <a:rPr lang="es-ES" baseline="-25000" dirty="0"/>
              <a:t>02</a:t>
            </a:r>
            <a:r>
              <a:rPr lang="es-ES" dirty="0"/>
              <a:t>}</a:t>
            </a:r>
            <a:endParaRPr lang="es-CO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96000" y="338311"/>
            <a:ext cx="6037730" cy="460102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Entonces:</a:t>
            </a:r>
          </a:p>
          <a:p>
            <a:pPr marL="0" indent="0">
              <a:buNone/>
            </a:pPr>
            <a:r>
              <a:rPr lang="es-ES" i="1" dirty="0"/>
              <a:t>t</a:t>
            </a:r>
            <a:r>
              <a:rPr lang="es-ES" i="1" baseline="-25000" dirty="0"/>
              <a:t>1</a:t>
            </a:r>
            <a:r>
              <a:rPr lang="es-ES" i="1" dirty="0"/>
              <a:t>(n) + t</a:t>
            </a:r>
            <a:r>
              <a:rPr lang="es-ES" i="1" baseline="-25000" dirty="0"/>
              <a:t>2</a:t>
            </a:r>
            <a:r>
              <a:rPr lang="es-ES" i="1" dirty="0"/>
              <a:t>(n)</a:t>
            </a:r>
            <a:r>
              <a:rPr lang="es-ES" dirty="0"/>
              <a:t> ≤ C</a:t>
            </a:r>
            <a:r>
              <a:rPr lang="es-ES" baseline="-25000" dirty="0"/>
              <a:t>1</a:t>
            </a:r>
            <a:r>
              <a:rPr lang="es-ES" dirty="0"/>
              <a:t>F(n) + C</a:t>
            </a:r>
            <a:r>
              <a:rPr lang="es-ES" baseline="-25000" dirty="0"/>
              <a:t>2</a:t>
            </a:r>
            <a:r>
              <a:rPr lang="es-ES" dirty="0"/>
              <a:t>G(n)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</a:t>
            </a:r>
            <a:r>
              <a:rPr lang="es-ES" baseline="-25000" dirty="0"/>
              <a:t>1</a:t>
            </a:r>
            <a:r>
              <a:rPr lang="es-ES" dirty="0"/>
              <a:t>F(n) + C</a:t>
            </a:r>
            <a:r>
              <a:rPr lang="es-ES" baseline="-25000" dirty="0"/>
              <a:t>2</a:t>
            </a:r>
            <a:r>
              <a:rPr lang="es-ES" dirty="0"/>
              <a:t>G(n) ≤ C</a:t>
            </a:r>
            <a:r>
              <a:rPr lang="es-ES" baseline="-25000" dirty="0"/>
              <a:t>3</a:t>
            </a:r>
            <a:r>
              <a:rPr lang="es-ES" dirty="0"/>
              <a:t>(F(n) + G(n))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</a:t>
            </a:r>
            <a:r>
              <a:rPr lang="es-ES" baseline="-25000" dirty="0"/>
              <a:t>3</a:t>
            </a:r>
            <a:r>
              <a:rPr lang="es-ES" dirty="0"/>
              <a:t>(F(n) + G(n)) ≤ 2C</a:t>
            </a:r>
            <a:r>
              <a:rPr lang="es-ES" baseline="-25000" dirty="0"/>
              <a:t>3</a:t>
            </a:r>
            <a:r>
              <a:rPr lang="es-ES" dirty="0"/>
              <a:t>max{F(n),G(n)} </a:t>
            </a:r>
            <a:endParaRPr lang="es-CO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siendo C=2C</a:t>
            </a:r>
            <a:r>
              <a:rPr lang="es-ES" baseline="-25000" dirty="0"/>
              <a:t>3</a:t>
            </a:r>
            <a:r>
              <a:rPr lang="es-ES" dirty="0"/>
              <a:t>  </a:t>
            </a:r>
          </a:p>
          <a:p>
            <a:pPr marL="0" indent="0">
              <a:buNone/>
            </a:pPr>
            <a:r>
              <a:rPr lang="es-ES" i="1" dirty="0"/>
              <a:t>t</a:t>
            </a:r>
            <a:r>
              <a:rPr lang="es-ES" i="1" baseline="-25000" dirty="0"/>
              <a:t>1</a:t>
            </a:r>
            <a:r>
              <a:rPr lang="es-ES" i="1" dirty="0"/>
              <a:t>(n)+ t</a:t>
            </a:r>
            <a:r>
              <a:rPr lang="es-ES" i="1" baseline="-25000" dirty="0"/>
              <a:t>2</a:t>
            </a:r>
            <a:r>
              <a:rPr lang="es-ES" i="1" dirty="0"/>
              <a:t>(n)</a:t>
            </a:r>
            <a:r>
              <a:rPr lang="es-ES" dirty="0"/>
              <a:t>  ≤ </a:t>
            </a:r>
            <a:r>
              <a:rPr lang="es-ES" dirty="0" err="1"/>
              <a:t>Cmax</a:t>
            </a:r>
            <a:r>
              <a:rPr lang="es-ES" dirty="0"/>
              <a:t>{F(n),G(n)} </a:t>
            </a:r>
          </a:p>
          <a:p>
            <a:pPr marL="0" indent="0">
              <a:buNone/>
            </a:pPr>
            <a:r>
              <a:rPr lang="es-ES" dirty="0"/>
              <a:t>luego </a:t>
            </a:r>
          </a:p>
          <a:p>
            <a:pPr marL="0" indent="0">
              <a:buNone/>
            </a:pPr>
            <a:r>
              <a:rPr lang="es-ES" i="1" dirty="0"/>
              <a:t>t</a:t>
            </a:r>
            <a:r>
              <a:rPr lang="es-ES" i="1" baseline="-25000" dirty="0"/>
              <a:t>1</a:t>
            </a:r>
            <a:r>
              <a:rPr lang="es-ES" i="1" dirty="0"/>
              <a:t>(n)+ t</a:t>
            </a:r>
            <a:r>
              <a:rPr lang="es-ES" i="1" baseline="-25000" dirty="0"/>
              <a:t>2</a:t>
            </a:r>
            <a:r>
              <a:rPr lang="es-ES" i="1" dirty="0"/>
              <a:t>(n) es O(</a:t>
            </a:r>
            <a:r>
              <a:rPr lang="es-ES" dirty="0" err="1"/>
              <a:t>max</a:t>
            </a:r>
            <a:r>
              <a:rPr lang="es-ES" dirty="0"/>
              <a:t>{ F(n),G(n)}</a:t>
            </a:r>
            <a:r>
              <a:rPr lang="es-ES" i="1" dirty="0"/>
              <a:t>)</a:t>
            </a: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520748" y="5148048"/>
            <a:ext cx="1936102" cy="113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/>
              <a:t>Ejercicio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Probar  que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679217" y="5465709"/>
                <a:ext cx="239385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s-CO" sz="2200" dirty="0" smtClean="0"/>
                        <m:t>)</m:t>
                      </m:r>
                      <m:r>
                        <m:rPr>
                          <m:nor/>
                        </m:rPr>
                        <a:rPr lang="es-CO" sz="2200" b="0" i="0" dirty="0" smtClean="0"/>
                        <m:t>=</m:t>
                      </m:r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r>
                        <a:rPr lang="es-C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s-CO" sz="2200" dirty="0" smtClean="0"/>
                        <m:t>)</m:t>
                      </m:r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17" y="5465709"/>
                <a:ext cx="2393858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4082" r="-7653" b="-345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H="1">
            <a:off x="7355541" y="1116106"/>
            <a:ext cx="1208886" cy="3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7959984" y="1728922"/>
            <a:ext cx="1532964" cy="55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contenido 2"/>
          <p:cNvSpPr txBox="1">
            <a:spLocks/>
          </p:cNvSpPr>
          <p:nvPr/>
        </p:nvSpPr>
        <p:spPr>
          <a:xfrm>
            <a:off x="1403182" y="1271787"/>
            <a:ext cx="2268933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Regla del Límite:</a:t>
            </a: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1403182" y="3623607"/>
            <a:ext cx="962647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CO" sz="2400" dirty="0"/>
              <a:t>Si</a:t>
            </a:r>
            <a:r>
              <a:rPr lang="es-CO" sz="24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2537648" y="3490729"/>
                <a:ext cx="205293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48" y="3490729"/>
                <a:ext cx="2052934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arcador de contenido 2"/>
          <p:cNvSpPr txBox="1">
            <a:spLocks/>
          </p:cNvSpPr>
          <p:nvPr/>
        </p:nvSpPr>
        <p:spPr>
          <a:xfrm>
            <a:off x="4762401" y="3570942"/>
            <a:ext cx="5179885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Entonces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∈ 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O(g(n)) y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∈ 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O(f(n))</a:t>
            </a:r>
            <a:endParaRPr lang="es-CO" sz="2400" b="1" dirty="0"/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1403182" y="2851675"/>
            <a:ext cx="962647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s-CO" sz="2400" dirty="0"/>
              <a:t>Si</a:t>
            </a:r>
            <a:r>
              <a:rPr lang="es-CO" sz="24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2537648" y="2707784"/>
                <a:ext cx="140384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48" y="2707784"/>
                <a:ext cx="1403846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Marcador de contenido 2"/>
          <p:cNvSpPr txBox="1">
            <a:spLocks/>
          </p:cNvSpPr>
          <p:nvPr/>
        </p:nvSpPr>
        <p:spPr>
          <a:xfrm>
            <a:off x="4762401" y="2756253"/>
            <a:ext cx="5745943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Entonces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∈ 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O(g(n)) pero 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∉ 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O(f(n))</a:t>
            </a:r>
            <a:endParaRPr lang="es-CO" sz="2400" b="1" dirty="0"/>
          </a:p>
        </p:txBody>
      </p:sp>
      <p:sp>
        <p:nvSpPr>
          <p:cNvPr id="32" name="Marcador de contenido 2"/>
          <p:cNvSpPr txBox="1">
            <a:spLocks/>
          </p:cNvSpPr>
          <p:nvPr/>
        </p:nvSpPr>
        <p:spPr>
          <a:xfrm>
            <a:off x="1375152" y="1993026"/>
            <a:ext cx="962647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O" sz="2400" dirty="0"/>
              <a:t>Si</a:t>
            </a:r>
            <a:r>
              <a:rPr lang="es-CO" sz="24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2509618" y="1860148"/>
                <a:ext cx="147117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8" y="1860148"/>
                <a:ext cx="1471172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Marcador de contenido 2"/>
          <p:cNvSpPr txBox="1">
            <a:spLocks/>
          </p:cNvSpPr>
          <p:nvPr/>
        </p:nvSpPr>
        <p:spPr>
          <a:xfrm>
            <a:off x="4734371" y="1940361"/>
            <a:ext cx="5745943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Entonces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f(n)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∉ 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O(g(n)) pero 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g(n</a:t>
            </a:r>
            <a:r>
              <a:rPr lang="es-E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s-ES" sz="240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∈ 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O(f(n))</a:t>
            </a:r>
            <a:endParaRPr lang="es-CO" sz="2400" b="1" dirty="0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403182" y="4859700"/>
            <a:ext cx="5410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Ejercicios</a:t>
            </a:r>
            <a:r>
              <a:rPr kumimoji="0" lang="es-ES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: Sea </a:t>
            </a:r>
            <a:r>
              <a:rPr kumimoji="0" lang="es-ES" altLang="es-CO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f(n)</a:t>
            </a:r>
            <a:r>
              <a:rPr kumimoji="0" lang="es-ES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= </a:t>
            </a:r>
            <a:r>
              <a:rPr kumimoji="0" lang="es-ES" altLang="es-CO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Ln</a:t>
            </a:r>
            <a:r>
              <a:rPr kumimoji="0" lang="es-ES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(n) y </a:t>
            </a:r>
            <a:r>
              <a:rPr kumimoji="0" lang="es-ES" altLang="es-CO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g(n)</a:t>
            </a:r>
            <a:r>
              <a:rPr kumimoji="0" lang="es-ES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Unicode MS" panose="020B0604020202020204" pitchFamily="34" charset="-128"/>
              </a:rPr>
              <a:t>=</a:t>
            </a:r>
            <a:endParaRPr kumimoji="0" lang="es-ES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7" name="Obje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681148"/>
              </p:ext>
            </p:extLst>
          </p:nvPr>
        </p:nvGraphicFramePr>
        <p:xfrm>
          <a:off x="6126387" y="4881059"/>
          <a:ext cx="500522" cy="48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6" imgW="241300" imgH="228600" progId="Equation.3">
                  <p:embed/>
                </p:oleObj>
              </mc:Choice>
              <mc:Fallback>
                <p:oleObj r:id="rId6" imgW="241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387" y="4881059"/>
                        <a:ext cx="500522" cy="480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3100223" y="5711948"/>
            <a:ext cx="247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F(N) = 3N</a:t>
            </a:r>
            <a:r>
              <a:rPr lang="es-CO" sz="2400" baseline="30000" dirty="0"/>
              <a:t>2</a:t>
            </a:r>
            <a:r>
              <a:rPr lang="es-CO" sz="2400" dirty="0"/>
              <a:t>+2N+4      G(N)= N</a:t>
            </a:r>
            <a:r>
              <a:rPr lang="es-CO" sz="2400" baseline="30000" dirty="0"/>
              <a:t>2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3887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904" y="35702"/>
            <a:ext cx="10515600" cy="1325563"/>
          </a:xfrm>
        </p:spPr>
        <p:txBody>
          <a:bodyPr/>
          <a:lstStyle/>
          <a:p>
            <a:r>
              <a:rPr lang="el-GR" b="1" dirty="0"/>
              <a:t>Ω</a:t>
            </a:r>
            <a:r>
              <a:rPr lang="es-CO" b="1" dirty="0"/>
              <a:t>(F(n))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7697" y="2488081"/>
            <a:ext cx="1716741" cy="52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Propiedad: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3134438" y="2549781"/>
                <a:ext cx="536994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O" sz="2200" b="0" dirty="0"/>
                  <a:t> si </a:t>
                </a:r>
                <a14:m>
                  <m:oMath xmlns:m="http://schemas.openxmlformats.org/officeDocument/2006/math">
                    <m:r>
                      <a:rPr lang="es-CO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2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8" y="2549781"/>
                <a:ext cx="536994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043" t="-25000" b="-482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64583"/>
              </p:ext>
            </p:extLst>
          </p:nvPr>
        </p:nvGraphicFramePr>
        <p:xfrm>
          <a:off x="1057740" y="1633618"/>
          <a:ext cx="10713014" cy="44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5067000" imgH="241200" progId="">
                  <p:embed/>
                </p:oleObj>
              </mc:Choice>
              <mc:Fallback>
                <p:oleObj r:id="rId4" imgW="5067000" imgH="241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740" y="1633618"/>
                        <a:ext cx="10713014" cy="447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ítulo 1"/>
          <p:cNvSpPr txBox="1">
            <a:spLocks/>
          </p:cNvSpPr>
          <p:nvPr/>
        </p:nvSpPr>
        <p:spPr>
          <a:xfrm>
            <a:off x="922361" y="32042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b="1" dirty="0"/>
              <a:t>ϴ</a:t>
            </a:r>
            <a:r>
              <a:rPr lang="es-CO" b="1" dirty="0"/>
              <a:t>(F(n))</a:t>
            </a: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557006"/>
              </p:ext>
            </p:extLst>
          </p:nvPr>
        </p:nvGraphicFramePr>
        <p:xfrm>
          <a:off x="922361" y="4607259"/>
          <a:ext cx="10989613" cy="48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6" imgW="4813200" imgH="241200" progId="">
                  <p:embed/>
                </p:oleObj>
              </mc:Choice>
              <mc:Fallback>
                <p:oleObj r:id="rId6" imgW="481320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61" y="4607259"/>
                        <a:ext cx="10989613" cy="48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ángulo 18"/>
          <p:cNvSpPr/>
          <p:nvPr/>
        </p:nvSpPr>
        <p:spPr>
          <a:xfrm>
            <a:off x="922361" y="5652918"/>
            <a:ext cx="6801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</a:t>
            </a:r>
            <a:r>
              <a:rPr lang="pt-B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puede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expresar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como: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(F(n))= O(F(n)) 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(F(n))</a:t>
            </a:r>
            <a:endParaRPr lang="es-CO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ϴ</a:t>
            </a:r>
            <a:r>
              <a:rPr lang="es-CO" b="1" dirty="0"/>
              <a:t>(F(n))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16" y="2026288"/>
            <a:ext cx="4359180" cy="46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contenido 2"/>
          <p:cNvSpPr txBox="1">
            <a:spLocks/>
          </p:cNvSpPr>
          <p:nvPr/>
        </p:nvSpPr>
        <p:spPr>
          <a:xfrm>
            <a:off x="1440009" y="1845209"/>
            <a:ext cx="2268933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b="1" dirty="0"/>
              <a:t>Regla del Límite:</a:t>
            </a: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1440009" y="4197029"/>
            <a:ext cx="962647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CO" sz="2400" dirty="0"/>
              <a:t>Si</a:t>
            </a:r>
            <a:r>
              <a:rPr lang="es-CO" sz="24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2574475" y="4064151"/>
                <a:ext cx="205293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475" y="4064151"/>
                <a:ext cx="2052934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arcador de contenido 2"/>
          <p:cNvSpPr txBox="1">
            <a:spLocks/>
          </p:cNvSpPr>
          <p:nvPr/>
        </p:nvSpPr>
        <p:spPr>
          <a:xfrm>
            <a:off x="4799228" y="4144364"/>
            <a:ext cx="3130121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Entonces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∈ </a:t>
            </a:r>
            <a:r>
              <a:rPr lang="el-GR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ϴ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(g(n))</a:t>
            </a:r>
            <a:endParaRPr lang="es-CO" sz="2400" b="1" dirty="0"/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1440009" y="3425097"/>
            <a:ext cx="962647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s-CO" sz="2400" dirty="0"/>
              <a:t>Si</a:t>
            </a:r>
            <a:r>
              <a:rPr lang="es-CO" sz="24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2574475" y="3281206"/>
                <a:ext cx="140384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475" y="3281206"/>
                <a:ext cx="1403846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Marcador de contenido 2"/>
          <p:cNvSpPr txBox="1">
            <a:spLocks/>
          </p:cNvSpPr>
          <p:nvPr/>
        </p:nvSpPr>
        <p:spPr>
          <a:xfrm>
            <a:off x="4799228" y="3329675"/>
            <a:ext cx="5745943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Entonces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∈ 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O(g(n)) pero 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∉ </a:t>
            </a:r>
            <a:r>
              <a:rPr lang="el-GR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ϴ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(f(n))</a:t>
            </a:r>
            <a:endParaRPr lang="es-CO" sz="2400" b="1" dirty="0"/>
          </a:p>
        </p:txBody>
      </p:sp>
      <p:sp>
        <p:nvSpPr>
          <p:cNvPr id="32" name="Marcador de contenido 2"/>
          <p:cNvSpPr txBox="1">
            <a:spLocks/>
          </p:cNvSpPr>
          <p:nvPr/>
        </p:nvSpPr>
        <p:spPr>
          <a:xfrm>
            <a:off x="1411979" y="2566448"/>
            <a:ext cx="962647" cy="44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O" sz="2400" dirty="0"/>
              <a:t>Si</a:t>
            </a:r>
            <a:r>
              <a:rPr lang="es-CO" sz="24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2546445" y="2433570"/>
                <a:ext cx="147117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45" y="2433570"/>
                <a:ext cx="1471172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Marcador de contenido 2"/>
          <p:cNvSpPr txBox="1">
            <a:spLocks/>
          </p:cNvSpPr>
          <p:nvPr/>
        </p:nvSpPr>
        <p:spPr>
          <a:xfrm>
            <a:off x="4771198" y="2513783"/>
            <a:ext cx="5745943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/>
              <a:t>Entonces 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f(n)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∈ </a:t>
            </a:r>
            <a:r>
              <a:rPr lang="el-GR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Ω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(g(n)) pero  </a:t>
            </a:r>
            <a:r>
              <a:rPr lang="es-ES" sz="2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f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(n) </a:t>
            </a:r>
            <a:r>
              <a:rPr lang="es-ES" sz="2400" dirty="0"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∉ </a:t>
            </a:r>
            <a:r>
              <a:rPr lang="el-GR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ϴ</a:t>
            </a:r>
            <a:r>
              <a:rPr lang="es-E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(g(n))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28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8424"/>
            <a:ext cx="5670176" cy="50223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Cuáles afirmaciones son verdaderas o falsas? Demuéstrelo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 n</a:t>
            </a:r>
            <a:r>
              <a:rPr lang="pt-BR" baseline="30000" dirty="0"/>
              <a:t>2</a:t>
            </a:r>
            <a:r>
              <a:rPr lang="pt-BR" dirty="0"/>
              <a:t> es O(n</a:t>
            </a:r>
            <a:r>
              <a:rPr lang="pt-BR" baseline="30000" dirty="0"/>
              <a:t>3</a:t>
            </a:r>
            <a:r>
              <a:rPr lang="pt-BR" dirty="0"/>
              <a:t>)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 n</a:t>
            </a:r>
            <a:r>
              <a:rPr lang="pt-BR" baseline="30000" dirty="0"/>
              <a:t>2</a:t>
            </a:r>
            <a:r>
              <a:rPr lang="pt-BR" dirty="0"/>
              <a:t> es </a:t>
            </a:r>
            <a:r>
              <a:rPr lang="es-ES" dirty="0">
                <a:sym typeface="Symbol" panose="05050102010706020507" pitchFamily="18" charset="2"/>
              </a:rPr>
              <a:t></a:t>
            </a:r>
            <a:r>
              <a:rPr lang="pt-BR" dirty="0"/>
              <a:t> (n</a:t>
            </a:r>
            <a:r>
              <a:rPr lang="pt-BR" baseline="30000" dirty="0"/>
              <a:t>3</a:t>
            </a:r>
            <a:r>
              <a:rPr lang="pt-BR" dirty="0"/>
              <a:t>)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 2</a:t>
            </a:r>
            <a:r>
              <a:rPr lang="pt-BR" baseline="30000" dirty="0"/>
              <a:t>n</a:t>
            </a:r>
            <a:r>
              <a:rPr lang="pt-BR" dirty="0"/>
              <a:t> es </a:t>
            </a:r>
            <a:r>
              <a:rPr lang="es-ES" dirty="0">
                <a:sym typeface="Symbol" panose="05050102010706020507" pitchFamily="18" charset="2"/>
              </a:rPr>
              <a:t></a:t>
            </a:r>
            <a:r>
              <a:rPr lang="pt-BR" dirty="0"/>
              <a:t>(2</a:t>
            </a:r>
            <a:r>
              <a:rPr lang="pt-BR" baseline="30000" dirty="0"/>
              <a:t>n+1</a:t>
            </a:r>
            <a:r>
              <a:rPr lang="pt-BR" dirty="0"/>
              <a:t>)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n! es </a:t>
            </a:r>
            <a:r>
              <a:rPr lang="es-ES" dirty="0">
                <a:sym typeface="Symbol" panose="05050102010706020507" pitchFamily="18" charset="2"/>
              </a:rPr>
              <a:t></a:t>
            </a:r>
            <a:r>
              <a:rPr lang="pt-BR" dirty="0"/>
              <a:t>((n+1)!)</a:t>
            </a:r>
            <a:endParaRPr lang="es-CO" dirty="0"/>
          </a:p>
          <a:p>
            <a:pPr marL="0" indent="0">
              <a:buNone/>
            </a:pPr>
            <a:r>
              <a:rPr lang="pt-BR" dirty="0"/>
              <a:t> </a:t>
            </a:r>
            <a:endParaRPr lang="es-CO" dirty="0"/>
          </a:p>
          <a:p>
            <a:pPr marL="514350" indent="-514350">
              <a:buFont typeface="+mj-lt"/>
              <a:buAutoNum type="arabicPeriod" startAt="2"/>
            </a:pPr>
            <a:r>
              <a:rPr lang="es-CO" dirty="0"/>
              <a:t>Demuestre</a:t>
            </a:r>
            <a:r>
              <a:rPr lang="pt-BR" dirty="0"/>
              <a:t> que:</a:t>
            </a:r>
          </a:p>
          <a:p>
            <a:pPr marL="0" indent="0" algn="ctr">
              <a:buNone/>
            </a:pPr>
            <a:r>
              <a:rPr lang="pt-BR" dirty="0"/>
              <a:t>Si 2</a:t>
            </a:r>
            <a:r>
              <a:rPr lang="pt-BR" baseline="30000" dirty="0"/>
              <a:t>t(n)</a:t>
            </a:r>
            <a:r>
              <a:rPr lang="pt-BR" dirty="0"/>
              <a:t> es </a:t>
            </a:r>
            <a:r>
              <a:rPr lang="es-CO" dirty="0"/>
              <a:t>O(2</a:t>
            </a:r>
            <a:r>
              <a:rPr lang="es-CO" baseline="30000" dirty="0"/>
              <a:t>n</a:t>
            </a:r>
            <a:r>
              <a:rPr lang="pt-BR" dirty="0"/>
              <a:t>) </a:t>
            </a:r>
            <a:r>
              <a:rPr lang="es-ES" dirty="0"/>
              <a:t>⇏ </a:t>
            </a:r>
            <a:r>
              <a:rPr lang="pt-BR" dirty="0"/>
              <a:t>t(n) es O(n)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508376" y="1378424"/>
            <a:ext cx="5298142" cy="50223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 </a:t>
            </a:r>
            <a:endParaRPr lang="es-CO" dirty="0"/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Demostrar que </a:t>
            </a:r>
            <a:r>
              <a:rPr lang="es-ES" dirty="0">
                <a:sym typeface="Symbol" panose="05050102010706020507" pitchFamily="18" charset="2"/>
              </a:rPr>
              <a:t>O</a:t>
            </a:r>
            <a:r>
              <a:rPr lang="es-ES" dirty="0"/>
              <a:t>(F(n)) es </a:t>
            </a:r>
            <a:endParaRPr lang="es-CO" dirty="0"/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Reflexiva</a:t>
            </a:r>
            <a:endParaRPr lang="es-CO" dirty="0"/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Transitiva</a:t>
            </a:r>
          </a:p>
          <a:p>
            <a:pPr marL="457200" lvl="1" indent="0">
              <a:buNone/>
            </a:pPr>
            <a:endParaRPr lang="es-CO" dirty="0"/>
          </a:p>
          <a:p>
            <a:pPr marL="514350" indent="-514350">
              <a:buFont typeface="+mj-lt"/>
              <a:buAutoNum type="arabicPeriod" startAt="4"/>
            </a:pPr>
            <a:r>
              <a:rPr lang="es-ES" dirty="0"/>
              <a:t>Demostrar que </a:t>
            </a:r>
            <a:r>
              <a:rPr lang="es-ES" dirty="0">
                <a:sym typeface="Symbol" panose="05050102010706020507" pitchFamily="18" charset="2"/>
              </a:rPr>
              <a:t></a:t>
            </a:r>
            <a:r>
              <a:rPr lang="es-ES" dirty="0"/>
              <a:t>(F(n)) es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Reflexiva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Simétrica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Transitiva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6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881</Words>
  <Application>Microsoft Office PowerPoint</Application>
  <PresentationFormat>Panorámica</PresentationFormat>
  <Paragraphs>107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Cambria Math</vt:lpstr>
      <vt:lpstr>Symbol</vt:lpstr>
      <vt:lpstr>Times New Roman</vt:lpstr>
      <vt:lpstr>Tema de Office</vt:lpstr>
      <vt:lpstr>Equation.3</vt:lpstr>
      <vt:lpstr>Acotamientos</vt:lpstr>
      <vt:lpstr>Ο(F(n))</vt:lpstr>
      <vt:lpstr>Ο(F(n))</vt:lpstr>
      <vt:lpstr>Álgebra de Ο(F(n))</vt:lpstr>
      <vt:lpstr>Presentación de PowerPoint</vt:lpstr>
      <vt:lpstr>Ω(F(n))</vt:lpstr>
      <vt:lpstr>ϴ(F(n))</vt:lpstr>
      <vt:lpstr>Presentación de PowerPoint</vt:lpstr>
      <vt:lpstr>Ejercicios</vt:lpstr>
      <vt:lpstr>Ejercicios de análisis incluyendo gráficas</vt:lpstr>
      <vt:lpstr>Más 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Acotamientos</dc:title>
  <dc:creator>Revisor</dc:creator>
  <cp:lastModifiedBy>Deicy Alvarado</cp:lastModifiedBy>
  <cp:revision>40</cp:revision>
  <dcterms:created xsi:type="dcterms:W3CDTF">2020-05-27T01:07:40Z</dcterms:created>
  <dcterms:modified xsi:type="dcterms:W3CDTF">2022-05-18T03:39:18Z</dcterms:modified>
</cp:coreProperties>
</file>