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4" r:id="rId6"/>
    <p:sldId id="275" r:id="rId7"/>
    <p:sldId id="273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59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33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20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2079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501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41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991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467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82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08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37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91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9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7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49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62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7B81C-C6EF-4B64-99B3-C4CEAF85621F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B290FC-297A-44BE-8BDC-B7840DEC529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2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Análisis de algunos algoritmos de Ordenamiento y Búsqueda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/>
              <a:t>En términos de tiempo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2687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Búsqueda Binaria (Ejemplo)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11448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CO" b="1" dirty="0" smtClean="0"/>
                  <a:t>Tercera Iteración</a:t>
                </a:r>
                <a:r>
                  <a:rPr lang="es-CO" dirty="0" smtClean="0"/>
                  <a:t>: </a:t>
                </a:r>
                <a:r>
                  <a:rPr lang="es-CO" dirty="0"/>
                  <a:t>Nuevamente se halla la posición media, pero del nuevo arreglo </a:t>
                </a:r>
              </a:p>
              <a:p>
                <a:pPr marL="0" indent="0">
                  <a:buNone/>
                </a:pPr>
                <a:r>
                  <a:rPr lang="es-CO" dirty="0"/>
                  <a:t>                  </a:t>
                </a:r>
                <a14:m>
                  <m:oMath xmlns:m="http://schemas.openxmlformats.org/officeDocument/2006/math">
                    <m:r>
                      <a:rPr lang="es-CO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1144842"/>
              </a:xfrm>
              <a:blipFill rotWithShape="0">
                <a:blip r:embed="rId2"/>
                <a:stretch>
                  <a:fillRect l="-479" t="-53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39878"/>
              </p:ext>
            </p:extLst>
          </p:nvPr>
        </p:nvGraphicFramePr>
        <p:xfrm>
          <a:off x="2885047" y="3668406"/>
          <a:ext cx="722488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10577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18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25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27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28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Marcador de contenido 2"/>
          <p:cNvSpPr txBox="1">
            <a:spLocks/>
          </p:cNvSpPr>
          <p:nvPr/>
        </p:nvSpPr>
        <p:spPr>
          <a:xfrm>
            <a:off x="2481635" y="4679576"/>
            <a:ext cx="9022977" cy="155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10 se compara con el elemento de la posición 3 y coincide, por lo que el proceso termina.</a:t>
            </a:r>
          </a:p>
          <a:p>
            <a:r>
              <a:rPr lang="es-CO" dirty="0" smtClean="0"/>
              <a:t>Repetir nuevamente el ejercicio pero buscando inicialmente el 18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76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de la Búsqueda Binaria (peor caso)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38082" y="1905001"/>
            <a:ext cx="9614648" cy="811306"/>
          </a:xfrm>
        </p:spPr>
        <p:txBody>
          <a:bodyPr>
            <a:normAutofit/>
          </a:bodyPr>
          <a:lstStyle/>
          <a:p>
            <a:r>
              <a:rPr lang="es-CO" dirty="0" smtClean="0"/>
              <a:t>Para hallar el t(N) es necesario contar el número de comparaciones en el peor caso, es decir cuando el tamaño del arreglo llega a 1</a:t>
            </a:r>
          </a:p>
          <a:p>
            <a:pPr marL="0" indent="0">
              <a:buNone/>
            </a:pP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3577"/>
                  </p:ext>
                </p:extLst>
              </p:nvPr>
            </p:nvGraphicFramePr>
            <p:xfrm>
              <a:off x="2283643" y="2837330"/>
              <a:ext cx="3746250" cy="3896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3125"/>
                    <a:gridCol w="1873125"/>
                  </a:tblGrid>
                  <a:tr h="67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Iteración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Tamaño</a:t>
                          </a:r>
                          <a:r>
                            <a:rPr lang="es-CO" baseline="0" dirty="0" smtClean="0"/>
                            <a:t> del arreglo</a:t>
                          </a:r>
                          <a:endParaRPr lang="es-CO" dirty="0"/>
                        </a:p>
                      </a:txBody>
                      <a:tcPr/>
                    </a:tc>
                  </a:tr>
                  <a:tr h="67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</a:tr>
                  <a:tr h="67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type m:val="skw"/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</a:tr>
                  <a:tr h="67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type m:val="skw"/>
                                        <m:ctrlPr>
                                          <a:rPr lang="es-CO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  <a:p>
                          <a:pPr algn="ctr"/>
                          <a:endParaRPr lang="es-CO" dirty="0"/>
                        </a:p>
                      </a:txBody>
                      <a:tcPr/>
                    </a:tc>
                  </a:tr>
                  <a:tr h="67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K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s-CO" sz="18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  <a:p>
                          <a:pPr algn="ctr"/>
                          <a:endParaRPr lang="es-CO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3577"/>
                  </p:ext>
                </p:extLst>
              </p:nvPr>
            </p:nvGraphicFramePr>
            <p:xfrm>
              <a:off x="2283643" y="2837330"/>
              <a:ext cx="3746250" cy="38963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3125"/>
                    <a:gridCol w="1873125"/>
                  </a:tblGrid>
                  <a:tr h="67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Iteración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Tamaño</a:t>
                          </a:r>
                          <a:r>
                            <a:rPr lang="es-CO" baseline="0" dirty="0" smtClean="0"/>
                            <a:t> del arreglo</a:t>
                          </a:r>
                          <a:endParaRPr lang="es-CO" dirty="0"/>
                        </a:p>
                      </a:txBody>
                      <a:tcPr/>
                    </a:tc>
                  </a:tr>
                  <a:tr h="67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25" t="-104545" r="-1299" b="-383636"/>
                          </a:stretch>
                        </a:blipFill>
                      </a:tcPr>
                    </a:tc>
                  </a:tr>
                  <a:tr h="700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25" t="-193966" r="-1299" b="-263793"/>
                          </a:stretch>
                        </a:blipFill>
                      </a:tcPr>
                    </a:tc>
                  </a:tr>
                  <a:tr h="975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25" t="-213125" r="-1299" b="-91250"/>
                          </a:stretch>
                        </a:blipFill>
                      </a:tcPr>
                    </a:tc>
                  </a:tr>
                  <a:tr h="877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K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25" t="-347917" r="-1299" b="-13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7385675" y="3783368"/>
                <a:ext cx="2367956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675" y="3783368"/>
                <a:ext cx="2367956" cy="6090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1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Algoritmo de Ordenamiento Shell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55694" y="1667435"/>
            <a:ext cx="6716153" cy="5056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 err="1"/>
              <a:t>Void</a:t>
            </a:r>
            <a:r>
              <a:rPr lang="es-ES" sz="2000" dirty="0"/>
              <a:t> </a:t>
            </a:r>
            <a:r>
              <a:rPr lang="es-ES" sz="2000" dirty="0" err="1"/>
              <a:t>ordenshell</a:t>
            </a:r>
            <a:r>
              <a:rPr lang="es-ES" sz="2000" dirty="0"/>
              <a:t> (</a:t>
            </a:r>
            <a:r>
              <a:rPr lang="es-ES" sz="2000" dirty="0" err="1"/>
              <a:t>tipoElemento</a:t>
            </a:r>
            <a:r>
              <a:rPr lang="es-ES" sz="2000" dirty="0"/>
              <a:t> a[], </a:t>
            </a:r>
            <a:r>
              <a:rPr lang="es-ES" sz="2000" dirty="0" err="1"/>
              <a:t>int</a:t>
            </a:r>
            <a:r>
              <a:rPr lang="es-ES" sz="2000" dirty="0"/>
              <a:t> N)</a:t>
            </a:r>
            <a:endParaRPr lang="es-CO" sz="2000" dirty="0"/>
          </a:p>
          <a:p>
            <a:pPr marL="0" indent="0">
              <a:buNone/>
            </a:pPr>
            <a:r>
              <a:rPr lang="pt-BR" sz="2000" dirty="0"/>
              <a:t>{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i,j,h</a:t>
            </a:r>
            <a:r>
              <a:rPr lang="pt-BR" sz="2000" dirty="0"/>
              <a:t>;  </a:t>
            </a:r>
            <a:r>
              <a:rPr lang="pt-BR" sz="2000" dirty="0" err="1"/>
              <a:t>tipoElemento</a:t>
            </a:r>
            <a:r>
              <a:rPr lang="pt-BR" sz="2000" dirty="0"/>
              <a:t> v;</a:t>
            </a:r>
            <a:endParaRPr lang="es-CO" sz="2000" dirty="0"/>
          </a:p>
          <a:p>
            <a:pPr marL="0" indent="0">
              <a:buNone/>
            </a:pPr>
            <a:r>
              <a:rPr lang="pt-BR" sz="2000" dirty="0"/>
              <a:t> for(h=1; h&lt;=N/9; h= 3*h+1);</a:t>
            </a:r>
            <a:endParaRPr lang="es-CO" sz="2000" dirty="0"/>
          </a:p>
          <a:p>
            <a:pPr marL="0" indent="0">
              <a:buNone/>
            </a:pPr>
            <a:r>
              <a:rPr lang="pt-BR" sz="2000" dirty="0"/>
              <a:t> for(; h&gt;0; h/=3)</a:t>
            </a:r>
            <a:endParaRPr lang="es-CO" sz="2000" dirty="0"/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for(i=h+1;i</a:t>
            </a:r>
            <a:r>
              <a:rPr lang="pt-BR" sz="2000" dirty="0"/>
              <a:t>&lt;=N; i+=1)</a:t>
            </a:r>
            <a:endParaRPr lang="es-CO" sz="2000" dirty="0"/>
          </a:p>
          <a:p>
            <a:pPr marL="0" indent="0">
              <a:buNone/>
            </a:pPr>
            <a:r>
              <a:rPr lang="pt-BR" sz="2000" dirty="0"/>
              <a:t> 	</a:t>
            </a:r>
            <a:r>
              <a:rPr lang="pt-BR" sz="2000" dirty="0" smtClean="0"/>
              <a:t>    {</a:t>
            </a:r>
            <a:r>
              <a:rPr lang="pt-BR" sz="2000" dirty="0"/>
              <a:t>v=a[i]; j=i;</a:t>
            </a:r>
            <a:endParaRPr lang="es-CO" sz="2000" dirty="0"/>
          </a:p>
          <a:p>
            <a:pPr marL="0" indent="0">
              <a:buNone/>
            </a:pPr>
            <a:r>
              <a:rPr lang="pt-BR" sz="2000" dirty="0"/>
              <a:t>      </a:t>
            </a:r>
            <a:r>
              <a:rPr lang="pt-BR" sz="2000" dirty="0" smtClean="0"/>
              <a:t>      </a:t>
            </a:r>
            <a:r>
              <a:rPr lang="pt-BR" sz="2000" dirty="0" err="1"/>
              <a:t>While</a:t>
            </a:r>
            <a:r>
              <a:rPr lang="pt-BR" sz="2000" dirty="0"/>
              <a:t>(j &gt;h &amp;&amp; a[j-h] &gt; v)</a:t>
            </a:r>
            <a:endParaRPr lang="es-CO" sz="2000" dirty="0"/>
          </a:p>
          <a:p>
            <a:pPr marL="0" indent="0">
              <a:buNone/>
            </a:pPr>
            <a:r>
              <a:rPr lang="pt-BR" sz="2000" dirty="0"/>
              <a:t>                  {a[j] = a[j-h]; j-=h;}</a:t>
            </a:r>
            <a:endParaRPr lang="es-CO" sz="2000" dirty="0"/>
          </a:p>
          <a:p>
            <a:pPr marL="0" indent="0">
              <a:buNone/>
            </a:pPr>
            <a:r>
              <a:rPr lang="pt-BR" sz="2000" dirty="0"/>
              <a:t>      </a:t>
            </a:r>
            <a:r>
              <a:rPr lang="pt-BR" sz="2000" dirty="0" smtClean="0"/>
              <a:t>       </a:t>
            </a:r>
            <a:r>
              <a:rPr lang="pt-BR" sz="2000" dirty="0"/>
              <a:t>a[j]=v;</a:t>
            </a:r>
            <a:endParaRPr lang="es-CO" sz="2000" dirty="0"/>
          </a:p>
          <a:p>
            <a:pPr marL="0" indent="0">
              <a:buNone/>
            </a:pPr>
            <a:r>
              <a:rPr lang="pt-BR" sz="2000" dirty="0"/>
              <a:t>      </a:t>
            </a:r>
            <a:r>
              <a:rPr lang="pt-BR" sz="2000" dirty="0" smtClean="0"/>
              <a:t>      </a:t>
            </a:r>
            <a:r>
              <a:rPr lang="pt-BR" sz="2000" dirty="0"/>
              <a:t>}</a:t>
            </a:r>
            <a:endParaRPr lang="es-CO" sz="2000" dirty="0"/>
          </a:p>
          <a:p>
            <a:pPr marL="0" indent="0">
              <a:buNone/>
            </a:pPr>
            <a:r>
              <a:rPr lang="es-ES" sz="2000" dirty="0"/>
              <a:t>}</a:t>
            </a:r>
            <a:endParaRPr lang="es-CO" sz="2000" dirty="0"/>
          </a:p>
          <a:p>
            <a:pPr marL="0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4026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Cómo funciona el algoritmo Shell?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9247" y="4833568"/>
            <a:ext cx="8915400" cy="9890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dirty="0" smtClean="0"/>
              <a:t>A qué otro algoritmo se parece?</a:t>
            </a:r>
          </a:p>
          <a:p>
            <a:pPr marL="0" indent="0">
              <a:buNone/>
            </a:pPr>
            <a:r>
              <a:rPr lang="es-CO" dirty="0" smtClean="0"/>
              <a:t>Cuál es el t(N)?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89676"/>
              </p:ext>
            </p:extLst>
          </p:nvPr>
        </p:nvGraphicFramePr>
        <p:xfrm>
          <a:off x="1290927" y="3426360"/>
          <a:ext cx="10496080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14"/>
                <a:gridCol w="470647"/>
                <a:gridCol w="525551"/>
                <a:gridCol w="524804"/>
                <a:gridCol w="524804"/>
                <a:gridCol w="524804"/>
                <a:gridCol w="524804"/>
                <a:gridCol w="524804"/>
                <a:gridCol w="524804"/>
                <a:gridCol w="524804"/>
                <a:gridCol w="524804"/>
                <a:gridCol w="524804"/>
                <a:gridCol w="524804"/>
                <a:gridCol w="524804"/>
                <a:gridCol w="524804"/>
                <a:gridCol w="524804"/>
                <a:gridCol w="524804"/>
                <a:gridCol w="524804"/>
                <a:gridCol w="524804"/>
                <a:gridCol w="524804"/>
              </a:tblGrid>
              <a:tr h="310577"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100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95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90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85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80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75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70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65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60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55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50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45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40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35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30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25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20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15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10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dirty="0" smtClean="0"/>
                        <a:t>5</a:t>
                      </a:r>
                      <a:endParaRPr lang="es-CO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4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5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6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8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9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10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11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12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13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14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15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16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17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18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19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20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Marcador de contenido 2"/>
          <p:cNvSpPr txBox="1">
            <a:spLocks/>
          </p:cNvSpPr>
          <p:nvPr/>
        </p:nvSpPr>
        <p:spPr>
          <a:xfrm>
            <a:off x="2432330" y="2245658"/>
            <a:ext cx="8915400" cy="59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CO" dirty="0" smtClean="0"/>
              <a:t>Hacer la prueba con el siguiente arreglo: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74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Algoritmo de Selección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08329" y="2038066"/>
            <a:ext cx="4821522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400" dirty="0"/>
              <a:t>Selección (</a:t>
            </a:r>
            <a:r>
              <a:rPr lang="es-ES" sz="2400" dirty="0" err="1"/>
              <a:t>Tipo_elem</a:t>
            </a:r>
            <a:r>
              <a:rPr lang="es-ES" sz="2400" dirty="0"/>
              <a:t> a[], </a:t>
            </a:r>
            <a:r>
              <a:rPr lang="es-ES" sz="2400" dirty="0" err="1"/>
              <a:t>int</a:t>
            </a:r>
            <a:r>
              <a:rPr lang="es-ES" sz="2400" dirty="0"/>
              <a:t> N)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{</a:t>
            </a:r>
            <a:r>
              <a:rPr lang="es-ES" sz="2400" dirty="0" err="1"/>
              <a:t>int</a:t>
            </a:r>
            <a:r>
              <a:rPr lang="es-ES" sz="2400" dirty="0"/>
              <a:t> </a:t>
            </a:r>
            <a:r>
              <a:rPr lang="es-ES" sz="2400" dirty="0" err="1"/>
              <a:t>i,j,min</a:t>
            </a:r>
            <a:r>
              <a:rPr lang="es-ES" sz="2400" dirty="0"/>
              <a:t>;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   </a:t>
            </a:r>
            <a:r>
              <a:rPr lang="es-ES" sz="2400" dirty="0" err="1"/>
              <a:t>for</a:t>
            </a:r>
            <a:r>
              <a:rPr lang="es-ES" sz="2400" dirty="0"/>
              <a:t> (i=1;i&lt;N; i++)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       {min = i;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         </a:t>
            </a:r>
            <a:r>
              <a:rPr lang="es-ES" sz="2400" dirty="0" err="1"/>
              <a:t>for</a:t>
            </a:r>
            <a:r>
              <a:rPr lang="es-ES" sz="2400" dirty="0"/>
              <a:t> (j=i+1;j&lt;=N; </a:t>
            </a:r>
            <a:r>
              <a:rPr lang="es-ES" sz="2400" dirty="0" err="1"/>
              <a:t>j++</a:t>
            </a:r>
            <a:r>
              <a:rPr lang="es-ES" sz="2400" dirty="0"/>
              <a:t>)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	 </a:t>
            </a:r>
            <a:r>
              <a:rPr lang="es-ES" sz="2400" dirty="0" smtClean="0"/>
              <a:t>        </a:t>
            </a:r>
            <a:r>
              <a:rPr lang="es-ES" sz="2400" dirty="0" err="1" smtClean="0"/>
              <a:t>if</a:t>
            </a:r>
            <a:r>
              <a:rPr lang="es-ES" sz="2400" dirty="0" smtClean="0"/>
              <a:t>(a[j</a:t>
            </a:r>
            <a:r>
              <a:rPr lang="es-ES" sz="2400" dirty="0"/>
              <a:t>]&lt;a[min]) min = j;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         intercambio(a, min, i)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        }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}</a:t>
            </a:r>
            <a:endParaRPr lang="es-CO" sz="2400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3445922" y="6581001"/>
            <a:ext cx="534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* Tomado del libro Estructuras de datos en C++ de Robert </a:t>
            </a:r>
            <a:r>
              <a:rPr lang="es-CO" sz="1200" dirty="0" err="1" smtClean="0"/>
              <a:t>Sedgewick</a:t>
            </a:r>
            <a:endParaRPr lang="es-CO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8529851" y="3361765"/>
                <a:ext cx="1286502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851" y="3361765"/>
                <a:ext cx="1286502" cy="778931"/>
              </a:xfrm>
              <a:prstGeom prst="rect">
                <a:avLst/>
              </a:prstGeom>
              <a:blipFill rotWithShape="0">
                <a:blip r:embed="rId2"/>
                <a:stretch>
                  <a:fillRect r="-3222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8529851" y="453667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N-1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422856" y="5825662"/>
                <a:ext cx="41204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−1= 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56" y="5825662"/>
                <a:ext cx="4120487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/>
          <p:cNvCxnSpPr/>
          <p:nvPr/>
        </p:nvCxnSpPr>
        <p:spPr>
          <a:xfrm flipV="1">
            <a:off x="7852229" y="3751230"/>
            <a:ext cx="677622" cy="305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460343" y="4536677"/>
            <a:ext cx="101138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9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Algoritmo de inserción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90427" y="1492996"/>
            <a:ext cx="6424219" cy="5088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dirty="0" smtClean="0"/>
              <a:t>Inserción (Tipo_ </a:t>
            </a:r>
            <a:r>
              <a:rPr lang="es-ES" sz="2200" dirty="0" err="1"/>
              <a:t>elem</a:t>
            </a:r>
            <a:r>
              <a:rPr lang="es-ES" sz="2200" dirty="0"/>
              <a:t> a[], </a:t>
            </a:r>
            <a:r>
              <a:rPr lang="es-ES" sz="2200" dirty="0" err="1"/>
              <a:t>int</a:t>
            </a:r>
            <a:r>
              <a:rPr lang="es-ES" sz="2200" dirty="0"/>
              <a:t> N)</a:t>
            </a:r>
            <a:endParaRPr lang="es-CO" sz="2200" dirty="0"/>
          </a:p>
          <a:p>
            <a:pPr marL="0" indent="0">
              <a:buNone/>
            </a:pPr>
            <a:r>
              <a:rPr lang="es-ES" sz="2200" dirty="0"/>
              <a:t>{</a:t>
            </a:r>
            <a:r>
              <a:rPr lang="es-ES" sz="2200" dirty="0" err="1"/>
              <a:t>int</a:t>
            </a:r>
            <a:r>
              <a:rPr lang="es-ES" sz="2200" dirty="0"/>
              <a:t> </a:t>
            </a:r>
            <a:r>
              <a:rPr lang="es-ES" sz="2200" dirty="0" err="1"/>
              <a:t>i,j</a:t>
            </a:r>
            <a:r>
              <a:rPr lang="es-ES" sz="2200" dirty="0"/>
              <a:t>; </a:t>
            </a:r>
            <a:r>
              <a:rPr lang="es-ES" sz="2200" dirty="0" err="1"/>
              <a:t>Tipo_elem</a:t>
            </a:r>
            <a:r>
              <a:rPr lang="es-ES" sz="2200" dirty="0"/>
              <a:t> v;</a:t>
            </a:r>
            <a:endParaRPr lang="es-CO" sz="2200" dirty="0"/>
          </a:p>
          <a:p>
            <a:pPr marL="0" indent="0">
              <a:buNone/>
            </a:pPr>
            <a:r>
              <a:rPr lang="es-ES" sz="2200" dirty="0"/>
              <a:t>  </a:t>
            </a:r>
            <a:r>
              <a:rPr lang="es-ES" sz="2200" dirty="0" err="1"/>
              <a:t>for</a:t>
            </a:r>
            <a:r>
              <a:rPr lang="es-ES" sz="2200" dirty="0"/>
              <a:t> (i=2; i&lt;=N; i++)</a:t>
            </a:r>
            <a:endParaRPr lang="es-CO" sz="2200" dirty="0"/>
          </a:p>
          <a:p>
            <a:pPr marL="0" indent="0">
              <a:buNone/>
            </a:pPr>
            <a:r>
              <a:rPr lang="es-ES" sz="2200" dirty="0"/>
              <a:t>     </a:t>
            </a:r>
            <a:r>
              <a:rPr lang="es-ES" sz="2200" dirty="0" smtClean="0"/>
              <a:t>{ j=i</a:t>
            </a:r>
            <a:r>
              <a:rPr lang="es-ES" sz="2200" dirty="0"/>
              <a:t>; </a:t>
            </a:r>
            <a:r>
              <a:rPr lang="es-ES" sz="2200" dirty="0" smtClean="0"/>
              <a:t>  v=a[j</a:t>
            </a:r>
            <a:r>
              <a:rPr lang="es-ES" sz="2200" dirty="0"/>
              <a:t>];</a:t>
            </a:r>
            <a:endParaRPr lang="es-CO" sz="2200" dirty="0"/>
          </a:p>
          <a:p>
            <a:pPr marL="0" indent="0">
              <a:buNone/>
            </a:pPr>
            <a:r>
              <a:rPr lang="es-ES" sz="2200" dirty="0"/>
              <a:t>       </a:t>
            </a:r>
            <a:r>
              <a:rPr lang="es-ES" sz="2200" dirty="0" err="1"/>
              <a:t>while</a:t>
            </a:r>
            <a:r>
              <a:rPr lang="es-ES" sz="2200" dirty="0"/>
              <a:t>(a[j-1]&gt;v &amp;&amp; j&gt;1)</a:t>
            </a:r>
            <a:endParaRPr lang="es-CO" sz="2200" dirty="0"/>
          </a:p>
          <a:p>
            <a:pPr marL="0" indent="0">
              <a:buNone/>
            </a:pPr>
            <a:r>
              <a:rPr lang="es-ES" sz="2200" dirty="0"/>
              <a:t>         {a[j]=a[j-1];</a:t>
            </a:r>
            <a:endParaRPr lang="es-CO" sz="2200" dirty="0"/>
          </a:p>
          <a:p>
            <a:pPr marL="0" indent="0">
              <a:buNone/>
            </a:pPr>
            <a:r>
              <a:rPr lang="es-ES" sz="2200" dirty="0"/>
              <a:t>           j--;</a:t>
            </a:r>
            <a:endParaRPr lang="es-CO" sz="2200" dirty="0"/>
          </a:p>
          <a:p>
            <a:pPr marL="0" indent="0">
              <a:buNone/>
            </a:pPr>
            <a:r>
              <a:rPr lang="es-ES" sz="2200" dirty="0"/>
              <a:t>         }</a:t>
            </a:r>
            <a:endParaRPr lang="es-CO" sz="2200" dirty="0"/>
          </a:p>
          <a:p>
            <a:pPr marL="0" indent="0">
              <a:buNone/>
            </a:pPr>
            <a:r>
              <a:rPr lang="es-ES" sz="2200" dirty="0"/>
              <a:t>        a[j]= v;</a:t>
            </a:r>
            <a:endParaRPr lang="es-CO" sz="2200" dirty="0"/>
          </a:p>
          <a:p>
            <a:pPr marL="0" indent="0">
              <a:buNone/>
            </a:pPr>
            <a:r>
              <a:rPr lang="es-ES" sz="2200" dirty="0"/>
              <a:t>      </a:t>
            </a:r>
            <a:r>
              <a:rPr lang="es-ES" sz="2200" dirty="0" smtClean="0"/>
              <a:t>}</a:t>
            </a:r>
            <a:endParaRPr lang="es-CO" sz="2200" dirty="0"/>
          </a:p>
          <a:p>
            <a:pPr marL="0" indent="0">
              <a:buNone/>
            </a:pPr>
            <a:r>
              <a:rPr lang="es-ES" sz="2200" dirty="0" smtClean="0"/>
              <a:t>}</a:t>
            </a:r>
            <a:endParaRPr lang="es-CO" sz="2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445922" y="6581001"/>
            <a:ext cx="534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* Tomado del libro Estructuras de datos en C++ de Robert </a:t>
            </a:r>
            <a:r>
              <a:rPr lang="es-CO" sz="1200" dirty="0" err="1" smtClean="0"/>
              <a:t>Sedgewick</a:t>
            </a:r>
            <a:endParaRPr lang="es-CO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8330603" y="2468418"/>
                <a:ext cx="317400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𝑚𝑒𝑗𝑜𝑟</m:t>
                          </m:r>
                        </m:sub>
                      </m:sSub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s-CO" dirty="0"/>
                        <m:t>(</m:t>
                      </m:r>
                      <m:r>
                        <m:rPr>
                          <m:nor/>
                        </m:rPr>
                        <a:rPr lang="es-CO" dirty="0"/>
                        <m:t>N</m:t>
                      </m:r>
                      <m:r>
                        <m:rPr>
                          <m:nor/>
                        </m:rPr>
                        <a:rPr lang="es-CO" dirty="0"/>
                        <m:t>−1)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603" y="2468418"/>
                <a:ext cx="3174009" cy="610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8086195" y="3854106"/>
                <a:ext cx="387580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𝑝𝑒𝑜𝑟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195" y="3854106"/>
                <a:ext cx="3875805" cy="7789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5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Análisis Algoritmo de burbuja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00576" y="2333767"/>
            <a:ext cx="6237026" cy="39122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burbuja (Tipo_ </a:t>
            </a:r>
            <a:r>
              <a:rPr lang="es-ES" sz="2400" dirty="0" err="1"/>
              <a:t>elem</a:t>
            </a:r>
            <a:r>
              <a:rPr lang="es-ES" sz="2400" dirty="0"/>
              <a:t> a[], </a:t>
            </a:r>
            <a:r>
              <a:rPr lang="es-ES" sz="2400" dirty="0" err="1"/>
              <a:t>int</a:t>
            </a:r>
            <a:r>
              <a:rPr lang="es-ES" sz="2400" dirty="0"/>
              <a:t> N)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{</a:t>
            </a:r>
            <a:r>
              <a:rPr lang="es-ES" sz="2400" dirty="0" err="1"/>
              <a:t>int</a:t>
            </a:r>
            <a:r>
              <a:rPr lang="es-ES" sz="2400" dirty="0"/>
              <a:t> i</a:t>
            </a:r>
            <a:r>
              <a:rPr lang="es-ES" sz="2400" dirty="0" smtClean="0"/>
              <a:t>, j</a:t>
            </a:r>
            <a:r>
              <a:rPr lang="es-ES" sz="2400" dirty="0"/>
              <a:t>;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  </a:t>
            </a:r>
            <a:r>
              <a:rPr lang="es-ES" sz="2400" dirty="0" err="1"/>
              <a:t>for</a:t>
            </a:r>
            <a:r>
              <a:rPr lang="es-ES" sz="2400" dirty="0"/>
              <a:t> (i=N; i&gt;=1; i--)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     </a:t>
            </a:r>
            <a:r>
              <a:rPr lang="es-ES" sz="2400" dirty="0" err="1"/>
              <a:t>for</a:t>
            </a:r>
            <a:r>
              <a:rPr lang="es-ES" sz="2400" dirty="0"/>
              <a:t>(j=2; j&lt;=i; </a:t>
            </a:r>
            <a:r>
              <a:rPr lang="es-ES" sz="2400" dirty="0" err="1"/>
              <a:t>j++</a:t>
            </a:r>
            <a:r>
              <a:rPr lang="es-ES" sz="2400" dirty="0"/>
              <a:t>)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           </a:t>
            </a:r>
            <a:r>
              <a:rPr lang="es-ES" sz="2400" dirty="0" err="1"/>
              <a:t>if</a:t>
            </a:r>
            <a:r>
              <a:rPr lang="es-ES" sz="2400" dirty="0"/>
              <a:t>(a[j-1]&gt; a[j]) intercambio(a,j-1,j);</a:t>
            </a:r>
            <a:endParaRPr lang="es-CO" sz="2400" dirty="0"/>
          </a:p>
          <a:p>
            <a:pPr marL="0" indent="0">
              <a:buNone/>
            </a:pPr>
            <a:r>
              <a:rPr lang="es-ES" sz="2400" dirty="0"/>
              <a:t>}</a:t>
            </a:r>
            <a:endParaRPr lang="es-CO" sz="2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445922" y="6581001"/>
            <a:ext cx="5346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* Tomado del libro Estructuras de datos en C++ de Robert </a:t>
            </a:r>
            <a:r>
              <a:rPr lang="es-CO" sz="1200" dirty="0" err="1" smtClean="0"/>
              <a:t>Sedgewick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2996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Suma de matrices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448" t="29402" r="14963" b="16061"/>
          <a:stretch/>
        </p:blipFill>
        <p:spPr>
          <a:xfrm>
            <a:off x="2702859" y="1905000"/>
            <a:ext cx="6777318" cy="37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Multiplicación de matrices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1066" t="37052" r="18162" b="13119"/>
          <a:stretch/>
        </p:blipFill>
        <p:spPr>
          <a:xfrm>
            <a:off x="2592925" y="2232212"/>
            <a:ext cx="7788548" cy="3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Algoritmos de búsqueda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3787" y="2371164"/>
            <a:ext cx="4403259" cy="3777622"/>
          </a:xfrm>
        </p:spPr>
        <p:txBody>
          <a:bodyPr>
            <a:normAutofit/>
          </a:bodyPr>
          <a:lstStyle/>
          <a:p>
            <a:r>
              <a:rPr lang="es-CO" sz="2400" dirty="0" smtClean="0"/>
              <a:t>Secuencial con el arreglo desordenado</a:t>
            </a:r>
          </a:p>
          <a:p>
            <a:pPr marL="0" indent="0">
              <a:buNone/>
            </a:pPr>
            <a:endParaRPr lang="es-CO" sz="2400" dirty="0" smtClean="0"/>
          </a:p>
          <a:p>
            <a:r>
              <a:rPr lang="es-CO" sz="2400" dirty="0" smtClean="0"/>
              <a:t>Secuencial con el arreglo ordenado</a:t>
            </a:r>
          </a:p>
          <a:p>
            <a:endParaRPr lang="es-CO" sz="2400" dirty="0"/>
          </a:p>
          <a:p>
            <a:r>
              <a:rPr lang="es-CO" sz="2400" dirty="0" smtClean="0"/>
              <a:t>Binaria</a:t>
            </a:r>
            <a:endParaRPr lang="es-CO" sz="2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09641"/>
              </p:ext>
            </p:extLst>
          </p:nvPr>
        </p:nvGraphicFramePr>
        <p:xfrm>
          <a:off x="6131859" y="1439366"/>
          <a:ext cx="5924176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18565"/>
                <a:gridCol w="2366682"/>
                <a:gridCol w="88152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Peor caso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CO" dirty="0" smtClean="0"/>
                        <a:t>Mejor caso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489241">
                <a:tc>
                  <a:txBody>
                    <a:bodyPr/>
                    <a:lstStyle/>
                    <a:p>
                      <a:r>
                        <a:rPr lang="es-CO" b="1" dirty="0" smtClean="0"/>
                        <a:t>Cuándo</a:t>
                      </a:r>
                    </a:p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t(n</a:t>
                      </a:r>
                      <a:r>
                        <a:rPr lang="es-CO" b="1" dirty="0" smtClean="0"/>
                        <a:t>)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Cuándo</a:t>
                      </a:r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1" dirty="0" smtClean="0"/>
                        <a:t> t(n)</a:t>
                      </a:r>
                      <a:endParaRPr lang="es-CO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El elemento buscado está al final o no está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 elemento buscado está en la primera</a:t>
                      </a:r>
                      <a:r>
                        <a:rPr lang="es-CO" baseline="0" dirty="0" smtClean="0"/>
                        <a:t> posición del arreglo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El elemento buscado es el mayor</a:t>
                      </a:r>
                      <a:r>
                        <a:rPr lang="es-CO" baseline="0" dirty="0" smtClean="0"/>
                        <a:t> o es mayor que el último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 elemento buscado está en la primera</a:t>
                      </a:r>
                      <a:r>
                        <a:rPr lang="es-CO" baseline="0" dirty="0" smtClean="0"/>
                        <a:t> posición del arreglo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El</a:t>
                      </a:r>
                      <a:r>
                        <a:rPr lang="es-CO" baseline="0" dirty="0" smtClean="0"/>
                        <a:t> arreglo lógico, tiene tamaño 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 elemento buscado está en la posición central del arreglo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6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Búsqueda Binaria (Ejemplo)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8235"/>
          </a:xfrm>
        </p:spPr>
        <p:txBody>
          <a:bodyPr/>
          <a:lstStyle/>
          <a:p>
            <a:r>
              <a:rPr lang="es-CO" dirty="0" smtClean="0"/>
              <a:t>Se tiene el arreglo A y se asume que el elemento buscado es 10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11977"/>
              </p:ext>
            </p:extLst>
          </p:nvPr>
        </p:nvGraphicFramePr>
        <p:xfrm>
          <a:off x="3073306" y="3278442"/>
          <a:ext cx="722488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10577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28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4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5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6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8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/>
              <p:cNvSpPr txBox="1">
                <a:spLocks/>
              </p:cNvSpPr>
              <p:nvPr/>
            </p:nvSpPr>
            <p:spPr>
              <a:xfrm>
                <a:off x="2481635" y="4405006"/>
                <a:ext cx="9022977" cy="15385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O" b="1" dirty="0" smtClean="0"/>
                  <a:t>Primera Iteración</a:t>
                </a:r>
                <a:r>
                  <a:rPr lang="es-CO" dirty="0" smtClean="0"/>
                  <a:t>: Se ubica la posición media del arreglo 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8+1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4.5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s-CO" dirty="0" smtClean="0"/>
              </a:p>
              <a:p>
                <a:r>
                  <a:rPr lang="es-CO" dirty="0" smtClean="0"/>
                  <a:t>10 se compara con el elemento de la posición 4 (12), pero no coincide, dado que el arreglo está ordenado, 10 estará en la  primera mitad del arreglo</a:t>
                </a:r>
                <a:endParaRPr lang="es-CO" dirty="0"/>
              </a:p>
            </p:txBody>
          </p:sp>
        </mc:Choice>
        <mc:Fallback xmlns="">
          <p:sp>
            <p:nvSpPr>
              <p:cNvPr id="6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35" y="4405006"/>
                <a:ext cx="9022977" cy="1538593"/>
              </a:xfrm>
              <a:prstGeom prst="rect">
                <a:avLst/>
              </a:prstGeom>
              <a:blipFill rotWithShape="0"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7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Búsqueda Binaria (Ejemplo)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54878"/>
          </a:xfrm>
        </p:spPr>
        <p:txBody>
          <a:bodyPr>
            <a:normAutofit/>
          </a:bodyPr>
          <a:lstStyle/>
          <a:p>
            <a:r>
              <a:rPr lang="es-CO" b="1" dirty="0" smtClean="0"/>
              <a:t>Segunda Iteración</a:t>
            </a:r>
            <a:r>
              <a:rPr lang="es-CO" dirty="0" smtClean="0"/>
              <a:t>: La búsqueda se reduce a un arreglo lógico que está constituido, teóricamente, por la mitad del arreglo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43186"/>
              </p:ext>
            </p:extLst>
          </p:nvPr>
        </p:nvGraphicFramePr>
        <p:xfrm>
          <a:off x="3073306" y="3278442"/>
          <a:ext cx="722488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10577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18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25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27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28</a:t>
                      </a:r>
                      <a:endParaRPr lang="es-CO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s-CO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/>
              <p:cNvSpPr txBox="1">
                <a:spLocks/>
              </p:cNvSpPr>
              <p:nvPr/>
            </p:nvSpPr>
            <p:spPr>
              <a:xfrm>
                <a:off x="2481635" y="4405006"/>
                <a:ext cx="9022977" cy="1834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O" dirty="0" smtClean="0"/>
                  <a:t>Nuevamente se halla la posición media, pero del nuevo arreglo </a:t>
                </a:r>
              </a:p>
              <a:p>
                <a:pPr marL="0" indent="0">
                  <a:buNone/>
                </a:pPr>
                <a:r>
                  <a:rPr lang="es-CO" b="0" dirty="0"/>
                  <a:t> </a:t>
                </a:r>
                <a:r>
                  <a:rPr lang="es-CO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CO" dirty="0" smtClean="0"/>
              </a:p>
              <a:p>
                <a:r>
                  <a:rPr lang="es-CO" dirty="0" smtClean="0"/>
                  <a:t>10 se compara con el elemento de la posición 2 (7), pero no coincide, el proceso continua con la segunda mitad del arreglo</a:t>
                </a:r>
                <a:endParaRPr lang="es-CO" dirty="0"/>
              </a:p>
            </p:txBody>
          </p:sp>
        </mc:Choice>
        <mc:Fallback xmlns="">
          <p:sp>
            <p:nvSpPr>
              <p:cNvPr id="6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35" y="4405006"/>
                <a:ext cx="9022977" cy="1834429"/>
              </a:xfrm>
              <a:prstGeom prst="rect">
                <a:avLst/>
              </a:prstGeom>
              <a:blipFill rotWithShape="0">
                <a:blip r:embed="rId2"/>
                <a:stretch>
                  <a:fillRect l="-473" t="-19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1369</TotalTime>
  <Words>634</Words>
  <Application>Microsoft Office PowerPoint</Application>
  <PresentationFormat>Panorámica</PresentationFormat>
  <Paragraphs>195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Espiral</vt:lpstr>
      <vt:lpstr>Análisis de algunos algoritmos de Ordenamiento y Búsqueda</vt:lpstr>
      <vt:lpstr>Análisis Algoritmo de Selección</vt:lpstr>
      <vt:lpstr>Análisis Algoritmo de inserción</vt:lpstr>
      <vt:lpstr>Análisis Algoritmo de burbuja</vt:lpstr>
      <vt:lpstr>Suma de matrices</vt:lpstr>
      <vt:lpstr>Multiplicación de matrices</vt:lpstr>
      <vt:lpstr>Algoritmos de búsqueda</vt:lpstr>
      <vt:lpstr>Búsqueda Binaria (Ejemplo)</vt:lpstr>
      <vt:lpstr>Búsqueda Binaria (Ejemplo)</vt:lpstr>
      <vt:lpstr>Búsqueda Binaria (Ejemplo)</vt:lpstr>
      <vt:lpstr>Análisis de la Búsqueda Binaria (peor caso)</vt:lpstr>
      <vt:lpstr>Algoritmo de Ordenamiento Shell</vt:lpstr>
      <vt:lpstr>Cómo funciona el algoritmo Shell?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Complejidad Algorítmica</dc:title>
  <dc:creator>Revisor</dc:creator>
  <cp:lastModifiedBy>Revisor</cp:lastModifiedBy>
  <cp:revision>68</cp:revision>
  <dcterms:created xsi:type="dcterms:W3CDTF">2020-05-06T04:47:37Z</dcterms:created>
  <dcterms:modified xsi:type="dcterms:W3CDTF">2020-05-18T19:59:09Z</dcterms:modified>
</cp:coreProperties>
</file>