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8" r:id="rId4"/>
    <p:sldId id="260" r:id="rId5"/>
    <p:sldId id="268" r:id="rId6"/>
    <p:sldId id="264" r:id="rId7"/>
    <p:sldId id="269" r:id="rId8"/>
    <p:sldId id="271" r:id="rId9"/>
    <p:sldId id="261" r:id="rId10"/>
    <p:sldId id="265" r:id="rId11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60B2A-E5D4-C682-7089-7519CBDCF5B5}" v="42" dt="2022-05-12T20:19:08.840"/>
    <p1510:client id="{89296D0C-946B-A504-9731-62245F25E150}" v="21" dt="2022-05-12T20:08:49.206"/>
    <p1510:client id="{DCA8996C-B31D-418E-B372-7CBBC3275194}" v="2620" dt="2022-05-12T15:44:47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FCB736-0ADD-49BB-B6DE-B82334245F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83AE6-440A-41CC-97E8-CB5B489679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A0DD-9D25-4E63-A187-2DD30194DBFD}" type="datetime1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C4EC-0C1D-4CB6-A06C-633D86E64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0F510-C925-4D25-B15A-6F217A3CF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CD996-28E9-4091-BD1A-BF7E37D77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8767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D70F6-D675-4BF2-9C80-0A6E714C3280}" type="datetime1">
              <a:rPr lang="en-GB" smtClean="0"/>
              <a:pPr/>
              <a:t>12/05/2022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F5F66-C26C-4A0C-9C41-1168CB2D5E6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95329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F5F66-C26C-4A0C-9C41-1168CB2D5E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9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3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2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9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9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1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9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5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8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ublic.tableau.com/app/profile/miguel.angel1252/viz/ProjectRealEstate/Story1" TargetMode="Externa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hyperlink" Target="https://public.tableau.com/app/profile/miguel.angel1252/viz/ProjectRealEstate/Story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ublic.tableau.com/app/profile/miguel.angel1252/viz/ProjectRealEstate/Story1" TargetMode="Externa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lic.tableau.com/app/profile/miguel.angel1252/viz/ProjectRealEstate/Story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picture containing outdoor, garden&#10;&#10;Description automatically generated">
            <a:extLst>
              <a:ext uri="{FF2B5EF4-FFF2-40B4-BE49-F238E27FC236}">
                <a16:creationId xmlns:a16="http://schemas.microsoft.com/office/drawing/2014/main" id="{EBD92862-B224-626F-82FA-C0B8EA3683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5753" b="4265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926" y="-1040624"/>
            <a:ext cx="7530685" cy="3163864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5200" b="1" dirty="0">
                <a:solidFill>
                  <a:srgbClr val="FFFFFF"/>
                </a:solidFill>
                <a:latin typeface="Amasis MT Pro Black"/>
                <a:cs typeface="Sabon Next LT"/>
              </a:rPr>
              <a:t>REAL ESTATE IN SEATTLE, WA</a:t>
            </a:r>
            <a:r>
              <a:rPr lang="en-GB" sz="5200" b="1" dirty="0">
                <a:solidFill>
                  <a:srgbClr val="FFFFFF"/>
                </a:solidFill>
                <a:cs typeface="Sabon Next LT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770" y="2035936"/>
            <a:ext cx="7583133" cy="1279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200" b="1" dirty="0">
                <a:solidFill>
                  <a:srgbClr val="FFFFFF"/>
                </a:solidFill>
              </a:rPr>
              <a:t>REGRESSION ANALYSIS 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358" y="3628535"/>
            <a:ext cx="3033860" cy="3041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1033708" y="358121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/>
              <a:t>THANK YOU FOR YOUR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313FC-A2DA-F64A-BE4F-32E0595BEBA6}"/>
              </a:ext>
            </a:extLst>
          </p:cNvPr>
          <p:cNvSpPr txBox="1"/>
          <p:nvPr/>
        </p:nvSpPr>
        <p:spPr>
          <a:xfrm>
            <a:off x="1035181" y="1380831"/>
            <a:ext cx="7315199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+mn-lt"/>
                <a:cs typeface="+mn-lt"/>
              </a:rPr>
              <a:t>PLEASE LET US KNOW IF YOU HAVE ANY QUESTIONS. </a:t>
            </a:r>
          </a:p>
          <a:p>
            <a:endParaRPr lang="en-GB" sz="2400" dirty="0">
              <a:ea typeface="+mn-lt"/>
              <a:cs typeface="+mn-lt"/>
            </a:endParaRPr>
          </a:p>
          <a:p>
            <a:endParaRPr lang="en-GB" sz="2400" dirty="0"/>
          </a:p>
          <a:p>
            <a:endParaRPr lang="en-GB" sz="2400" dirty="0"/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endParaRPr lang="en-GB" sz="2400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4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63" y="3110060"/>
            <a:ext cx="3575901" cy="3575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1033708" y="358121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/>
              <a:t>DELIVERABLES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313FC-A2DA-F64A-BE4F-32E0595BEBA6}"/>
              </a:ext>
            </a:extLst>
          </p:cNvPr>
          <p:cNvSpPr txBox="1"/>
          <p:nvPr/>
        </p:nvSpPr>
        <p:spPr>
          <a:xfrm>
            <a:off x="1035181" y="1176583"/>
            <a:ext cx="7315199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+mn-lt"/>
                <a:cs typeface="+mn-lt"/>
              </a:rPr>
              <a:t>Using the dataset of 22,000 houses sold between 2014-2015:</a:t>
            </a:r>
          </a:p>
          <a:p>
            <a:pPr marL="285750" indent="-285750">
              <a:buFont typeface="Arial"/>
              <a:buChar char="•"/>
            </a:pPr>
            <a:endParaRPr lang="en-GB" sz="2400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Build a model that will predict the price of a house based on features provided in the dataset. 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400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Explore the characteristics of the houses using some business intelligence tools. 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400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Gain understanding of which factors are responsible for higher property value - $650K and above.</a:t>
            </a:r>
            <a:endParaRPr lang="en-US" sz="240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059" y="5183956"/>
            <a:ext cx="1502005" cy="1502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766615" y="444534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/>
              <a:t>PROCESSES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313FC-A2DA-F64A-BE4F-32E0595BEBA6}"/>
              </a:ext>
            </a:extLst>
          </p:cNvPr>
          <p:cNvSpPr txBox="1"/>
          <p:nvPr/>
        </p:nvSpPr>
        <p:spPr>
          <a:xfrm>
            <a:off x="1176583" y="964480"/>
            <a:ext cx="107716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b="1" u="sng" dirty="0"/>
              <a:t>Datasets</a:t>
            </a:r>
            <a:r>
              <a:rPr lang="en-US" dirty="0"/>
              <a:t>                                       </a:t>
            </a:r>
            <a:r>
              <a:rPr lang="en-US" b="1" u="sng" dirty="0"/>
              <a:t>Results</a:t>
            </a:r>
            <a:r>
              <a:rPr lang="en-US" dirty="0"/>
              <a:t>                                                     </a:t>
            </a:r>
            <a:r>
              <a:rPr lang="en-US" b="1" u="sng" dirty="0"/>
              <a:t>Available at</a:t>
            </a:r>
            <a:br>
              <a:rPr lang="en-US" dirty="0"/>
            </a:br>
            <a:endParaRPr lang="en-US"/>
          </a:p>
        </p:txBody>
      </p:sp>
      <p:pic>
        <p:nvPicPr>
          <p:cNvPr id="6" name="Picture 6" descr="Shape, arrow&#10;&#10;Description automatically generated">
            <a:extLst>
              <a:ext uri="{FF2B5EF4-FFF2-40B4-BE49-F238E27FC236}">
                <a16:creationId xmlns:a16="http://schemas.microsoft.com/office/drawing/2014/main" id="{2C580196-20CF-F485-E317-F81BDA1B5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380000">
            <a:off x="2150112" y="2884308"/>
            <a:ext cx="983531" cy="641679"/>
          </a:xfrm>
          <a:prstGeom prst="rect">
            <a:avLst/>
          </a:prstGeom>
        </p:spPr>
      </p:pic>
      <p:pic>
        <p:nvPicPr>
          <p:cNvPr id="7" name="Picture 7" descr="Chart, logo, company name, scatter chart&#10;&#10;Description automatically generated">
            <a:extLst>
              <a:ext uri="{FF2B5EF4-FFF2-40B4-BE49-F238E27FC236}">
                <a16:creationId xmlns:a16="http://schemas.microsoft.com/office/drawing/2014/main" id="{43F1A7E3-79AB-2567-0C9D-042CBC533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657" y="2717276"/>
            <a:ext cx="2743200" cy="2743200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396430C1-FED2-6EED-5603-26B011D5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781" y="4978403"/>
            <a:ext cx="2743200" cy="1520328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4BE6CDE6-58E2-A291-1C96-2707CB82E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4565" y="1621725"/>
            <a:ext cx="1863365" cy="1399251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E23107A4-2460-35A2-DE6B-2C6AFF151D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183" y="3776409"/>
            <a:ext cx="1344891" cy="758481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06678AD9-57C7-D086-D577-B20BD4533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462" y="2635178"/>
            <a:ext cx="1266335" cy="935624"/>
          </a:xfrm>
          <a:prstGeom prst="rect">
            <a:avLst/>
          </a:prstGeom>
        </p:spPr>
      </p:pic>
      <p:pic>
        <p:nvPicPr>
          <p:cNvPr id="12" name="Picture 6" descr="Shape, arrow&#10;&#10;Description automatically generated">
            <a:extLst>
              <a:ext uri="{FF2B5EF4-FFF2-40B4-BE49-F238E27FC236}">
                <a16:creationId xmlns:a16="http://schemas.microsoft.com/office/drawing/2014/main" id="{460CD1E0-A525-2244-067C-A9B56D491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12" y="3764143"/>
            <a:ext cx="983531" cy="641679"/>
          </a:xfrm>
          <a:prstGeom prst="rect">
            <a:avLst/>
          </a:prstGeom>
        </p:spPr>
      </p:pic>
      <p:pic>
        <p:nvPicPr>
          <p:cNvPr id="13" name="Picture 6" descr="Shape, arrow&#10;&#10;Description automatically generated">
            <a:extLst>
              <a:ext uri="{FF2B5EF4-FFF2-40B4-BE49-F238E27FC236}">
                <a16:creationId xmlns:a16="http://schemas.microsoft.com/office/drawing/2014/main" id="{4CBC5FAB-B2A7-98A4-E4B7-CC3E8BCF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0000">
            <a:off x="2055844" y="4659690"/>
            <a:ext cx="983531" cy="641679"/>
          </a:xfrm>
          <a:prstGeom prst="rect">
            <a:avLst/>
          </a:prstGeom>
        </p:spPr>
      </p:pic>
      <p:pic>
        <p:nvPicPr>
          <p:cNvPr id="14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2A307213-D247-B698-C20A-3B0BAB4B1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5307" y="2573370"/>
            <a:ext cx="2743200" cy="158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latin typeface="Avenir Next LT Pro"/>
              </a:rPr>
              <a:t>Get familiar with the data </a:t>
            </a:r>
            <a:endParaRPr lang="en-GB" dirty="0">
              <a:ea typeface="+mn-lt"/>
              <a:cs typeface="+mn-lt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" y="5411770"/>
            <a:ext cx="1454871" cy="1454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1033708" y="358121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/>
              <a:t>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313FC-A2DA-F64A-BE4F-32E0595BEBA6}"/>
              </a:ext>
            </a:extLst>
          </p:cNvPr>
          <p:cNvSpPr txBox="1"/>
          <p:nvPr/>
        </p:nvSpPr>
        <p:spPr>
          <a:xfrm>
            <a:off x="1035181" y="1176583"/>
            <a:ext cx="7315199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800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en-GB" sz="2800" dirty="0">
                <a:ea typeface="+mn-lt"/>
                <a:cs typeface="+mn-lt"/>
              </a:rPr>
              <a:t>Explore the data </a:t>
            </a:r>
          </a:p>
          <a:p>
            <a:pPr marL="342900" indent="-342900">
              <a:buFont typeface="Wingdings"/>
              <a:buChar char="Ø"/>
            </a:pPr>
            <a:endParaRPr lang="en-GB" sz="2800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en-GB" sz="2800" dirty="0">
                <a:ea typeface="+mn-lt"/>
                <a:cs typeface="+mn-lt"/>
              </a:rPr>
              <a:t>Data Cleaning</a:t>
            </a:r>
          </a:p>
          <a:p>
            <a:pPr marL="342900" indent="-342900">
              <a:buFont typeface="Wingdings"/>
              <a:buChar char="Ø"/>
            </a:pPr>
            <a:endParaRPr lang="en-GB" sz="2800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en-GB" sz="2800" dirty="0">
                <a:ea typeface="+mn-lt"/>
                <a:cs typeface="+mn-lt"/>
              </a:rPr>
              <a:t>EDA </a:t>
            </a:r>
            <a:endParaRPr lang="en-GB" sz="2800" dirty="0"/>
          </a:p>
          <a:p>
            <a:pPr marL="342900" indent="-342900">
              <a:buFont typeface="Wingdings"/>
              <a:buChar char="Ø"/>
            </a:pPr>
            <a:endParaRPr lang="en-GB" sz="2800" dirty="0"/>
          </a:p>
          <a:p>
            <a:pPr marL="342900" indent="-342900">
              <a:buFont typeface="Wingdings"/>
              <a:buChar char="Ø"/>
            </a:pPr>
            <a:r>
              <a:rPr lang="en-GB" sz="2800" dirty="0"/>
              <a:t>Data Wrangling </a:t>
            </a:r>
          </a:p>
          <a:p>
            <a:pPr marL="342900" indent="-342900">
              <a:buFont typeface="Wingdings"/>
              <a:buChar char="Ø"/>
            </a:pPr>
            <a:endParaRPr lang="en-GB" sz="2800" dirty="0"/>
          </a:p>
          <a:p>
            <a:pPr marL="342900" indent="-342900">
              <a:buFont typeface="Wingdings"/>
              <a:buChar char="Ø"/>
            </a:pPr>
            <a:r>
              <a:rPr lang="en-GB" sz="2800" dirty="0"/>
              <a:t>Model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AD503-13A9-2D42-4B9F-8AED73EA5FC2}"/>
              </a:ext>
            </a:extLst>
          </p:cNvPr>
          <p:cNvSpPr txBox="1"/>
          <p:nvPr/>
        </p:nvSpPr>
        <p:spPr>
          <a:xfrm>
            <a:off x="5415699" y="87512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Get familiar with the data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44DEC-FE4B-3F45-37FB-A5857A7E95D7}"/>
              </a:ext>
            </a:extLst>
          </p:cNvPr>
          <p:cNvSpPr txBox="1"/>
          <p:nvPr/>
        </p:nvSpPr>
        <p:spPr>
          <a:xfrm>
            <a:off x="5415699" y="213202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Removal of nulls, errors and duplicates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65C40-C534-CCF2-0547-BE2CEBFCEF98}"/>
              </a:ext>
            </a:extLst>
          </p:cNvPr>
          <p:cNvSpPr txBox="1"/>
          <p:nvPr/>
        </p:nvSpPr>
        <p:spPr>
          <a:xfrm>
            <a:off x="5415699" y="31061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venir Next LT Pro"/>
              </a:rPr>
              <a:t>Plots and visualisation 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C998B-F593-6C9A-AC81-965C99B346AA}"/>
              </a:ext>
            </a:extLst>
          </p:cNvPr>
          <p:cNvSpPr txBox="1"/>
          <p:nvPr/>
        </p:nvSpPr>
        <p:spPr>
          <a:xfrm>
            <a:off x="5415699" y="41352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venir Next LT Pro"/>
              </a:rPr>
              <a:t>Normaliser and Scaler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23A60-3CEF-2EBA-01E9-5DBEF2BDD127}"/>
              </a:ext>
            </a:extLst>
          </p:cNvPr>
          <p:cNvSpPr txBox="1"/>
          <p:nvPr/>
        </p:nvSpPr>
        <p:spPr>
          <a:xfrm>
            <a:off x="5415699" y="547854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Linear Regression</a:t>
            </a:r>
            <a:endParaRPr lang="en-US" dirty="0"/>
          </a:p>
          <a:p>
            <a:r>
              <a:rPr lang="en-GB" dirty="0"/>
              <a:t>KNN</a:t>
            </a:r>
          </a:p>
        </p:txBody>
      </p:sp>
      <p:pic>
        <p:nvPicPr>
          <p:cNvPr id="11" name="Picture 11" descr="A picture containing text, aircraft, airplane&#10;&#10;Description automatically generated">
            <a:extLst>
              <a:ext uri="{FF2B5EF4-FFF2-40B4-BE49-F238E27FC236}">
                <a16:creationId xmlns:a16="http://schemas.microsoft.com/office/drawing/2014/main" id="{CFEDAF0E-3F8B-2101-2A7F-84E72B054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87" t="23529" r="748" b="33456"/>
          <a:stretch/>
        </p:blipFill>
        <p:spPr>
          <a:xfrm rot="-1860000">
            <a:off x="4024509" y="1322203"/>
            <a:ext cx="1427258" cy="480470"/>
          </a:xfrm>
          <a:prstGeom prst="rect">
            <a:avLst/>
          </a:prstGeom>
        </p:spPr>
      </p:pic>
      <p:pic>
        <p:nvPicPr>
          <p:cNvPr id="12" name="Picture 11" descr="A picture containing text, aircraft, airplane&#10;&#10;Description automatically generated">
            <a:extLst>
              <a:ext uri="{FF2B5EF4-FFF2-40B4-BE49-F238E27FC236}">
                <a16:creationId xmlns:a16="http://schemas.microsoft.com/office/drawing/2014/main" id="{A86D1279-05F5-955B-839B-14D7F80AC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87" t="23529" r="748" b="33456"/>
          <a:stretch/>
        </p:blipFill>
        <p:spPr>
          <a:xfrm rot="20820000">
            <a:off x="3883107" y="2335585"/>
            <a:ext cx="1427258" cy="480470"/>
          </a:xfrm>
          <a:prstGeom prst="rect">
            <a:avLst/>
          </a:prstGeom>
        </p:spPr>
      </p:pic>
      <p:pic>
        <p:nvPicPr>
          <p:cNvPr id="13" name="Picture 11" descr="A picture containing text, aircraft, airplane&#10;&#10;Description automatically generated">
            <a:extLst>
              <a:ext uri="{FF2B5EF4-FFF2-40B4-BE49-F238E27FC236}">
                <a16:creationId xmlns:a16="http://schemas.microsoft.com/office/drawing/2014/main" id="{AAF1670E-5E84-8D98-F8B8-EDA9289B2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87" t="23529" r="748" b="33456"/>
          <a:stretch/>
        </p:blipFill>
        <p:spPr>
          <a:xfrm rot="21120000">
            <a:off x="3875252" y="3191852"/>
            <a:ext cx="1427258" cy="480470"/>
          </a:xfrm>
          <a:prstGeom prst="rect">
            <a:avLst/>
          </a:prstGeom>
        </p:spPr>
      </p:pic>
      <p:pic>
        <p:nvPicPr>
          <p:cNvPr id="14" name="Picture 11" descr="A picture containing text, aircraft, airplane&#10;&#10;Description automatically generated">
            <a:extLst>
              <a:ext uri="{FF2B5EF4-FFF2-40B4-BE49-F238E27FC236}">
                <a16:creationId xmlns:a16="http://schemas.microsoft.com/office/drawing/2014/main" id="{913EBA0E-1998-2E56-6ED4-39B16A0B5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87" t="23529" r="748" b="33456"/>
          <a:stretch/>
        </p:blipFill>
        <p:spPr>
          <a:xfrm rot="21120000">
            <a:off x="3967840" y="4251936"/>
            <a:ext cx="1419402" cy="488326"/>
          </a:xfrm>
          <a:prstGeom prst="rect">
            <a:avLst/>
          </a:prstGeom>
        </p:spPr>
      </p:pic>
      <p:pic>
        <p:nvPicPr>
          <p:cNvPr id="15" name="Picture 11" descr="A picture containing text, aircraft, airplane&#10;&#10;Description automatically generated">
            <a:extLst>
              <a:ext uri="{FF2B5EF4-FFF2-40B4-BE49-F238E27FC236}">
                <a16:creationId xmlns:a16="http://schemas.microsoft.com/office/drawing/2014/main" id="{C4CB0ECB-E84C-C708-E310-D5293E8B6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87" t="23529" r="748" b="33456"/>
          <a:stretch/>
        </p:blipFill>
        <p:spPr>
          <a:xfrm rot="480000">
            <a:off x="3875251" y="5391440"/>
            <a:ext cx="1427258" cy="480470"/>
          </a:xfrm>
          <a:prstGeom prst="rect">
            <a:avLst/>
          </a:prstGeom>
        </p:spPr>
      </p:pic>
      <p:pic>
        <p:nvPicPr>
          <p:cNvPr id="16" name="Picture 16" descr="Diagram&#10;&#10;Description automatically generated">
            <a:extLst>
              <a:ext uri="{FF2B5EF4-FFF2-40B4-BE49-F238E27FC236}">
                <a16:creationId xmlns:a16="http://schemas.microsoft.com/office/drawing/2014/main" id="{7F2A3881-B1A9-C39E-D886-BB6694A23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204" y="1712871"/>
            <a:ext cx="4031529" cy="300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0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" y="5293936"/>
            <a:ext cx="1384170" cy="139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1033708" y="358121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/>
              <a:t>  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D917AC0-46B9-CA08-29D8-50D06B7AD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2" y="1083425"/>
            <a:ext cx="5999017" cy="4206240"/>
          </a:xfrm>
          <a:prstGeom prst="rect">
            <a:avLst/>
          </a:prstGeom>
        </p:spPr>
      </p:pic>
      <p:pic>
        <p:nvPicPr>
          <p:cNvPr id="7" name="Picture 7" descr="Map&#10;&#10;Description automatically generated">
            <a:extLst>
              <a:ext uri="{FF2B5EF4-FFF2-40B4-BE49-F238E27FC236}">
                <a16:creationId xmlns:a16="http://schemas.microsoft.com/office/drawing/2014/main" id="{A8E1B506-B44F-816A-CBE3-88C533488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727" y="1084857"/>
            <a:ext cx="6165272" cy="4147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E6A1B-2A3D-7512-581A-2C58A9B9AA81}"/>
              </a:ext>
            </a:extLst>
          </p:cNvPr>
          <p:cNvSpPr txBox="1"/>
          <p:nvPr/>
        </p:nvSpPr>
        <p:spPr>
          <a:xfrm>
            <a:off x="9601200" y="61237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Available at </a:t>
            </a:r>
            <a:r>
              <a:rPr lang="en-GB" dirty="0">
                <a:hlinkClick r:id="rId5"/>
              </a:rPr>
              <a:t>Tableau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30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" y="5293936"/>
            <a:ext cx="1384170" cy="139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1033708" y="358121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800" b="1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9120E5F-D5C7-96B2-E887-A24B16298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2" y="880649"/>
            <a:ext cx="5569528" cy="4369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8B33E2-C5B6-688E-97F8-000245621932}"/>
              </a:ext>
            </a:extLst>
          </p:cNvPr>
          <p:cNvSpPr txBox="1"/>
          <p:nvPr/>
        </p:nvSpPr>
        <p:spPr>
          <a:xfrm>
            <a:off x="9601200" y="61237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Available at </a:t>
            </a:r>
            <a:r>
              <a:rPr lang="en-GB" dirty="0">
                <a:hlinkClick r:id="rId4"/>
              </a:rPr>
              <a:t>Tableau</a:t>
            </a:r>
            <a:endParaRPr lang="en-GB"/>
          </a:p>
        </p:txBody>
      </p:sp>
      <p:pic>
        <p:nvPicPr>
          <p:cNvPr id="7" name="Imagen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6985703-5E4D-2F43-154D-EC54FDB48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437" y="887750"/>
            <a:ext cx="5627464" cy="466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6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" y="5293936"/>
            <a:ext cx="1384170" cy="139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1033708" y="358121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800" b="1"/>
          </a:p>
        </p:txBody>
      </p:sp>
      <p:pic>
        <p:nvPicPr>
          <p:cNvPr id="6" name="Picture 7" descr="Chart&#10;&#10;Description automatically generated">
            <a:extLst>
              <a:ext uri="{FF2B5EF4-FFF2-40B4-BE49-F238E27FC236}">
                <a16:creationId xmlns:a16="http://schemas.microsoft.com/office/drawing/2014/main" id="{215FE419-DA87-948E-B15E-7B84B39A9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616559"/>
            <a:ext cx="5943600" cy="2493753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4F0E34C-BBDE-0E35-A11F-3358CB41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437" y="3171843"/>
            <a:ext cx="6636327" cy="3687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5F6DF-1AED-AE97-7C78-99E91001EEE0}"/>
              </a:ext>
            </a:extLst>
          </p:cNvPr>
          <p:cNvSpPr txBox="1"/>
          <p:nvPr/>
        </p:nvSpPr>
        <p:spPr>
          <a:xfrm>
            <a:off x="9601200" y="61237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Available at </a:t>
            </a:r>
            <a:r>
              <a:rPr lang="en-GB" dirty="0">
                <a:hlinkClick r:id="rId5"/>
              </a:rPr>
              <a:t>Tableau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82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" y="5293936"/>
            <a:ext cx="1384170" cy="139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1033708" y="358121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800" b="1" dirty="0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07CE783-A1F9-8515-1DF9-F36FE90A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54" y="797245"/>
            <a:ext cx="7578436" cy="58315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37D416-840A-3475-3F57-C3EDEBB5D262}"/>
              </a:ext>
            </a:extLst>
          </p:cNvPr>
          <p:cNvSpPr txBox="1"/>
          <p:nvPr/>
        </p:nvSpPr>
        <p:spPr>
          <a:xfrm>
            <a:off x="9601200" y="61237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Available at </a:t>
            </a:r>
            <a:r>
              <a:rPr lang="en-GB" dirty="0">
                <a:hlinkClick r:id="rId4"/>
              </a:rPr>
              <a:t>Tableau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3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894" y="5293936"/>
            <a:ext cx="1384170" cy="139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1033708" y="358121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/>
              <a:t>CONCLUSIONS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313FC-A2DA-F64A-BE4F-32E0595BEBA6}"/>
              </a:ext>
            </a:extLst>
          </p:cNvPr>
          <p:cNvSpPr txBox="1"/>
          <p:nvPr/>
        </p:nvSpPr>
        <p:spPr>
          <a:xfrm>
            <a:off x="884041" y="357906"/>
            <a:ext cx="4323876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Our KNN model was the most accurate prediction model with R</a:t>
            </a:r>
            <a:r>
              <a:rPr lang="en-GB" b="1" dirty="0">
                <a:ea typeface="+mn-lt"/>
                <a:cs typeface="+mn-lt"/>
              </a:rPr>
              <a:t>²</a:t>
            </a:r>
            <a:r>
              <a:rPr lang="en-GB" dirty="0">
                <a:ea typeface="+mn-lt"/>
                <a:cs typeface="+mn-lt"/>
              </a:rPr>
              <a:t>0.78.</a:t>
            </a: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Houses built at beginning of the century and those after 2010 were the most expensive. </a:t>
            </a: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/>
              <a:t>Waterfront view houses consisted of 1% of the dataset and therefore were a lot more expensive on average than those without a view.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+mn-lt"/>
                <a:cs typeface="+mn-lt"/>
              </a:rPr>
              <a:t>Most popular houses were three and four bedrooms with 77% of the properties falling into that category. </a:t>
            </a:r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endParaRPr lang="en-GB"/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839FC-FE47-BB3E-245E-63C712400977}"/>
              </a:ext>
            </a:extLst>
          </p:cNvPr>
          <p:cNvSpPr txBox="1"/>
          <p:nvPr/>
        </p:nvSpPr>
        <p:spPr>
          <a:xfrm>
            <a:off x="7722020" y="1115921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Responsible factors for a property value of over $650,000: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 Bedrooms 4  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 Bathrooms 2.5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 Sq. ft Living 2,440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 Condition 3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 Grade 9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 Year Built 2014 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6EE5A-FAB9-49C8-EC04-47AF9D910C6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16228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B13B67"/>
      </a:accent1>
      <a:accent2>
        <a:srgbClr val="C34DAA"/>
      </a:accent2>
      <a:accent3>
        <a:srgbClr val="C3524D"/>
      </a:accent3>
      <a:accent4>
        <a:srgbClr val="3BB14B"/>
      </a:accent4>
      <a:accent5>
        <a:srgbClr val="47B685"/>
      </a:accent5>
      <a:accent6>
        <a:srgbClr val="3BB1AE"/>
      </a:accent6>
      <a:hlink>
        <a:srgbClr val="31946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DappledVTI</vt:lpstr>
      <vt:lpstr>REAL ESTATE IN SEATTLE, WA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479</cp:revision>
  <dcterms:created xsi:type="dcterms:W3CDTF">2022-05-11T19:18:45Z</dcterms:created>
  <dcterms:modified xsi:type="dcterms:W3CDTF">2022-05-12T20:24:40Z</dcterms:modified>
</cp:coreProperties>
</file>