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58" r:id="rId4"/>
    <p:sldId id="260" r:id="rId5"/>
    <p:sldId id="268" r:id="rId6"/>
    <p:sldId id="264" r:id="rId7"/>
    <p:sldId id="269" r:id="rId8"/>
    <p:sldId id="271" r:id="rId9"/>
    <p:sldId id="261" r:id="rId10"/>
    <p:sldId id="265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60B2A-E5D4-C682-7089-7519CBDCF5B5}" v="373" dt="2022-05-13T08:36:42.612"/>
    <p1510:client id="{89296D0C-946B-A504-9731-62245F25E150}" v="31" dt="2022-05-13T07:19:07.633"/>
    <p1510:client id="{DCA8996C-B31D-418E-B372-7CBBC3275194}" v="2620" dt="2022-05-12T15:44:4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13/05/2022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13/05/2022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9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9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1coupe/RealEstateProjec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public.tableau.com/app/profile/miguel.angel1252/viz/ProjectRealEstate/Story1" TargetMode="Externa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public.tableau.com/app/profile/miguel.angel1252/viz/ProjectRealEstate/Story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ublic.tableau.com/app/profile/miguel.angel1252/viz/ProjectRealEstate/Story1" TargetMode="Externa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hyperlink" Target="https://public.tableau.com/app/profile/miguel.angel1252/viz/ProjectRealEstate/Story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picture containing outdoor, garden&#10;&#10;Description automatically generated">
            <a:extLst>
              <a:ext uri="{FF2B5EF4-FFF2-40B4-BE49-F238E27FC236}">
                <a16:creationId xmlns:a16="http://schemas.microsoft.com/office/drawing/2014/main" id="{EBD92862-B224-626F-82FA-C0B8EA3683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5753" b="426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926" y="-1040624"/>
            <a:ext cx="7530685" cy="3163864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5200" b="1">
                <a:solidFill>
                  <a:srgbClr val="FFFFFF"/>
                </a:solidFill>
                <a:latin typeface="Amasis MT Pro Black"/>
                <a:cs typeface="Sabon Next LT"/>
              </a:rPr>
              <a:t>REAL ESTATE IN SEATTLE, WA</a:t>
            </a:r>
            <a:r>
              <a:rPr lang="en-GB" sz="5200" b="1">
                <a:solidFill>
                  <a:srgbClr val="FFFFFF"/>
                </a:solidFill>
                <a:cs typeface="Sabon Next L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770" y="2035936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200" b="1">
                <a:solidFill>
                  <a:srgbClr val="FFFFFF"/>
                </a:solidFill>
              </a:rPr>
              <a:t>REGRESSION ANALYSIS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/>
          </a:p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358" y="3628535"/>
            <a:ext cx="3033860" cy="3041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1120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THANK YOU FOR YOUR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2264751"/>
            <a:ext cx="7315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PLEASE LET US KNOW IF YOU HAVE ANY QUESTIONS OR REVIEW THE INFORMATION ON </a:t>
            </a:r>
            <a:r>
              <a:rPr lang="en-GB" sz="2400">
                <a:ea typeface="+mn-lt"/>
                <a:cs typeface="+mn-lt"/>
                <a:hlinkClick r:id="rId3"/>
              </a:rPr>
              <a:t>GITHUB.</a:t>
            </a:r>
            <a:endParaRPr lang="en-GB" sz="2400">
              <a:ea typeface="+mn-lt"/>
              <a:cs typeface="+mn-lt"/>
            </a:endParaRP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/>
              <a:t>By Miguel </a:t>
            </a:r>
            <a:r>
              <a:rPr lang="en-GB" sz="2400" err="1"/>
              <a:t>Villoslada</a:t>
            </a:r>
            <a:r>
              <a:rPr lang="en-GB" sz="2400"/>
              <a:t> and Andrew Coupe</a:t>
            </a:r>
          </a:p>
          <a:p>
            <a:endParaRPr lang="en-GB" sz="2400"/>
          </a:p>
          <a:p>
            <a:endParaRPr lang="en-GB" sz="2400"/>
          </a:p>
          <a:p>
            <a:pPr marL="285750" indent="-285750">
              <a:buFont typeface="Arial"/>
              <a:buChar char="•"/>
            </a:pPr>
            <a:endParaRPr lang="en-GB" sz="2400"/>
          </a:p>
          <a:p>
            <a:endParaRPr lang="en-GB" sz="2400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63" y="3110060"/>
            <a:ext cx="3575901" cy="357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DELIVERABLES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1176583"/>
            <a:ext cx="7315199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ea typeface="+mn-lt"/>
                <a:cs typeface="+mn-lt"/>
              </a:rPr>
              <a:t>Using the dataset of 22,000 houses sold between 2014-2015:</a:t>
            </a:r>
          </a:p>
          <a:p>
            <a:pPr marL="285750" indent="-285750">
              <a:buFont typeface="Arial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Build a model that will predict the price of a house based on features provided in the dataset. 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Explore the characteristics of the houses using some business intelligence tools. 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400">
                <a:ea typeface="+mn-lt"/>
                <a:cs typeface="+mn-lt"/>
              </a:rPr>
              <a:t>Gain understanding of which factors are responsible for higher property value - $650K and above.</a:t>
            </a:r>
            <a:endParaRPr lang="en-US" sz="2400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6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059" y="5183956"/>
            <a:ext cx="1502005" cy="1502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766615" y="444534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PROCESSES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176583" y="964480"/>
            <a:ext cx="107716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 u="sng"/>
              <a:t>Datasets</a:t>
            </a:r>
            <a:r>
              <a:rPr lang="en-US"/>
              <a:t>                                       </a:t>
            </a:r>
            <a:r>
              <a:rPr lang="en-US" b="1" u="sng"/>
              <a:t>Results</a:t>
            </a:r>
            <a:r>
              <a:rPr lang="en-US"/>
              <a:t>                                                     </a:t>
            </a:r>
            <a:r>
              <a:rPr lang="en-US" b="1" u="sng"/>
              <a:t>Available at</a:t>
            </a:r>
            <a:br>
              <a:rPr lang="en-US"/>
            </a:br>
            <a:endParaRPr lang="en-US"/>
          </a:p>
        </p:txBody>
      </p:sp>
      <p:pic>
        <p:nvPicPr>
          <p:cNvPr id="6" name="Picture 6" descr="Shape, arrow&#10;&#10;Description automatically generated">
            <a:extLst>
              <a:ext uri="{FF2B5EF4-FFF2-40B4-BE49-F238E27FC236}">
                <a16:creationId xmlns:a16="http://schemas.microsoft.com/office/drawing/2014/main" id="{2C580196-20CF-F485-E317-F81BDA1B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380000">
            <a:off x="2150112" y="2884308"/>
            <a:ext cx="983531" cy="641679"/>
          </a:xfrm>
          <a:prstGeom prst="rect">
            <a:avLst/>
          </a:prstGeom>
        </p:spPr>
      </p:pic>
      <p:pic>
        <p:nvPicPr>
          <p:cNvPr id="7" name="Picture 7" descr="Chart, logo, company name, scatter chart&#10;&#10;Description automatically generated">
            <a:extLst>
              <a:ext uri="{FF2B5EF4-FFF2-40B4-BE49-F238E27FC236}">
                <a16:creationId xmlns:a16="http://schemas.microsoft.com/office/drawing/2014/main" id="{43F1A7E3-79AB-2567-0C9D-042CBC533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57" y="2717276"/>
            <a:ext cx="2743200" cy="2743200"/>
          </a:xfrm>
          <a:prstGeom prst="rect">
            <a:avLst/>
          </a:prstGeo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396430C1-FED2-6EED-5603-26B011D5C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781" y="4978403"/>
            <a:ext cx="2743200" cy="1520328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BE6CDE6-58E2-A291-1C96-2707CB82E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565" y="1621725"/>
            <a:ext cx="1863365" cy="139925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E23107A4-2460-35A2-DE6B-2C6AFF151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83" y="3776409"/>
            <a:ext cx="1344891" cy="758481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06678AD9-57C7-D086-D577-B20BD45336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62" y="2635178"/>
            <a:ext cx="1266335" cy="935624"/>
          </a:xfrm>
          <a:prstGeom prst="rect">
            <a:avLst/>
          </a:prstGeom>
        </p:spPr>
      </p:pic>
      <p:pic>
        <p:nvPicPr>
          <p:cNvPr id="12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60CD1E0-A525-2244-067C-A9B56D49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112" y="3764143"/>
            <a:ext cx="983531" cy="641679"/>
          </a:xfrm>
          <a:prstGeom prst="rect">
            <a:avLst/>
          </a:prstGeom>
        </p:spPr>
      </p:pic>
      <p:pic>
        <p:nvPicPr>
          <p:cNvPr id="13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CBC5FAB-B2A7-98A4-E4B7-CC3E8BCF3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0000">
            <a:off x="2055844" y="4659690"/>
            <a:ext cx="983531" cy="641679"/>
          </a:xfrm>
          <a:prstGeom prst="rect">
            <a:avLst/>
          </a:prstGeom>
        </p:spPr>
      </p:pic>
      <p:pic>
        <p:nvPicPr>
          <p:cNvPr id="14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A307213-D247-B698-C20A-3B0BAB4B14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5307" y="2573370"/>
            <a:ext cx="2743200" cy="15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latin typeface="Avenir Next LT Pro"/>
              </a:rPr>
              <a:t>Get familiar with the data </a:t>
            </a:r>
            <a:endParaRPr lang="en-GB">
              <a:ea typeface="+mn-lt"/>
              <a:cs typeface="+mn-lt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" y="5411770"/>
            <a:ext cx="1454871" cy="1454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035181" y="1176583"/>
            <a:ext cx="731519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>
                <a:ea typeface="+mn-lt"/>
                <a:cs typeface="+mn-lt"/>
              </a:rPr>
              <a:t>Explore the data </a:t>
            </a:r>
          </a:p>
          <a:p>
            <a:pPr marL="342900" indent="-342900">
              <a:buFont typeface="Wingdings"/>
              <a:buChar char="Ø"/>
            </a:pPr>
            <a:endParaRPr lang="en-GB" sz="28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>
                <a:ea typeface="+mn-lt"/>
                <a:cs typeface="+mn-lt"/>
              </a:rPr>
              <a:t>Data Cleaning</a:t>
            </a:r>
          </a:p>
          <a:p>
            <a:pPr marL="342900" indent="-342900">
              <a:buFont typeface="Wingdings"/>
              <a:buChar char="Ø"/>
            </a:pPr>
            <a:endParaRPr lang="en-GB" sz="2800">
              <a:ea typeface="+mn-lt"/>
              <a:cs typeface="+mn-lt"/>
            </a:endParaRPr>
          </a:p>
          <a:p>
            <a:pPr marL="342900" indent="-342900">
              <a:buFont typeface="Wingdings"/>
              <a:buChar char="Ø"/>
            </a:pPr>
            <a:r>
              <a:rPr lang="en-GB" sz="2800">
                <a:ea typeface="+mn-lt"/>
                <a:cs typeface="+mn-lt"/>
              </a:rPr>
              <a:t>EDA </a:t>
            </a:r>
            <a:endParaRPr lang="en-GB" sz="2800"/>
          </a:p>
          <a:p>
            <a:pPr marL="342900" indent="-342900">
              <a:buFont typeface="Wingdings"/>
              <a:buChar char="Ø"/>
            </a:pPr>
            <a:endParaRPr lang="en-GB" sz="2800"/>
          </a:p>
          <a:p>
            <a:pPr marL="342900" indent="-342900">
              <a:buFont typeface="Wingdings"/>
              <a:buChar char="Ø"/>
            </a:pPr>
            <a:r>
              <a:rPr lang="en-GB" sz="2800"/>
              <a:t>Data Wrangling </a:t>
            </a:r>
          </a:p>
          <a:p>
            <a:pPr marL="342900" indent="-342900">
              <a:buFont typeface="Wingdings"/>
              <a:buChar char="Ø"/>
            </a:pPr>
            <a:endParaRPr lang="en-GB" sz="2800"/>
          </a:p>
          <a:p>
            <a:pPr marL="342900" indent="-342900">
              <a:buFont typeface="Wingdings"/>
              <a:buChar char="Ø"/>
            </a:pPr>
            <a:r>
              <a:rPr lang="en-GB" sz="2800"/>
              <a:t>Model</a:t>
            </a:r>
          </a:p>
          <a:p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D503-13A9-2D42-4B9F-8AED73EA5FC2}"/>
              </a:ext>
            </a:extLst>
          </p:cNvPr>
          <p:cNvSpPr txBox="1"/>
          <p:nvPr/>
        </p:nvSpPr>
        <p:spPr>
          <a:xfrm>
            <a:off x="5415699" y="87512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Get familiar with the data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44DEC-FE4B-3F45-37FB-A5857A7E95D7}"/>
              </a:ext>
            </a:extLst>
          </p:cNvPr>
          <p:cNvSpPr txBox="1"/>
          <p:nvPr/>
        </p:nvSpPr>
        <p:spPr>
          <a:xfrm>
            <a:off x="5415699" y="213202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Removal of nulls, errors and duplicates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65C40-C534-CCF2-0547-BE2CEBFCEF98}"/>
              </a:ext>
            </a:extLst>
          </p:cNvPr>
          <p:cNvSpPr txBox="1"/>
          <p:nvPr/>
        </p:nvSpPr>
        <p:spPr>
          <a:xfrm>
            <a:off x="5415699" y="31061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venir Next LT Pro"/>
              </a:rPr>
              <a:t>Plots and visualisation 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998B-F593-6C9A-AC81-965C99B346AA}"/>
              </a:ext>
            </a:extLst>
          </p:cNvPr>
          <p:cNvSpPr txBox="1"/>
          <p:nvPr/>
        </p:nvSpPr>
        <p:spPr>
          <a:xfrm>
            <a:off x="5415699" y="4135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Avenir Next LT Pro"/>
              </a:rPr>
              <a:t>Normaliser and Scaler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23A60-3CEF-2EBA-01E9-5DBEF2BDD127}"/>
              </a:ext>
            </a:extLst>
          </p:cNvPr>
          <p:cNvSpPr txBox="1"/>
          <p:nvPr/>
        </p:nvSpPr>
        <p:spPr>
          <a:xfrm>
            <a:off x="5415699" y="547854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Linear Regression</a:t>
            </a:r>
            <a:endParaRPr lang="en-US"/>
          </a:p>
          <a:p>
            <a:r>
              <a:rPr lang="en-GB"/>
              <a:t>KNN</a:t>
            </a:r>
          </a:p>
        </p:txBody>
      </p:sp>
      <p:pic>
        <p:nvPicPr>
          <p:cNvPr id="11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CFEDAF0E-3F8B-2101-2A7F-84E72B054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-1860000">
            <a:off x="4024509" y="1322203"/>
            <a:ext cx="1427258" cy="480470"/>
          </a:xfrm>
          <a:prstGeom prst="rect">
            <a:avLst/>
          </a:prstGeom>
        </p:spPr>
      </p:pic>
      <p:pic>
        <p:nvPicPr>
          <p:cNvPr id="12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A86D1279-05F5-955B-839B-14D7F80AC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0820000">
            <a:off x="3883107" y="2335585"/>
            <a:ext cx="1427258" cy="480470"/>
          </a:xfrm>
          <a:prstGeom prst="rect">
            <a:avLst/>
          </a:prstGeom>
        </p:spPr>
      </p:pic>
      <p:pic>
        <p:nvPicPr>
          <p:cNvPr id="13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AAF1670E-5E84-8D98-F8B8-EDA9289B2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1120000">
            <a:off x="3875252" y="3191852"/>
            <a:ext cx="1427258" cy="480470"/>
          </a:xfrm>
          <a:prstGeom prst="rect">
            <a:avLst/>
          </a:prstGeom>
        </p:spPr>
      </p:pic>
      <p:pic>
        <p:nvPicPr>
          <p:cNvPr id="14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913EBA0E-1998-2E56-6ED4-39B16A0B5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21120000">
            <a:off x="3967840" y="4251936"/>
            <a:ext cx="1419402" cy="488326"/>
          </a:xfrm>
          <a:prstGeom prst="rect">
            <a:avLst/>
          </a:prstGeom>
        </p:spPr>
      </p:pic>
      <p:pic>
        <p:nvPicPr>
          <p:cNvPr id="15" name="Picture 11" descr="A picture containing text, aircraft, airplane&#10;&#10;Description automatically generated">
            <a:extLst>
              <a:ext uri="{FF2B5EF4-FFF2-40B4-BE49-F238E27FC236}">
                <a16:creationId xmlns:a16="http://schemas.microsoft.com/office/drawing/2014/main" id="{C4CB0ECB-E84C-C708-E310-D5293E8B6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7" t="23529" r="748" b="33456"/>
          <a:stretch/>
        </p:blipFill>
        <p:spPr>
          <a:xfrm rot="480000">
            <a:off x="3875251" y="5391440"/>
            <a:ext cx="1427258" cy="480470"/>
          </a:xfrm>
          <a:prstGeom prst="rect">
            <a:avLst/>
          </a:prstGeom>
        </p:spPr>
      </p:pic>
      <p:pic>
        <p:nvPicPr>
          <p:cNvPr id="16" name="Picture 16" descr="Diagram&#10;&#10;Description automatically generated">
            <a:extLst>
              <a:ext uri="{FF2B5EF4-FFF2-40B4-BE49-F238E27FC236}">
                <a16:creationId xmlns:a16="http://schemas.microsoft.com/office/drawing/2014/main" id="{7F2A3881-B1A9-C39E-D886-BB6694A23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204" y="1712871"/>
            <a:ext cx="4031529" cy="30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  INSIGHTS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D917AC0-46B9-CA08-29D8-50D06B7A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62" y="1814945"/>
            <a:ext cx="4977937" cy="3482340"/>
          </a:xfrm>
          <a:prstGeom prst="rect">
            <a:avLst/>
          </a:prstGeom>
        </p:spPr>
      </p:pic>
      <p:pic>
        <p:nvPicPr>
          <p:cNvPr id="7" name="Picture 7" descr="Map&#10;&#10;Description automatically generated">
            <a:extLst>
              <a:ext uri="{FF2B5EF4-FFF2-40B4-BE49-F238E27FC236}">
                <a16:creationId xmlns:a16="http://schemas.microsoft.com/office/drawing/2014/main" id="{A8E1B506-B44F-816A-CBE3-88C533488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7" y="886737"/>
            <a:ext cx="7072052" cy="4765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E6A1B-2A3D-7512-581A-2C58A9B9AA81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Available at </a:t>
            </a:r>
            <a:r>
              <a:rPr lang="en-GB">
                <a:hlinkClick r:id="rId5"/>
              </a:rPr>
              <a:t>Tableau</a:t>
            </a:r>
            <a:endParaRPr lang="en-GB"/>
          </a:p>
        </p:txBody>
      </p:sp>
      <p:pic>
        <p:nvPicPr>
          <p:cNvPr id="8" name="Picture 8" descr="Map&#10;&#10;Description automatically generated">
            <a:extLst>
              <a:ext uri="{FF2B5EF4-FFF2-40B4-BE49-F238E27FC236}">
                <a16:creationId xmlns:a16="http://schemas.microsoft.com/office/drawing/2014/main" id="{2FB43A26-A650-55DE-CB57-BE6C7916A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340" y="3383716"/>
            <a:ext cx="2545080" cy="220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9B8390-54E1-AC70-026B-443C7C28834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392BA-D8BB-51B3-47EA-8AE9A291406B}"/>
              </a:ext>
            </a:extLst>
          </p:cNvPr>
          <p:cNvSpPr txBox="1"/>
          <p:nvPr/>
        </p:nvSpPr>
        <p:spPr>
          <a:xfrm>
            <a:off x="4806315" y="41281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3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9120E5F-D5C7-96B2-E887-A24B1629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2" y="880649"/>
            <a:ext cx="5569528" cy="436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8B33E2-C5B6-688E-97F8-000245621932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Available at </a:t>
            </a:r>
            <a:r>
              <a:rPr lang="en-GB">
                <a:hlinkClick r:id="rId4"/>
              </a:rPr>
              <a:t>Tableau</a:t>
            </a:r>
            <a:endParaRPr lang="en-GB"/>
          </a:p>
        </p:txBody>
      </p:sp>
      <p:pic>
        <p:nvPicPr>
          <p:cNvPr id="7" name="Imagen 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985703-5E4D-2F43-154D-EC54FDB48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37" y="887750"/>
            <a:ext cx="5627464" cy="46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/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215FE419-DA87-948E-B15E-7B84B39A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616559"/>
            <a:ext cx="5943600" cy="2493753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74F0E34C-BBDE-0E35-A11F-3358CB41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437" y="3171843"/>
            <a:ext cx="6636327" cy="3687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5F6DF-1AED-AE97-7C78-99E91001EEE0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Available at </a:t>
            </a:r>
            <a:r>
              <a:rPr lang="en-GB">
                <a:hlinkClick r:id="rId5"/>
              </a:rPr>
              <a:t>Tableau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2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07CE783-A1F9-8515-1DF9-F36FE90A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4" y="797245"/>
            <a:ext cx="7578436" cy="5831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7D416-840A-3475-3F57-C3EDEBB5D262}"/>
              </a:ext>
            </a:extLst>
          </p:cNvPr>
          <p:cNvSpPr txBox="1"/>
          <p:nvPr/>
        </p:nvSpPr>
        <p:spPr>
          <a:xfrm>
            <a:off x="9601200" y="61237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Available at </a:t>
            </a:r>
            <a:r>
              <a:rPr lang="en-GB">
                <a:hlinkClick r:id="rId4"/>
              </a:rPr>
              <a:t>Tableau</a:t>
            </a:r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BA27133-972E-3328-EA5A-E59733B2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820" y="1667828"/>
            <a:ext cx="1181100" cy="6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FE385-4A2B-FAD3-BF05-974070C9E83A}"/>
              </a:ext>
            </a:extLst>
          </p:cNvPr>
          <p:cNvSpPr/>
          <p:nvPr/>
        </p:nvSpPr>
        <p:spPr>
          <a:xfrm>
            <a:off x="-1572" y="-76201"/>
            <a:ext cx="12191999" cy="6944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40D91AF-9FA1-B4C3-43FF-7F083D73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894" y="5293936"/>
            <a:ext cx="1384170" cy="1392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35017-88CC-8215-A5E1-0D49F746B41F}"/>
              </a:ext>
            </a:extLst>
          </p:cNvPr>
          <p:cNvSpPr txBox="1"/>
          <p:nvPr/>
        </p:nvSpPr>
        <p:spPr>
          <a:xfrm>
            <a:off x="1033708" y="358121"/>
            <a:ext cx="6403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/>
              <a:t>CONCLUSIONS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313FC-A2DA-F64A-BE4F-32E0595BEBA6}"/>
              </a:ext>
            </a:extLst>
          </p:cNvPr>
          <p:cNvSpPr txBox="1"/>
          <p:nvPr/>
        </p:nvSpPr>
        <p:spPr>
          <a:xfrm>
            <a:off x="1388305" y="878980"/>
            <a:ext cx="4267847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Our KNN model was the most accurate prediction model with R</a:t>
            </a:r>
            <a:r>
              <a:rPr lang="en-GB" b="1">
                <a:ea typeface="+mn-lt"/>
                <a:cs typeface="+mn-lt"/>
              </a:rPr>
              <a:t>²</a:t>
            </a:r>
            <a:r>
              <a:rPr lang="en-GB">
                <a:ea typeface="+mn-lt"/>
                <a:cs typeface="+mn-lt"/>
              </a:rPr>
              <a:t>0.78.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Houses built at beginning of the century and those after 2010 were the most expensive. </a:t>
            </a:r>
          </a:p>
          <a:p>
            <a:pPr marL="285750" indent="-285750">
              <a:buFont typeface="Arial"/>
              <a:buChar char="•"/>
            </a:pP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/>
              <a:t>Waterfront view houses consisted of 1% of the dataset and therefore were a lot more expensive on average than those without a view.</a:t>
            </a:r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,Sans-Serif"/>
              <a:buChar char="•"/>
            </a:pPr>
            <a:r>
              <a:rPr lang="en-GB">
                <a:ea typeface="+mn-lt"/>
                <a:cs typeface="+mn-lt"/>
              </a:rPr>
              <a:t>Most popular houses were three and four bedrooms with 77% of the properties falling into that category. 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  <a:p>
            <a:pPr marL="285750" indent="-285750">
              <a:buFont typeface="Arial"/>
              <a:buChar char="•"/>
            </a:pPr>
            <a:endParaRPr lang="en-GB"/>
          </a:p>
          <a:p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839FC-FE47-BB3E-245E-63C712400977}"/>
              </a:ext>
            </a:extLst>
          </p:cNvPr>
          <p:cNvSpPr txBox="1"/>
          <p:nvPr/>
        </p:nvSpPr>
        <p:spPr>
          <a:xfrm>
            <a:off x="6270859" y="1384861"/>
            <a:ext cx="437925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Responsible factors for a property value of over $650,000:</a:t>
            </a: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Bedrooms 4  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Bathrooms 2.5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Sq. ft Living 2,440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 Condition 3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 Grade 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6228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B13B67"/>
      </a:accent1>
      <a:accent2>
        <a:srgbClr val="C34DAA"/>
      </a:accent2>
      <a:accent3>
        <a:srgbClr val="C3524D"/>
      </a:accent3>
      <a:accent4>
        <a:srgbClr val="3BB14B"/>
      </a:accent4>
      <a:accent5>
        <a:srgbClr val="47B685"/>
      </a:accent5>
      <a:accent6>
        <a:srgbClr val="3BB1AE"/>
      </a:accent6>
      <a:hlink>
        <a:srgbClr val="31946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DappledVTI</vt:lpstr>
      <vt:lpstr>REAL ESTATE IN SEATTLE, WA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2022-05-11T19:18:45Z</dcterms:created>
  <dcterms:modified xsi:type="dcterms:W3CDTF">2022-05-13T09:50:32Z</dcterms:modified>
</cp:coreProperties>
</file>