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4" r:id="rId5"/>
    <p:sldId id="275" r:id="rId6"/>
    <p:sldId id="276" r:id="rId7"/>
    <p:sldId id="277" r:id="rId8"/>
    <p:sldId id="262" r:id="rId9"/>
    <p:sldId id="260" r:id="rId10"/>
    <p:sldId id="278" r:id="rId11"/>
    <p:sldId id="261" r:id="rId12"/>
    <p:sldId id="279" r:id="rId13"/>
    <p:sldId id="263" r:id="rId14"/>
    <p:sldId id="273" r:id="rId15"/>
    <p:sldId id="265" r:id="rId16"/>
    <p:sldId id="268" r:id="rId17"/>
    <p:sldId id="269" r:id="rId18"/>
    <p:sldId id="267" r:id="rId19"/>
    <p:sldId id="280" r:id="rId20"/>
    <p:sldId id="283" r:id="rId21"/>
    <p:sldId id="284" r:id="rId22"/>
    <p:sldId id="286" r:id="rId23"/>
    <p:sldId id="285" r:id="rId24"/>
    <p:sldId id="289" r:id="rId25"/>
    <p:sldId id="266" r:id="rId26"/>
    <p:sldId id="287" r:id="rId27"/>
    <p:sldId id="282" r:id="rId28"/>
    <p:sldId id="288" r:id="rId29"/>
    <p:sldId id="259" r:id="rId30"/>
    <p:sldId id="271" r:id="rId31"/>
    <p:sldId id="290" r:id="rId32"/>
    <p:sldId id="293" r:id="rId33"/>
    <p:sldId id="291" r:id="rId34"/>
    <p:sldId id="281" r:id="rId35"/>
    <p:sldId id="292" r:id="rId36"/>
    <p:sldId id="272" r:id="rId37"/>
    <p:sldId id="294" r:id="rId38"/>
    <p:sldId id="296" r:id="rId39"/>
    <p:sldId id="295" r:id="rId40"/>
    <p:sldId id="298" r:id="rId41"/>
    <p:sldId id="297" r:id="rId42"/>
    <p:sldId id="300" r:id="rId43"/>
    <p:sldId id="301" r:id="rId44"/>
    <p:sldId id="302" r:id="rId45"/>
    <p:sldId id="303" r:id="rId46"/>
    <p:sldId id="304" r:id="rId47"/>
    <p:sldId id="305" r:id="rId48"/>
    <p:sldId id="306" r:id="rId49"/>
    <p:sldId id="307" r:id="rId50"/>
    <p:sldId id="308" r:id="rId5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varScale="1">
        <p:scale>
          <a:sx n="70" d="100"/>
          <a:sy n="70"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49"/>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40"/>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45C9ACF-B5BA-4A7D-9AFB-510D50510C08}" type="datetimeFigureOut">
              <a:rPr lang="es-ES" smtClean="0"/>
              <a:pPr/>
              <a:t>23/05/2016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348F5D0-09F6-4E85-B994-D77283675B9A}"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C9ACF-B5BA-4A7D-9AFB-510D50510C08}" type="datetimeFigureOut">
              <a:rPr lang="es-ES" smtClean="0"/>
              <a:pPr/>
              <a:t>23/05/2016</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8F5D0-09F6-4E85-B994-D77283675B9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714623"/>
            <a:ext cx="9144000" cy="2370145"/>
          </a:xfrm>
        </p:spPr>
        <p:txBody>
          <a:bodyPr>
            <a:normAutofit fontScale="90000"/>
          </a:bodyPr>
          <a:lstStyle/>
          <a:p>
            <a:r>
              <a:rPr lang="es-ES" b="1" dirty="0" smtClean="0">
                <a:latin typeface="Underwood Champion" pitchFamily="2" charset="0"/>
              </a:rPr>
              <a:t>Proyecto</a:t>
            </a:r>
            <a:br>
              <a:rPr lang="es-ES" b="1" dirty="0" smtClean="0">
                <a:latin typeface="Underwood Champion" pitchFamily="2" charset="0"/>
              </a:rPr>
            </a:br>
            <a:r>
              <a:rPr lang="es-ES" b="1" dirty="0" smtClean="0">
                <a:latin typeface="Underwood Champion" pitchFamily="2" charset="0"/>
              </a:rPr>
              <a:t>de</a:t>
            </a:r>
            <a:br>
              <a:rPr lang="es-ES" b="1" dirty="0" smtClean="0">
                <a:latin typeface="Underwood Champion" pitchFamily="2" charset="0"/>
              </a:rPr>
            </a:br>
            <a:r>
              <a:rPr lang="es-ES" b="1" dirty="0" smtClean="0">
                <a:latin typeface="Underwood Champion" pitchFamily="2" charset="0"/>
              </a:rPr>
              <a:t>Desarrollo de Aplicaciones</a:t>
            </a:r>
            <a:br>
              <a:rPr lang="es-ES" b="1" dirty="0" smtClean="0">
                <a:latin typeface="Underwood Champion" pitchFamily="2" charset="0"/>
              </a:rPr>
            </a:br>
            <a:r>
              <a:rPr lang="es-ES" b="1" dirty="0" smtClean="0">
                <a:latin typeface="Underwood Champion" pitchFamily="2" charset="0"/>
              </a:rPr>
              <a:t>Multiplataforma</a:t>
            </a:r>
            <a:r>
              <a:rPr lang="es-ES" dirty="0" smtClean="0"/>
              <a:t/>
            </a:r>
            <a:br>
              <a:rPr lang="es-ES" dirty="0" smtClean="0"/>
            </a:br>
            <a:endParaRPr lang="es-ES" dirty="0"/>
          </a:p>
        </p:txBody>
      </p:sp>
      <p:pic>
        <p:nvPicPr>
          <p:cNvPr id="1026" name="Picture 2" descr="C:\Users\Miguel\PendriveFlorida\Proyecto\cosas\floppy_software_logo.png"/>
          <p:cNvPicPr>
            <a:picLocks noChangeAspect="1" noChangeArrowheads="1"/>
          </p:cNvPicPr>
          <p:nvPr/>
        </p:nvPicPr>
        <p:blipFill>
          <a:blip r:embed="rId2" cstate="print"/>
          <a:srcRect/>
          <a:stretch>
            <a:fillRect/>
          </a:stretch>
        </p:blipFill>
        <p:spPr bwMode="auto">
          <a:xfrm>
            <a:off x="2786050" y="285728"/>
            <a:ext cx="3600475" cy="642943"/>
          </a:xfrm>
          <a:prstGeom prst="rect">
            <a:avLst/>
          </a:prstGeom>
          <a:noFill/>
        </p:spPr>
      </p:pic>
      <p:sp>
        <p:nvSpPr>
          <p:cNvPr id="6" name="1 Título"/>
          <p:cNvSpPr txBox="1">
            <a:spLocks/>
          </p:cNvSpPr>
          <p:nvPr/>
        </p:nvSpPr>
        <p:spPr>
          <a:xfrm>
            <a:off x="0" y="6072206"/>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Miguel I. García López</a:t>
            </a:r>
          </a:p>
        </p:txBody>
      </p:sp>
      <p:sp>
        <p:nvSpPr>
          <p:cNvPr id="7" name="1 Título"/>
          <p:cNvSpPr txBox="1">
            <a:spLocks/>
          </p:cNvSpPr>
          <p:nvPr/>
        </p:nvSpPr>
        <p:spPr>
          <a:xfrm>
            <a:off x="0" y="1285860"/>
            <a:ext cx="9144000" cy="78579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i="0" u="none" strike="noStrike" kern="1200" cap="none" spc="0" normalizeH="0" baseline="0" noProof="0" dirty="0" smtClean="0">
                <a:ln>
                  <a:noFill/>
                </a:ln>
                <a:solidFill>
                  <a:schemeClr val="tx1"/>
                </a:solidFill>
                <a:effectLst/>
                <a:uLnTx/>
                <a:uFillTx/>
                <a:latin typeface="+mj-lt"/>
                <a:ea typeface="+mj-ea"/>
                <a:cs typeface="+mj-cs"/>
              </a:rPr>
              <a:t>presenta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RECURSOS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Software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Hardware</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Sonidos</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Imágenes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IMÁGENES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cxnSp>
        <p:nvCxnSpPr>
          <p:cNvPr id="8" name="7 Conector recto de flecha"/>
          <p:cNvCxnSpPr/>
          <p:nvPr/>
        </p:nvCxnSpPr>
        <p:spPr>
          <a:xfrm>
            <a:off x="3499129" y="2200259"/>
            <a:ext cx="2144441" cy="14295"/>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1 Título"/>
          <p:cNvSpPr txBox="1">
            <a:spLocks/>
          </p:cNvSpPr>
          <p:nvPr/>
        </p:nvSpPr>
        <p:spPr>
          <a:xfrm>
            <a:off x="571472"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ea typeface="+mj-ea"/>
                <a:cs typeface="+mj-cs"/>
              </a:rPr>
              <a:t>Escaneado</a:t>
            </a:r>
          </a:p>
        </p:txBody>
      </p:sp>
      <p:sp>
        <p:nvSpPr>
          <p:cNvPr id="19" name="1 Título"/>
          <p:cNvSpPr txBox="1">
            <a:spLocks/>
          </p:cNvSpPr>
          <p:nvPr/>
        </p:nvSpPr>
        <p:spPr>
          <a:xfrm>
            <a:off x="5500694" y="3357562"/>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Coloreado</a:t>
            </a:r>
          </a:p>
        </p:txBody>
      </p:sp>
      <p:sp>
        <p:nvSpPr>
          <p:cNvPr id="20" name="1 Título"/>
          <p:cNvSpPr txBox="1">
            <a:spLocks/>
          </p:cNvSpPr>
          <p:nvPr/>
        </p:nvSpPr>
        <p:spPr>
          <a:xfrm>
            <a:off x="5715008" y="5000637"/>
            <a:ext cx="2000264"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mj-lt"/>
                <a:ea typeface="+mj-ea"/>
                <a:cs typeface="+mj-cs"/>
              </a:rPr>
              <a:t>Textos</a:t>
            </a:r>
          </a:p>
        </p:txBody>
      </p:sp>
      <p:pic>
        <p:nvPicPr>
          <p:cNvPr id="2051" name="Picture 3" descr="C:\Users\Miguel\PendriveFlorida\Proyecto\cosas\zeta_lugar_cl_jero.png"/>
          <p:cNvPicPr>
            <a:picLocks noChangeAspect="1" noChangeArrowheads="1"/>
          </p:cNvPicPr>
          <p:nvPr/>
        </p:nvPicPr>
        <p:blipFill>
          <a:blip r:embed="rId2" cstate="print"/>
          <a:srcRect/>
          <a:stretch>
            <a:fillRect/>
          </a:stretch>
        </p:blipFill>
        <p:spPr bwMode="auto">
          <a:xfrm>
            <a:off x="2000236" y="4286258"/>
            <a:ext cx="2754459" cy="2366977"/>
          </a:xfrm>
          <a:prstGeom prst="rect">
            <a:avLst/>
          </a:prstGeom>
          <a:noFill/>
        </p:spPr>
      </p:pic>
      <p:cxnSp>
        <p:nvCxnSpPr>
          <p:cNvPr id="23" name="22 Conector recto de flecha"/>
          <p:cNvCxnSpPr>
            <a:stCxn id="20" idx="1"/>
            <a:endCxn id="2051" idx="3"/>
          </p:cNvCxnSpPr>
          <p:nvPr/>
        </p:nvCxnSpPr>
        <p:spPr>
          <a:xfrm rot="10800000" flipV="1">
            <a:off x="4754696" y="5357826"/>
            <a:ext cx="960317" cy="11191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descr="C:\Users\Miguel\PendriveFlorida\Proyecto\cosas\zeta_lugar_gimnasio.png"/>
          <p:cNvPicPr>
            <a:picLocks noChangeAspect="1" noChangeArrowheads="1"/>
          </p:cNvPicPr>
          <p:nvPr/>
        </p:nvPicPr>
        <p:blipFill>
          <a:blip r:embed="rId3" cstate="print"/>
          <a:srcRect/>
          <a:stretch>
            <a:fillRect/>
          </a:stretch>
        </p:blipFill>
        <p:spPr bwMode="auto">
          <a:xfrm>
            <a:off x="5929322" y="928670"/>
            <a:ext cx="1928813" cy="2198687"/>
          </a:xfrm>
          <a:prstGeom prst="rect">
            <a:avLst/>
          </a:prstGeom>
          <a:noFill/>
        </p:spPr>
      </p:pic>
      <p:pic>
        <p:nvPicPr>
          <p:cNvPr id="5124" name="Picture 4" descr="C:\Users\Miguel\PendriveFlorida\Proyecto\cosas\josechu.png"/>
          <p:cNvPicPr>
            <a:picLocks noChangeAspect="1" noChangeArrowheads="1"/>
          </p:cNvPicPr>
          <p:nvPr/>
        </p:nvPicPr>
        <p:blipFill>
          <a:blip r:embed="rId4" cstate="print"/>
          <a:srcRect/>
          <a:stretch>
            <a:fillRect/>
          </a:stretch>
        </p:blipFill>
        <p:spPr bwMode="auto">
          <a:xfrm>
            <a:off x="571472" y="785794"/>
            <a:ext cx="2892431" cy="265851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3286116" y="5286388"/>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Underwood Champion" pitchFamily="2" charset="0"/>
                <a:ea typeface="+mj-ea"/>
                <a:cs typeface="+mj-cs"/>
              </a:rPr>
              <a:t>Fragments</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1357290" y="4357694"/>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Underwood Champion" pitchFamily="2" charset="0"/>
                <a:ea typeface="+mj-ea"/>
                <a:cs typeface="+mj-cs"/>
              </a:rPr>
              <a:t>Tablets</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7" name="1 Título"/>
          <p:cNvSpPr txBox="1">
            <a:spLocks/>
          </p:cNvSpPr>
          <p:nvPr/>
        </p:nvSpPr>
        <p:spPr>
          <a:xfrm>
            <a:off x="4500562" y="2643182"/>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Underwood Champion" pitchFamily="2" charset="0"/>
                <a:ea typeface="+mj-ea"/>
                <a:cs typeface="+mj-cs"/>
              </a:rPr>
              <a:t>Zurdos </a:t>
            </a:r>
            <a:r>
              <a:rPr lang="es-ES" sz="3200" noProof="0" dirty="0" err="1" smtClean="0">
                <a:latin typeface="Underwood Champion" pitchFamily="2" charset="0"/>
                <a:ea typeface="+mj-ea"/>
                <a:cs typeface="+mj-cs"/>
              </a:rPr>
              <a:t>friendly</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1 Título"/>
          <p:cNvSpPr txBox="1">
            <a:spLocks/>
          </p:cNvSpPr>
          <p:nvPr/>
        </p:nvSpPr>
        <p:spPr>
          <a:xfrm>
            <a:off x="3857620" y="1357298"/>
            <a:ext cx="3929090" cy="92869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Underwood Champion" pitchFamily="2" charset="0"/>
                <a:ea typeface="+mj-ea"/>
                <a:cs typeface="+mj-cs"/>
              </a:rPr>
              <a:t>Android</a:t>
            </a:r>
            <a:r>
              <a:rPr lang="es-ES" sz="3200" noProof="0" dirty="0" smtClean="0">
                <a:latin typeface="Underwood Champion" pitchFamily="2" charset="0"/>
                <a:ea typeface="+mj-ea"/>
                <a:cs typeface="+mj-cs"/>
              </a:rPr>
              <a:t> v4.0.3</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9" name="1 Título"/>
          <p:cNvSpPr txBox="1">
            <a:spLocks/>
          </p:cNvSpPr>
          <p:nvPr/>
        </p:nvSpPr>
        <p:spPr>
          <a:xfrm>
            <a:off x="0" y="1785926"/>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Underwood Champion" pitchFamily="2" charset="0"/>
                <a:ea typeface="+mj-ea"/>
                <a:cs typeface="+mj-cs"/>
              </a:rPr>
              <a:t>SQLite</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10" name="1 Título"/>
          <p:cNvSpPr txBox="1">
            <a:spLocks/>
          </p:cNvSpPr>
          <p:nvPr/>
        </p:nvSpPr>
        <p:spPr>
          <a:xfrm>
            <a:off x="0" y="3143248"/>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Underwood Champion" pitchFamily="2" charset="0"/>
                <a:ea typeface="+mj-ea"/>
                <a:cs typeface="+mj-cs"/>
              </a:rPr>
              <a:t>Smartphones</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11" name="1 Título"/>
          <p:cNvSpPr txBox="1">
            <a:spLocks/>
          </p:cNvSpPr>
          <p:nvPr/>
        </p:nvSpPr>
        <p:spPr>
          <a:xfrm>
            <a:off x="4500562" y="4143380"/>
            <a:ext cx="4357718" cy="12144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Underwood Champion" pitchFamily="2" charset="0"/>
                <a:ea typeface="+mj-ea"/>
                <a:cs typeface="+mj-cs"/>
              </a:rPr>
              <a:t>Flavors</a:t>
            </a: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APLICACIÓN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2000240"/>
            <a:ext cx="3214710" cy="1643074"/>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Motor 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ea typeface="+mj-ea"/>
                <a:cs typeface="+mj-cs"/>
              </a:rPr>
              <a:t>Juego</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ea typeface="+mj-ea"/>
                <a:cs typeface="+mj-cs"/>
              </a:rPr>
              <a:t>independiente</a:t>
            </a:r>
            <a:endParaRPr kumimoji="0" lang="es-ES" sz="3600" b="0" i="0" u="none" strike="noStrike" kern="1200" cap="none" spc="0" normalizeH="0" baseline="0" noProof="0" dirty="0" smtClean="0">
              <a:ln>
                <a:noFill/>
              </a:ln>
              <a:solidFill>
                <a:schemeClr val="tx1"/>
              </a:solidFill>
              <a:effectLst/>
              <a:uLnTx/>
              <a:uFillTx/>
              <a:ea typeface="+mj-ea"/>
              <a:cs typeface="+mj-cs"/>
            </a:endParaRPr>
          </a:p>
        </p:txBody>
      </p:sp>
      <p:sp>
        <p:nvSpPr>
          <p:cNvPr id="6" name="1 Título"/>
          <p:cNvSpPr txBox="1">
            <a:spLocks/>
          </p:cNvSpPr>
          <p:nvPr/>
        </p:nvSpPr>
        <p:spPr>
          <a:xfrm>
            <a:off x="5572132" y="1857364"/>
            <a:ext cx="3000396" cy="200026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Zeta</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smtClean="0">
                <a:latin typeface="+mj-lt"/>
                <a:ea typeface="+mj-ea"/>
                <a:cs typeface="+mj-cs"/>
              </a:rPr>
              <a:t>Código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Recursos</a:t>
            </a:r>
          </a:p>
        </p:txBody>
      </p:sp>
      <p:sp>
        <p:nvSpPr>
          <p:cNvPr id="7" name="1 Título"/>
          <p:cNvSpPr txBox="1">
            <a:spLocks/>
          </p:cNvSpPr>
          <p:nvPr/>
        </p:nvSpPr>
        <p:spPr>
          <a:xfrm>
            <a:off x="3643306" y="2214554"/>
            <a:ext cx="1928826" cy="12144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9600" b="0" i="0" u="none" strike="noStrike" kern="1200" cap="none" spc="0" normalizeH="0" baseline="0" noProof="0" dirty="0" smtClean="0">
                <a:ln>
                  <a:noFill/>
                </a:ln>
                <a:solidFill>
                  <a:srgbClr val="FF0000"/>
                </a:solidFill>
                <a:effectLst>
                  <a:outerShdw blurRad="50800" dist="38100" dir="2700000" algn="tl" rotWithShape="0">
                    <a:prstClr val="black">
                      <a:alpha val="40000"/>
                    </a:prstClr>
                  </a:outerShdw>
                </a:effectLst>
                <a:uLnTx/>
                <a:uFillTx/>
                <a:latin typeface="Tahoma" pitchFamily="34" charset="0"/>
                <a:ea typeface="Tahoma" pitchFamily="34" charset="0"/>
                <a:cs typeface="Tahoma" pitchFamily="34" charset="0"/>
              </a:rPr>
              <a:t>+</a:t>
            </a:r>
          </a:p>
        </p:txBody>
      </p:sp>
      <p:sp>
        <p:nvSpPr>
          <p:cNvPr id="8" name="1 Título"/>
          <p:cNvSpPr txBox="1">
            <a:spLocks/>
          </p:cNvSpPr>
          <p:nvPr/>
        </p:nvSpPr>
        <p:spPr>
          <a:xfrm>
            <a:off x="0" y="4429132"/>
            <a:ext cx="9144000" cy="242886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Reutilización</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latin typeface="+mj-lt"/>
                <a:ea typeface="+mj-ea"/>
                <a:cs typeface="+mj-cs"/>
              </a:rPr>
              <a:t>d</a:t>
            </a:r>
            <a:r>
              <a:rPr kumimoji="0" lang="es-ES" sz="4000" b="0" i="0" u="none" strike="noStrike" kern="1200" cap="none" spc="0" normalizeH="0" baseline="0" dirty="0" smtClean="0">
                <a:ln>
                  <a:noFill/>
                </a:ln>
                <a:solidFill>
                  <a:schemeClr val="tx1"/>
                </a:solidFill>
                <a:effectLst/>
                <a:uLnTx/>
                <a:uFillTx/>
                <a:latin typeface="+mj-lt"/>
                <a:ea typeface="+mj-ea"/>
                <a:cs typeface="+mj-cs"/>
              </a:rPr>
              <a:t>el</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latin typeface="+mj-lt"/>
                <a:ea typeface="+mj-ea"/>
                <a:cs typeface="+mj-cs"/>
              </a:rPr>
              <a:t>código</a:t>
            </a:r>
            <a:endParaRPr kumimoji="0" lang="es-ES"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1 Título"/>
          <p:cNvSpPr txBox="1">
            <a:spLocks/>
          </p:cNvSpPr>
          <p:nvPr/>
        </p:nvSpPr>
        <p:spPr>
          <a:xfrm>
            <a:off x="785786" y="857232"/>
            <a:ext cx="2428892" cy="114300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solidFill>
                  <a:srgbClr val="FF0000"/>
                </a:solidFill>
                <a:latin typeface="Underwood Champion" pitchFamily="2" charset="0"/>
                <a:ea typeface="+mj-ea"/>
                <a:cs typeface="+mj-cs"/>
              </a:rPr>
              <a:t>COMÚN</a:t>
            </a:r>
            <a:endParaRPr kumimoji="0" lang="es-ES" sz="400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
        <p:nvSpPr>
          <p:cNvPr id="10" name="1 Título"/>
          <p:cNvSpPr txBox="1">
            <a:spLocks/>
          </p:cNvSpPr>
          <p:nvPr/>
        </p:nvSpPr>
        <p:spPr>
          <a:xfrm>
            <a:off x="5715008" y="785794"/>
            <a:ext cx="264320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solidFill>
                  <a:srgbClr val="FF0000"/>
                </a:solidFill>
                <a:latin typeface="Underwood Champion" pitchFamily="2" charset="0"/>
                <a:ea typeface="+mj-ea"/>
                <a:cs typeface="+mj-cs"/>
              </a:rPr>
              <a:t>FLAVOR</a:t>
            </a:r>
            <a:endParaRPr kumimoji="0" lang="es-ES" sz="4000" b="0" i="0" u="none" strike="noStrike" kern="1200" cap="none" spc="0" normalizeH="0" baseline="0" noProof="0" dirty="0" smtClean="0">
              <a:ln>
                <a:noFill/>
              </a:ln>
              <a:solidFill>
                <a:srgbClr val="FF0000"/>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DISPOSITIVOS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Móvil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4286248" y="52149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050" name="Picture 2" descr="C:\Users\Miguel\PendriveFlorida\Proyecto\cosas\app3.png"/>
          <p:cNvPicPr>
            <a:picLocks noChangeAspect="1" noChangeArrowheads="1"/>
          </p:cNvPicPr>
          <p:nvPr/>
        </p:nvPicPr>
        <p:blipFill>
          <a:blip r:embed="rId2" cstate="print"/>
          <a:srcRect/>
          <a:stretch>
            <a:fillRect/>
          </a:stretch>
        </p:blipFill>
        <p:spPr bwMode="auto">
          <a:xfrm>
            <a:off x="357158" y="1285860"/>
            <a:ext cx="2201848" cy="3420000"/>
          </a:xfrm>
          <a:prstGeom prst="rect">
            <a:avLst/>
          </a:prstGeom>
          <a:noFill/>
          <a:ln>
            <a:solidFill>
              <a:schemeClr val="tx1">
                <a:lumMod val="50000"/>
                <a:lumOff val="50000"/>
              </a:schemeClr>
            </a:solidFill>
          </a:ln>
        </p:spPr>
      </p:pic>
      <p:pic>
        <p:nvPicPr>
          <p:cNvPr id="2051" name="Picture 3" descr="C:\Users\Miguel\PendriveFlorida\Proyecto\cosas\app12.png"/>
          <p:cNvPicPr>
            <a:picLocks noChangeAspect="1" noChangeArrowheads="1"/>
          </p:cNvPicPr>
          <p:nvPr/>
        </p:nvPicPr>
        <p:blipFill>
          <a:blip r:embed="rId3" cstate="print"/>
          <a:srcRect/>
          <a:stretch>
            <a:fillRect/>
          </a:stretch>
        </p:blipFill>
        <p:spPr bwMode="auto">
          <a:xfrm>
            <a:off x="2857488" y="1285860"/>
            <a:ext cx="5962446" cy="3420000"/>
          </a:xfrm>
          <a:prstGeom prst="rect">
            <a:avLst/>
          </a:prstGeom>
          <a:noFill/>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Paneles intercambiables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1 Título"/>
          <p:cNvSpPr txBox="1">
            <a:spLocks/>
          </p:cNvSpPr>
          <p:nvPr/>
        </p:nvSpPr>
        <p:spPr>
          <a:xfrm>
            <a:off x="0" y="714356"/>
            <a:ext cx="9144000" cy="135732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¡Echémosle una mano a los zurdos!</a:t>
            </a:r>
          </a:p>
        </p:txBody>
      </p:sp>
      <p:pic>
        <p:nvPicPr>
          <p:cNvPr id="6146" name="Picture 2" descr="C:\Users\Miguel\PendriveFlorida\Proyecto\cosas\zurdos_friendly_big.png"/>
          <p:cNvPicPr>
            <a:picLocks noChangeAspect="1" noChangeArrowheads="1"/>
          </p:cNvPicPr>
          <p:nvPr/>
        </p:nvPicPr>
        <p:blipFill>
          <a:blip r:embed="rId2" cstate="print"/>
          <a:srcRect/>
          <a:stretch>
            <a:fillRect/>
          </a:stretch>
        </p:blipFill>
        <p:spPr bwMode="auto">
          <a:xfrm>
            <a:off x="1000100" y="2000240"/>
            <a:ext cx="7096125" cy="345757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Panel en la izquierda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4098" name="Picture 2" descr="C:\Users\Miguel\PendriveFlorida\Proyecto\cosas\app31.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Panel en la derecha</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Picture 2" descr="C:\Users\Miguel\PendriveFlorida\Proyecto\cosas\zurdos_friendly.png"/>
          <p:cNvPicPr>
            <a:picLocks noChangeAspect="1" noChangeArrowheads="1"/>
          </p:cNvPicPr>
          <p:nvPr/>
        </p:nvPicPr>
        <p:blipFill>
          <a:blip r:embed="rId2" cstate="print"/>
          <a:srcRect/>
          <a:stretch>
            <a:fillRect/>
          </a:stretch>
        </p:blipFill>
        <p:spPr bwMode="auto">
          <a:xfrm>
            <a:off x="7305694" y="214290"/>
            <a:ext cx="1624023" cy="785818"/>
          </a:xfrm>
          <a:prstGeom prst="rect">
            <a:avLst/>
          </a:prstGeom>
          <a:noFill/>
        </p:spPr>
      </p:pic>
      <p:pic>
        <p:nvPicPr>
          <p:cNvPr id="5122" name="Picture 2" descr="C:\Users\Miguel\PendriveFlorida\Proyecto\cosas\app12.png"/>
          <p:cNvPicPr>
            <a:picLocks noChangeAspect="1" noChangeArrowheads="1"/>
          </p:cNvPicPr>
          <p:nvPr/>
        </p:nvPicPr>
        <p:blipFill>
          <a:blip r:embed="rId3" cstate="print"/>
          <a:srcRect/>
          <a:stretch>
            <a:fillRect/>
          </a:stretch>
        </p:blipFill>
        <p:spPr bwMode="auto">
          <a:xfrm>
            <a:off x="428596" y="1214422"/>
            <a:ext cx="8280000" cy="474932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071546"/>
            <a:ext cx="7858180" cy="578645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600" b="1" dirty="0" err="1" smtClean="0">
                <a:latin typeface="+mj-lt"/>
                <a:ea typeface="+mj-ea"/>
                <a:cs typeface="+mj-cs"/>
              </a:rPr>
              <a:t>Tests</a:t>
            </a:r>
            <a:r>
              <a:rPr lang="es-ES" sz="3600" b="1" dirty="0" smtClean="0">
                <a:latin typeface="+mj-lt"/>
                <a:ea typeface="+mj-ea"/>
                <a:cs typeface="+mj-cs"/>
              </a:rPr>
              <a:t> unitarios locales</a:t>
            </a:r>
            <a:r>
              <a:rPr lang="es-ES" sz="36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Máquina virtual Java del equipo</a:t>
            </a:r>
          </a:p>
          <a:p>
            <a:pPr marL="0" marR="0" lvl="0" indent="0" defTabSz="914400" rtl="0" eaLnBrk="1" fontAlgn="auto" latinLnBrk="0" hangingPunct="1">
              <a:lnSpc>
                <a:spcPct val="100000"/>
              </a:lnSpc>
              <a:spcBef>
                <a:spcPct val="0"/>
              </a:spcBef>
              <a:spcAft>
                <a:spcPts val="0"/>
              </a:spcAft>
              <a:buClrTx/>
              <a:buSzTx/>
              <a:tabLst/>
              <a:defRPr/>
            </a:pPr>
            <a:r>
              <a:rPr lang="es-ES" sz="3600" dirty="0" smtClean="0">
                <a:latin typeface="+mj-lt"/>
                <a:ea typeface="+mj-ea"/>
                <a:cs typeface="+mj-cs"/>
              </a:rPr>
              <a:t>	de desarrollo.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kumimoji="0" lang="es-ES" sz="3600" b="1" i="0" u="none" strike="noStrike" kern="1200" cap="none" spc="0" normalizeH="0" baseline="0" noProof="0" dirty="0" err="1" smtClean="0">
                <a:ln>
                  <a:noFill/>
                </a:ln>
                <a:solidFill>
                  <a:schemeClr val="tx1"/>
                </a:solidFill>
                <a:effectLst/>
                <a:uLnTx/>
                <a:uFillTx/>
                <a:latin typeface="+mj-lt"/>
                <a:ea typeface="+mj-ea"/>
                <a:cs typeface="+mj-cs"/>
              </a:rPr>
              <a:t>Tests</a:t>
            </a:r>
            <a:r>
              <a:rPr kumimoji="0" lang="es-ES" sz="3600" b="1" i="0" u="none" strike="noStrike" kern="1200" cap="none" spc="0" normalizeH="0" baseline="0" noProof="0" dirty="0" smtClean="0">
                <a:ln>
                  <a:noFill/>
                </a:ln>
                <a:solidFill>
                  <a:schemeClr val="tx1"/>
                </a:solidFill>
                <a:effectLst/>
                <a:uLnTx/>
                <a:uFillTx/>
                <a:latin typeface="+mj-lt"/>
                <a:ea typeface="+mj-ea"/>
                <a:cs typeface="+mj-cs"/>
              </a:rPr>
              <a:t> unitarios</a:t>
            </a:r>
            <a:r>
              <a:rPr kumimoji="0" lang="es-ES" sz="3600" b="1" i="0" u="none" strike="noStrike" kern="1200" cap="none" spc="0" normalizeH="0" noProof="0" dirty="0" smtClean="0">
                <a:ln>
                  <a:noFill/>
                </a:ln>
                <a:solidFill>
                  <a:schemeClr val="tx1"/>
                </a:solidFill>
                <a:effectLst/>
                <a:uLnTx/>
                <a:uFillTx/>
                <a:latin typeface="+mj-lt"/>
                <a:ea typeface="+mj-ea"/>
                <a:cs typeface="+mj-cs"/>
              </a:rPr>
              <a:t> instrumentados</a:t>
            </a:r>
            <a:r>
              <a:rPr kumimoji="0" lang="es-ES" sz="3600" b="0" i="0" u="none" strike="noStrike" kern="1200" cap="none" spc="0" normalizeH="0" noProof="0" dirty="0" smtClean="0">
                <a:ln>
                  <a:noFill/>
                </a:ln>
                <a:solidFill>
                  <a:schemeClr val="tx1"/>
                </a:solidFill>
                <a:effectLst/>
                <a:uLnTx/>
                <a:uFillTx/>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tabLst/>
              <a:defRPr/>
            </a:pPr>
            <a:r>
              <a:rPr lang="es-ES" sz="3600" baseline="0" dirty="0" smtClean="0">
                <a:latin typeface="+mj-lt"/>
                <a:ea typeface="+mj-ea"/>
                <a:cs typeface="+mj-cs"/>
              </a:rPr>
              <a:t>	Dispositivo</a:t>
            </a:r>
            <a:r>
              <a:rPr lang="es-ES" sz="3600" dirty="0" smtClean="0">
                <a:latin typeface="+mj-lt"/>
                <a:ea typeface="+mj-ea"/>
                <a:cs typeface="+mj-cs"/>
              </a:rPr>
              <a:t> </a:t>
            </a:r>
            <a:r>
              <a:rPr lang="es-ES" sz="3600" dirty="0" err="1" smtClean="0">
                <a:latin typeface="+mj-lt"/>
                <a:ea typeface="+mj-ea"/>
                <a:cs typeface="+mj-cs"/>
              </a:rPr>
              <a:t>Android</a:t>
            </a:r>
            <a:r>
              <a:rPr lang="es-ES" sz="3600" dirty="0" smtClean="0">
                <a:latin typeface="+mj-lt"/>
                <a:ea typeface="+mj-ea"/>
                <a:cs typeface="+mj-cs"/>
              </a:rPr>
              <a:t> real o</a:t>
            </a:r>
          </a:p>
          <a:p>
            <a:pPr marL="0" marR="0" lvl="0" indent="0"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smtClean="0">
                <a:ln>
                  <a:noFill/>
                </a:ln>
                <a:solidFill>
                  <a:schemeClr val="tx1"/>
                </a:solidFill>
                <a:effectLst/>
                <a:uLnTx/>
                <a:uFillTx/>
                <a:latin typeface="+mj-lt"/>
                <a:ea typeface="+mj-ea"/>
                <a:cs typeface="+mj-cs"/>
              </a:rPr>
              <a:t>	emulado.</a:t>
            </a:r>
          </a:p>
          <a:p>
            <a:pPr marL="0" marR="0" lvl="0" indent="0" defTabSz="914400" rtl="0" eaLnBrk="1" fontAlgn="auto" latinLnBrk="0" hangingPunct="1">
              <a:lnSpc>
                <a:spcPct val="100000"/>
              </a:lnSpc>
              <a:spcBef>
                <a:spcPct val="0"/>
              </a:spcBef>
              <a:spcAft>
                <a:spcPts val="0"/>
              </a:spcAft>
              <a:buClrTx/>
              <a:buSzTx/>
              <a:tabLst/>
              <a:defRPr/>
            </a:pPr>
            <a:endParaRPr lang="es-ES" sz="36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kumimoji="0" lang="es-ES" sz="3600" b="0" i="0" u="none" strike="noStrike" kern="1200" cap="none" spc="0" normalizeH="0" baseline="0" noProof="0" dirty="0" err="1" smtClean="0">
                <a:ln>
                  <a:noFill/>
                </a:ln>
                <a:solidFill>
                  <a:schemeClr val="tx1"/>
                </a:solidFill>
                <a:effectLst/>
                <a:uLnTx/>
                <a:uFillTx/>
                <a:latin typeface="+mj-lt"/>
                <a:ea typeface="+mj-ea"/>
                <a:cs typeface="+mj-cs"/>
              </a:rPr>
              <a:t>Junit</a:t>
            </a:r>
            <a:r>
              <a:rPr kumimoji="0" lang="es-ES" sz="3600" b="0" i="0" u="none" strike="noStrike" kern="1200" cap="none" spc="0" normalizeH="0" baseline="0" noProof="0" dirty="0" smtClean="0">
                <a:ln>
                  <a:noFill/>
                </a:ln>
                <a:solidFill>
                  <a:schemeClr val="tx1"/>
                </a:solidFill>
                <a:effectLst/>
                <a:uLnTx/>
                <a:uFillTx/>
                <a:latin typeface="+mj-lt"/>
                <a:ea typeface="+mj-ea"/>
                <a:cs typeface="+mj-cs"/>
              </a:rPr>
              <a:t> 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SPLASH SCREEN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Pasos como </a:t>
            </a:r>
            <a:r>
              <a:rPr lang="es-ES" sz="3200" i="1" noProof="0" dirty="0" err="1" smtClean="0">
                <a:latin typeface="+mj-lt"/>
                <a:ea typeface="+mj-ea"/>
                <a:cs typeface="+mj-cs"/>
              </a:rPr>
              <a:t>Progress</a:t>
            </a:r>
            <a:r>
              <a:rPr lang="es-ES" sz="3200" i="1" noProof="0" dirty="0" smtClean="0">
                <a:latin typeface="+mj-lt"/>
                <a:ea typeface="+mj-ea"/>
                <a:cs typeface="+mj-cs"/>
              </a:rPr>
              <a:t> Bar</a:t>
            </a:r>
            <a:endParaRPr kumimoji="0" lang="es-ES" sz="3200" b="0" i="1"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png"/>
          <p:cNvPicPr/>
          <p:nvPr/>
        </p:nvPicPr>
        <p:blipFill>
          <a:blip r:embed="rId2" cstate="print"/>
          <a:srcRect/>
          <a:stretch>
            <a:fillRect/>
          </a:stretch>
        </p:blipFill>
        <p:spPr bwMode="auto">
          <a:xfrm>
            <a:off x="2928926" y="928670"/>
            <a:ext cx="3286148" cy="511017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686800" cy="1143000"/>
          </a:xfrm>
        </p:spPr>
        <p:txBody>
          <a:bodyPr>
            <a:normAutofit/>
          </a:bodyPr>
          <a:lstStyle/>
          <a:p>
            <a:pPr algn="r"/>
            <a:r>
              <a:rPr lang="es-ES" sz="6000" dirty="0" smtClean="0">
                <a:latin typeface="Underwood Champion" pitchFamily="2" charset="0"/>
              </a:rPr>
              <a:t>Benito G.G.</a:t>
            </a:r>
            <a:endParaRPr lang="es-ES" sz="6000" dirty="0">
              <a:latin typeface="Underwood Champion" pitchFamily="2" charset="0"/>
            </a:endParaRPr>
          </a:p>
        </p:txBody>
      </p:sp>
      <p:sp>
        <p:nvSpPr>
          <p:cNvPr id="5" name="1 Título"/>
          <p:cNvSpPr txBox="1">
            <a:spLocks/>
          </p:cNvSpPr>
          <p:nvPr/>
        </p:nvSpPr>
        <p:spPr>
          <a:xfrm>
            <a:off x="857224" y="1571612"/>
            <a:ext cx="8015318" cy="1143000"/>
          </a:xfrm>
          <a:prstGeom prst="rect">
            <a:avLst/>
          </a:prstGeom>
        </p:spPr>
        <p:txBody>
          <a:bodyPr vert="horz" lIns="91440" tIns="45720" rIns="91440" bIns="45720" rtlCol="0" anchor="ctr">
            <a:normAutofit fontScale="9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Investigador</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Privado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286248" y="3500437"/>
            <a:ext cx="4657700" cy="307182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Juego de aventura para niños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y 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1" name="Picture 3" descr="C:\Users\Miguel\PendriveFlorida\Proyecto\cosas\benito_gg.png"/>
          <p:cNvPicPr>
            <a:picLocks noChangeAspect="1" noChangeArrowheads="1"/>
          </p:cNvPicPr>
          <p:nvPr/>
        </p:nvPicPr>
        <p:blipFill>
          <a:blip r:embed="rId2" cstate="print"/>
          <a:srcRect/>
          <a:stretch>
            <a:fillRect/>
          </a:stretch>
        </p:blipFill>
        <p:spPr bwMode="auto">
          <a:xfrm>
            <a:off x="-142908" y="1181100"/>
            <a:ext cx="4267200" cy="56769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 name="7 Imagen" descr="C:\Users\Miguel\PendriveFlorida\Proyecto\cosas\app2.png"/>
          <p:cNvPicPr/>
          <p:nvPr/>
        </p:nvPicPr>
        <p:blipFill>
          <a:blip r:embed="rId2" cstate="print"/>
          <a:srcRect/>
          <a:stretch>
            <a:fillRect/>
          </a:stretch>
        </p:blipFill>
        <p:spPr bwMode="auto">
          <a:xfrm>
            <a:off x="3000364" y="785793"/>
            <a:ext cx="3357586" cy="520514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MENÚ</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11.png"/>
          <p:cNvPicPr/>
          <p:nvPr/>
        </p:nvPicPr>
        <p:blipFill>
          <a:blip r:embed="rId2" cstate="print"/>
          <a:srcRect/>
          <a:stretch>
            <a:fillRect/>
          </a:stretch>
        </p:blipFill>
        <p:spPr bwMode="auto">
          <a:xfrm>
            <a:off x="285720" y="1000108"/>
            <a:ext cx="8599597" cy="4929222"/>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3.png"/>
          <p:cNvPicPr/>
          <p:nvPr/>
        </p:nvPicPr>
        <p:blipFill>
          <a:blip r:embed="rId2" cstate="print"/>
          <a:srcRect/>
          <a:stretch>
            <a:fillRect/>
          </a:stretch>
        </p:blipFill>
        <p:spPr bwMode="auto">
          <a:xfrm>
            <a:off x="2928925" y="785794"/>
            <a:ext cx="3356289" cy="5214974"/>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ESCENA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Tablet</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descr="C:\Users\Miguel\PendriveFlorida\Proyecto\cosas\app12.png"/>
          <p:cNvPicPr/>
          <p:nvPr/>
        </p:nvPicPr>
        <p:blipFill>
          <a:blip r:embed="rId2" cstate="print"/>
          <a:srcRect/>
          <a:stretch>
            <a:fillRect/>
          </a:stretch>
        </p:blipFill>
        <p:spPr bwMode="auto">
          <a:xfrm>
            <a:off x="214282" y="857232"/>
            <a:ext cx="8652788" cy="4959711"/>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CASOS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Nivel de juego alcanzado</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5.png"/>
          <p:cNvPicPr/>
          <p:nvPr/>
        </p:nvPicPr>
        <p:blipFill>
          <a:blip r:embed="rId2" cstate="print"/>
          <a:srcRect/>
          <a:stretch>
            <a:fillRect/>
          </a:stretch>
        </p:blipFill>
        <p:spPr bwMode="auto">
          <a:xfrm>
            <a:off x="2857488" y="785794"/>
            <a:ext cx="3429024" cy="533403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MAPA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Ubicación del protagonista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146" name="Picture 2" descr="C:\Users\Miguel\PendriveFlorida\Proyecto\cosas\app13.png"/>
          <p:cNvPicPr>
            <a:picLocks noChangeAspect="1" noChangeArrowheads="1"/>
          </p:cNvPicPr>
          <p:nvPr/>
        </p:nvPicPr>
        <p:blipFill>
          <a:blip r:embed="rId2" cstate="print"/>
          <a:srcRect/>
          <a:stretch>
            <a:fillRect/>
          </a:stretch>
        </p:blipFill>
        <p:spPr bwMode="auto">
          <a:xfrm>
            <a:off x="428596" y="1142984"/>
            <a:ext cx="8280000" cy="4762428"/>
          </a:xfrm>
          <a:prstGeom prst="rect">
            <a:avLst/>
          </a:prstGeom>
          <a:noFill/>
          <a:ln>
            <a:solidFill>
              <a:schemeClr val="tx1">
                <a:lumMod val="50000"/>
                <a:lumOff val="50000"/>
              </a:schemeClr>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PREFERENCIAS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Smartphone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6.png"/>
          <p:cNvPicPr/>
          <p:nvPr/>
        </p:nvPicPr>
        <p:blipFill>
          <a:blip r:embed="rId2" cstate="print"/>
          <a:srcRect/>
          <a:stretch>
            <a:fillRect/>
          </a:stretch>
        </p:blipFill>
        <p:spPr bwMode="auto">
          <a:xfrm>
            <a:off x="2868935" y="785794"/>
            <a:ext cx="3489015" cy="5415051"/>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TABLET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Orientación vertical</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2857488" y="785794"/>
            <a:ext cx="3500462" cy="5360276"/>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INFORMACIÓN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Acceso a la página web</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7" name="6 Imagen" descr="C:\Users\Miguel\PendriveFlorida\Proyecto\cosas\app7.png"/>
          <p:cNvPicPr/>
          <p:nvPr/>
        </p:nvPicPr>
        <p:blipFill>
          <a:blip r:embed="rId2" cstate="print"/>
          <a:srcRect/>
          <a:stretch>
            <a:fillRect/>
          </a:stretch>
        </p:blipFill>
        <p:spPr bwMode="auto">
          <a:xfrm>
            <a:off x="2857488" y="785794"/>
            <a:ext cx="3500462" cy="5432817"/>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3071802" y="2786060"/>
            <a:ext cx="3143272" cy="1571636"/>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800" b="0" i="0" u="none" strike="noStrike" kern="1200" cap="none" spc="0" normalizeH="0" baseline="0" noProof="0" dirty="0" smtClean="0">
                <a:ln>
                  <a:noFill/>
                </a:ln>
                <a:solidFill>
                  <a:srgbClr val="FF0000"/>
                </a:solidFill>
                <a:effectLst/>
                <a:uLnTx/>
                <a:uFillTx/>
                <a:latin typeface="Underwood Champion" pitchFamily="2" charset="0"/>
                <a:ea typeface="+mj-ea"/>
                <a:cs typeface="+mj-cs"/>
              </a:rPr>
              <a:t>Base de Datos</a:t>
            </a:r>
          </a:p>
        </p:txBody>
      </p:sp>
      <p:sp>
        <p:nvSpPr>
          <p:cNvPr id="9" name="1 Título"/>
          <p:cNvSpPr txBox="1">
            <a:spLocks/>
          </p:cNvSpPr>
          <p:nvPr/>
        </p:nvSpPr>
        <p:spPr>
          <a:xfrm>
            <a:off x="6143604" y="1071546"/>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285720" y="5143513"/>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2571751" y="714373"/>
            <a:ext cx="1000134" cy="314324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000744" y="1928819"/>
            <a:ext cx="1857389" cy="1428728"/>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1"/>
          </p:cNvCxnSpPr>
          <p:nvPr/>
        </p:nvCxnSpPr>
        <p:spPr>
          <a:xfrm rot="5400000" flipH="1" flipV="1">
            <a:off x="1571606" y="3643316"/>
            <a:ext cx="1571636" cy="142876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1" name="1 Título"/>
          <p:cNvSpPr txBox="1">
            <a:spLocks/>
          </p:cNvSpPr>
          <p:nvPr/>
        </p:nvSpPr>
        <p:spPr>
          <a:xfrm>
            <a:off x="5786446" y="5214952"/>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72" name="71 Conector recto de flecha"/>
          <p:cNvCxnSpPr>
            <a:stCxn id="71" idx="0"/>
            <a:endCxn id="8" idx="2"/>
          </p:cNvCxnSpPr>
          <p:nvPr/>
        </p:nvCxnSpPr>
        <p:spPr>
          <a:xfrm rot="16200000" flipV="1">
            <a:off x="5464975" y="3536157"/>
            <a:ext cx="857256" cy="250033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BASE DE DATOS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OBJETIVOS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214414" y="1000108"/>
            <a:ext cx="6572296" cy="585789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Juego en Java para </a:t>
            </a:r>
            <a:r>
              <a:rPr lang="es-ES" sz="3200" dirty="0" err="1" smtClean="0">
                <a:latin typeface="+mj-lt"/>
                <a:ea typeface="+mj-ea"/>
                <a:cs typeface="+mj-cs"/>
              </a:rPr>
              <a:t>Android</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latin typeface="+mj-lt"/>
                <a:ea typeface="+mj-ea"/>
                <a:cs typeface="+mj-cs"/>
              </a:rPr>
              <a:t>Smartphones</a:t>
            </a:r>
            <a:r>
              <a:rPr lang="es-ES" sz="3200" dirty="0" smtClean="0">
                <a:latin typeface="+mj-lt"/>
                <a:ea typeface="+mj-ea"/>
                <a:cs typeface="+mj-cs"/>
              </a:rPr>
              <a:t> y </a:t>
            </a:r>
            <a:r>
              <a:rPr lang="es-ES" sz="3200" dirty="0" err="1" smtClean="0">
                <a:latin typeface="+mj-lt"/>
                <a:ea typeface="+mj-ea"/>
                <a:cs typeface="+mj-cs"/>
              </a:rPr>
              <a:t>tablets</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Código reutilizable.</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Localizaciones, personajes, objetos...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Imágenes y sonidos originales.</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Base de datos </a:t>
            </a:r>
            <a:r>
              <a:rPr lang="es-ES" sz="3200" dirty="0" err="1" smtClean="0">
                <a:latin typeface="+mj-lt"/>
                <a:ea typeface="+mj-ea"/>
                <a:cs typeface="+mj-cs"/>
              </a:rPr>
              <a:t>SQLite</a:t>
            </a:r>
            <a:r>
              <a:rPr lang="es-ES" sz="3200" dirty="0" smtClean="0">
                <a:latin typeface="+mj-lt"/>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smtClean="0">
                <a:latin typeface="+mj-lt"/>
                <a:ea typeface="+mj-ea"/>
                <a:cs typeface="+mj-cs"/>
              </a:rPr>
              <a:t>Página web: html5, css3.</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3200" dirty="0" smtClean="0">
                <a:latin typeface="Underwood Champion" pitchFamily="2" charset="0"/>
                <a:ea typeface="+mj-ea"/>
                <a:cs typeface="+mj-cs"/>
              </a:rPr>
              <a:t>GUEST STAR</a:t>
            </a:r>
          </a:p>
          <a:p>
            <a:pPr marL="0" marR="0" lvl="0" indent="0" defTabSz="914400" rtl="0" eaLnBrk="1" fontAlgn="auto" latinLnBrk="0" hangingPunct="1">
              <a:lnSpc>
                <a:spcPct val="100000"/>
              </a:lnSpc>
              <a:spcBef>
                <a:spcPct val="0"/>
              </a:spcBef>
              <a:spcAft>
                <a:spcPts val="0"/>
              </a:spcAft>
              <a:buClrTx/>
              <a:buSzTx/>
              <a:tabLst/>
              <a:defRPr/>
            </a:pPr>
            <a:endParaRPr lang="es-ES" sz="2400" dirty="0" smtClean="0">
              <a:latin typeface="Underwood Champion" pitchFamily="2" charset="0"/>
              <a:ea typeface="+mj-ea"/>
              <a:cs typeface="+mj-cs"/>
            </a:endParaRPr>
          </a:p>
          <a:p>
            <a:pPr marL="0" marR="0" lvl="0" indent="0" defTabSz="914400" rtl="0" eaLnBrk="1" fontAlgn="auto" latinLnBrk="0" hangingPunct="1">
              <a:lnSpc>
                <a:spcPct val="100000"/>
              </a:lnSpc>
              <a:spcBef>
                <a:spcPct val="0"/>
              </a:spcBef>
              <a:spcAft>
                <a:spcPts val="0"/>
              </a:spcAft>
              <a:buClrTx/>
              <a:buSzTx/>
              <a:buFont typeface="Wingdings" pitchFamily="2" charset="2"/>
              <a:buChar char="ü"/>
              <a:tabLst/>
              <a:defRPr/>
            </a:pPr>
            <a:r>
              <a:rPr lang="es-ES" sz="3200" dirty="0" err="1" smtClean="0">
                <a:ea typeface="+mj-ea"/>
                <a:cs typeface="+mj-cs"/>
              </a:rPr>
              <a:t>Javascript</a:t>
            </a:r>
            <a:r>
              <a:rPr lang="es-ES" sz="3200" dirty="0" smtClean="0">
                <a:ea typeface="+mj-ea"/>
                <a:cs typeface="+mj-cs"/>
              </a:rPr>
              <a:t>.</a:t>
            </a:r>
          </a:p>
          <a:p>
            <a:pPr marL="0" marR="0" lvl="0" indent="0" defTabSz="914400" rtl="0" eaLnBrk="1" fontAlgn="auto" latinLnBrk="0" hangingPunct="1">
              <a:lnSpc>
                <a:spcPct val="100000"/>
              </a:lnSpc>
              <a:spcBef>
                <a:spcPct val="0"/>
              </a:spcBef>
              <a:spcAft>
                <a:spcPts val="0"/>
              </a:spcAft>
              <a:buClrTx/>
              <a:buSzTx/>
              <a:buFont typeface="Wingdings" pitchFamily="2" charset="2"/>
              <a:buChar char="Ø"/>
              <a:tabLst/>
              <a:defRPr/>
            </a:pPr>
            <a:endParaRPr lang="es-ES" sz="2400" dirty="0" smtClean="0">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DATOS INICIALES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noProof="0" dirty="0" smtClean="0">
                <a:latin typeface="+mj-lt"/>
                <a:ea typeface="+mj-ea"/>
                <a:cs typeface="+mj-cs"/>
              </a:rPr>
              <a:t>Ficheros de texto</a:t>
            </a:r>
            <a:endParaRPr kumimoji="0" lang="es-ES" sz="36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a:spLocks/>
          </p:cNvSpPr>
          <p:nvPr/>
        </p:nvSpPr>
        <p:spPr>
          <a:xfrm>
            <a:off x="1857356" y="107154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sp>
        <p:nvSpPr>
          <p:cNvPr id="8" name="1 Título"/>
          <p:cNvSpPr txBox="1">
            <a:spLocks/>
          </p:cNvSpPr>
          <p:nvPr/>
        </p:nvSpPr>
        <p:spPr>
          <a:xfrm>
            <a:off x="928662" y="3857628"/>
            <a:ext cx="2428892"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9" name="1 Título"/>
          <p:cNvSpPr txBox="1">
            <a:spLocks/>
          </p:cNvSpPr>
          <p:nvPr/>
        </p:nvSpPr>
        <p:spPr>
          <a:xfrm>
            <a:off x="857224" y="2357430"/>
            <a:ext cx="2286016"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0" name="9 Conector recto de flecha"/>
          <p:cNvCxnSpPr>
            <a:stCxn id="7" idx="2"/>
          </p:cNvCxnSpPr>
          <p:nvPr/>
        </p:nvCxnSpPr>
        <p:spPr>
          <a:xfrm rot="16200000" flipH="1">
            <a:off x="4393405" y="750075"/>
            <a:ext cx="642942" cy="2714644"/>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8" idx="3"/>
          </p:cNvCxnSpPr>
          <p:nvPr/>
        </p:nvCxnSpPr>
        <p:spPr>
          <a:xfrm flipV="1">
            <a:off x="3357554" y="3786190"/>
            <a:ext cx="3143272" cy="392910"/>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stCxn id="9" idx="3"/>
          </p:cNvCxnSpPr>
          <p:nvPr/>
        </p:nvCxnSpPr>
        <p:spPr>
          <a:xfrm>
            <a:off x="3143240" y="2714616"/>
            <a:ext cx="3357586" cy="42863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 name="1 Título"/>
          <p:cNvSpPr txBox="1">
            <a:spLocks/>
          </p:cNvSpPr>
          <p:nvPr/>
        </p:nvSpPr>
        <p:spPr>
          <a:xfrm>
            <a:off x="1785918" y="5000636"/>
            <a:ext cx="2143108"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Casos</a:t>
            </a:r>
          </a:p>
        </p:txBody>
      </p:sp>
      <p:cxnSp>
        <p:nvCxnSpPr>
          <p:cNvPr id="14" name="13 Conector recto de flecha"/>
          <p:cNvCxnSpPr>
            <a:stCxn id="13" idx="3"/>
          </p:cNvCxnSpPr>
          <p:nvPr/>
        </p:nvCxnSpPr>
        <p:spPr>
          <a:xfrm flipV="1">
            <a:off x="3929026" y="4500570"/>
            <a:ext cx="2357486" cy="85725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7170" name="Picture 2" descr="C:\Users\Miguel\PendriveFlorida\Proyecto\cosas\basedatos.png"/>
          <p:cNvPicPr>
            <a:picLocks noChangeAspect="1" noChangeArrowheads="1"/>
          </p:cNvPicPr>
          <p:nvPr/>
        </p:nvPicPr>
        <p:blipFill>
          <a:blip r:embed="rId2" cstate="print"/>
          <a:srcRect/>
          <a:stretch>
            <a:fillRect/>
          </a:stretch>
        </p:blipFill>
        <p:spPr bwMode="auto">
          <a:xfrm>
            <a:off x="5572132" y="1428736"/>
            <a:ext cx="3938587" cy="392588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lvl="0" algn="ctr">
              <a:spcBef>
                <a:spcPct val="0"/>
              </a:spcBef>
              <a:defRPr/>
            </a:pPr>
            <a:r>
              <a:rPr lang="es-ES" sz="3200" dirty="0" smtClean="0">
                <a:latin typeface="+mj-lt"/>
                <a:ea typeface="+mj-ea"/>
                <a:cs typeface="+mj-cs"/>
              </a:rPr>
              <a:t>http://benitogg.floppysoftware.es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5 Imagen"/>
          <p:cNvPicPr/>
          <p:nvPr/>
        </p:nvPicPr>
        <p:blipFill>
          <a:blip r:embed="rId2" cstate="print"/>
          <a:srcRect/>
          <a:stretch>
            <a:fillRect/>
          </a:stretch>
        </p:blipFill>
        <p:spPr bwMode="auto">
          <a:xfrm>
            <a:off x="357158" y="1071546"/>
            <a:ext cx="8456201" cy="4786345"/>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HTML5 &amp; CSS3</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Responsive</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4.png"/>
          <p:cNvPicPr/>
          <p:nvPr/>
        </p:nvPicPr>
        <p:blipFill>
          <a:blip r:embed="rId2" cstate="print"/>
          <a:srcRect/>
          <a:stretch>
            <a:fillRect/>
          </a:stretch>
        </p:blipFill>
        <p:spPr bwMode="auto">
          <a:xfrm>
            <a:off x="2928926" y="785794"/>
            <a:ext cx="3214710" cy="4973298"/>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Parámetros: </a:t>
            </a:r>
            <a:r>
              <a:rPr lang="es-ES" sz="3200" dirty="0" smtClean="0">
                <a:latin typeface="+mj-lt"/>
                <a:ea typeface="+mj-ea"/>
                <a:cs typeface="+mj-cs"/>
              </a:rPr>
              <a:t>n</a:t>
            </a:r>
            <a:r>
              <a:rPr kumimoji="0" lang="es-ES" sz="3200" b="0" i="0" u="none" strike="noStrike" kern="1200" cap="none" spc="0" normalizeH="0" baseline="0" dirty="0" smtClean="0">
                <a:ln>
                  <a:noFill/>
                </a:ln>
                <a:solidFill>
                  <a:schemeClr val="tx1"/>
                </a:solidFill>
                <a:effectLst/>
                <a:uLnTx/>
                <a:uFillTx/>
                <a:latin typeface="+mj-lt"/>
                <a:ea typeface="+mj-ea"/>
                <a:cs typeface="+mj-cs"/>
              </a:rPr>
              <a:t>ombre, zurdo,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descr="C:\Users\Miguel\PendriveFlorida\Proyecto\cosas\app_web_1.png"/>
          <p:cNvPicPr/>
          <p:nvPr/>
        </p:nvPicPr>
        <p:blipFill>
          <a:blip r:embed="rId2" cstate="print"/>
          <a:srcRect/>
          <a:stretch>
            <a:fillRect/>
          </a:stretch>
        </p:blipFill>
        <p:spPr bwMode="auto">
          <a:xfrm>
            <a:off x="5857884" y="928670"/>
            <a:ext cx="2857520" cy="4643470"/>
          </a:xfrm>
          <a:prstGeom prst="rect">
            <a:avLst/>
          </a:prstGeom>
          <a:noFill/>
          <a:ln w="9525">
            <a:solidFill>
              <a:schemeClr val="tx1">
                <a:lumMod val="50000"/>
                <a:lumOff val="50000"/>
              </a:schemeClr>
            </a:solidFill>
            <a:miter lim="800000"/>
            <a:headEnd/>
            <a:tailEnd/>
          </a:ln>
        </p:spPr>
      </p:pic>
      <p:pic>
        <p:nvPicPr>
          <p:cNvPr id="1026" name="Picture 2" descr="C:\Users\Miguel\PendriveFlorida\Proyecto\cosas\app7.png"/>
          <p:cNvPicPr>
            <a:picLocks noChangeAspect="1" noChangeArrowheads="1"/>
          </p:cNvPicPr>
          <p:nvPr/>
        </p:nvPicPr>
        <p:blipFill>
          <a:blip r:embed="rId3" cstate="print"/>
          <a:srcRect/>
          <a:stretch>
            <a:fillRect/>
          </a:stretch>
        </p:blipFill>
        <p:spPr bwMode="auto">
          <a:xfrm>
            <a:off x="428596" y="928670"/>
            <a:ext cx="3000396" cy="4653393"/>
          </a:xfrm>
          <a:prstGeom prst="rect">
            <a:avLst/>
          </a:prstGeom>
          <a:noFill/>
          <a:ln>
            <a:solidFill>
              <a:schemeClr val="tx1">
                <a:lumMod val="50000"/>
                <a:lumOff val="50000"/>
              </a:schemeClr>
            </a:solidFill>
          </a:ln>
        </p:spPr>
      </p:pic>
      <p:cxnSp>
        <p:nvCxnSpPr>
          <p:cNvPr id="8" name="7 Conector recto de flecha"/>
          <p:cNvCxnSpPr>
            <a:stCxn id="1026" idx="3"/>
            <a:endCxn id="7" idx="1"/>
          </p:cNvCxnSpPr>
          <p:nvPr/>
        </p:nvCxnSpPr>
        <p:spPr>
          <a:xfrm flipV="1">
            <a:off x="3428992" y="3250405"/>
            <a:ext cx="2428892" cy="4962"/>
          </a:xfrm>
          <a:prstGeom prst="straightConnector1">
            <a:avLst/>
          </a:prstGeom>
          <a:ln w="38100">
            <a:solidFill>
              <a:srgbClr val="C00000"/>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PRUEBAS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71538" y="1071546"/>
            <a:ext cx="6929486" cy="1357322"/>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r>
              <a:rPr lang="es-ES" sz="3200" dirty="0" smtClean="0">
                <a:ea typeface="+mj-ea"/>
                <a:cs typeface="+mj-cs"/>
              </a:rPr>
              <a:t>También hay que realizar pruebas sobre la página web:</a:t>
            </a:r>
          </a:p>
        </p:txBody>
      </p:sp>
      <p:sp>
        <p:nvSpPr>
          <p:cNvPr id="6" name="5 Rectángulo"/>
          <p:cNvSpPr/>
          <p:nvPr/>
        </p:nvSpPr>
        <p:spPr>
          <a:xfrm>
            <a:off x="1071538" y="2786058"/>
            <a:ext cx="6858048" cy="4071942"/>
          </a:xfrm>
          <a:prstGeom prst="rect">
            <a:avLst/>
          </a:prstGeom>
        </p:spPr>
        <p:txBody>
          <a:bodyPr wrap="square">
            <a:noAutofit/>
          </a:bodyPr>
          <a:lstStyle/>
          <a:p>
            <a:pPr lvl="0">
              <a:spcBef>
                <a:spcPct val="0"/>
              </a:spcBef>
              <a:buFont typeface="Wingdings" pitchFamily="2" charset="2"/>
              <a:buChar char="ü"/>
              <a:defRPr/>
            </a:pPr>
            <a:r>
              <a:rPr lang="es-ES" sz="4000" dirty="0" smtClean="0">
                <a:latin typeface="+mj-lt"/>
              </a:rPr>
              <a:t>Validación HTML5 y CSS.</a:t>
            </a:r>
          </a:p>
          <a:p>
            <a:pPr lvl="0">
              <a:spcBef>
                <a:spcPct val="0"/>
              </a:spcBef>
              <a:buFont typeface="Wingdings" pitchFamily="2" charset="2"/>
              <a:buChar char="ü"/>
              <a:defRPr/>
            </a:pPr>
            <a:r>
              <a:rPr lang="es-ES" sz="4000" dirty="0" err="1" smtClean="0">
                <a:latin typeface="+mj-lt"/>
              </a:rPr>
              <a:t>Responsive</a:t>
            </a:r>
            <a:r>
              <a:rPr lang="es-ES" sz="4000" dirty="0" smtClean="0">
                <a:latin typeface="+mj-lt"/>
              </a:rPr>
              <a:t>.</a:t>
            </a:r>
          </a:p>
          <a:p>
            <a:pPr lvl="0">
              <a:spcBef>
                <a:spcPct val="0"/>
              </a:spcBef>
              <a:buFont typeface="Wingdings" pitchFamily="2" charset="2"/>
              <a:buChar char="ü"/>
              <a:defRPr/>
            </a:pPr>
            <a:r>
              <a:rPr lang="es-ES" sz="4000" dirty="0" smtClean="0">
                <a:latin typeface="+mj-lt"/>
              </a:rPr>
              <a:t>Enlaces con parámetros.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Validación W3C</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47106" name="Picture 2" descr="C:\Users\Miguel\PendriveFlorida\Proyecto\web\logo_w3c_html.png"/>
          <p:cNvPicPr>
            <a:picLocks noChangeAspect="1" noChangeArrowheads="1"/>
          </p:cNvPicPr>
          <p:nvPr/>
        </p:nvPicPr>
        <p:blipFill>
          <a:blip r:embed="rId2" cstate="print"/>
          <a:srcRect/>
          <a:stretch>
            <a:fillRect/>
          </a:stretch>
        </p:blipFill>
        <p:spPr bwMode="auto">
          <a:xfrm>
            <a:off x="1428728" y="2571744"/>
            <a:ext cx="3041875" cy="1071570"/>
          </a:xfrm>
          <a:prstGeom prst="rect">
            <a:avLst/>
          </a:prstGeom>
          <a:noFill/>
        </p:spPr>
      </p:pic>
      <p:pic>
        <p:nvPicPr>
          <p:cNvPr id="47107" name="Picture 3" descr="C:\Users\Miguel\PendriveFlorida\Proyecto\web\logo_w3c_css.png"/>
          <p:cNvPicPr>
            <a:picLocks noChangeAspect="1" noChangeArrowheads="1"/>
          </p:cNvPicPr>
          <p:nvPr/>
        </p:nvPicPr>
        <p:blipFill>
          <a:blip r:embed="rId3" cstate="print"/>
          <a:srcRect/>
          <a:stretch>
            <a:fillRect/>
          </a:stretch>
        </p:blipFill>
        <p:spPr bwMode="auto">
          <a:xfrm>
            <a:off x="4786314" y="2571744"/>
            <a:ext cx="3030354" cy="1067511"/>
          </a:xfrm>
          <a:prstGeom prst="rect">
            <a:avLst/>
          </a:prstGeom>
          <a:noFill/>
        </p:spPr>
      </p:pic>
      <p:sp>
        <p:nvSpPr>
          <p:cNvPr id="9" name="8 Rectángulo"/>
          <p:cNvSpPr/>
          <p:nvPr/>
        </p:nvSpPr>
        <p:spPr>
          <a:xfrm>
            <a:off x="0" y="1142984"/>
            <a:ext cx="9144000" cy="584775"/>
          </a:xfrm>
          <a:prstGeom prst="rect">
            <a:avLst/>
          </a:prstGeom>
        </p:spPr>
        <p:txBody>
          <a:bodyPr wrap="square">
            <a:spAutoFit/>
          </a:bodyPr>
          <a:lstStyle/>
          <a:p>
            <a:r>
              <a:rPr lang="es-ES" sz="3200" dirty="0" smtClean="0">
                <a:latin typeface="+mj-lt"/>
              </a:rPr>
              <a:t>http://validator.w3.org/</a:t>
            </a:r>
            <a:endParaRPr lang="es-ES" sz="3200" dirty="0">
              <a:latin typeface="+mj-lt"/>
            </a:endParaRPr>
          </a:p>
        </p:txBody>
      </p:sp>
      <p:sp>
        <p:nvSpPr>
          <p:cNvPr id="10" name="9 Rectángulo"/>
          <p:cNvSpPr/>
          <p:nvPr/>
        </p:nvSpPr>
        <p:spPr>
          <a:xfrm>
            <a:off x="1" y="4929198"/>
            <a:ext cx="9144000" cy="584775"/>
          </a:xfrm>
          <a:prstGeom prst="rect">
            <a:avLst/>
          </a:prstGeom>
        </p:spPr>
        <p:txBody>
          <a:bodyPr wrap="square">
            <a:spAutoFit/>
          </a:bodyPr>
          <a:lstStyle/>
          <a:p>
            <a:pPr algn="r"/>
            <a:r>
              <a:rPr lang="es-ES" sz="3200" dirty="0" smtClean="0">
                <a:latin typeface="+mj-lt"/>
              </a:rPr>
              <a:t>http://jigsaw.w3.org/css-validator/</a:t>
            </a:r>
            <a:endParaRPr lang="es-ES" sz="3200" dirty="0">
              <a:latin typeface="+mj-lt"/>
            </a:endParaRPr>
          </a:p>
        </p:txBody>
      </p:sp>
      <p:cxnSp>
        <p:nvCxnSpPr>
          <p:cNvPr id="12" name="11 Conector recto de flecha"/>
          <p:cNvCxnSpPr>
            <a:stCxn id="9" idx="2"/>
            <a:endCxn id="47106" idx="0"/>
          </p:cNvCxnSpPr>
          <p:nvPr/>
        </p:nvCxnSpPr>
        <p:spPr>
          <a:xfrm rot="5400000">
            <a:off x="3338841" y="1338584"/>
            <a:ext cx="843985" cy="162233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stCxn id="47107" idx="2"/>
            <a:endCxn id="10" idx="0"/>
          </p:cNvCxnSpPr>
          <p:nvPr/>
        </p:nvCxnSpPr>
        <p:spPr>
          <a:xfrm rot="5400000">
            <a:off x="4791775" y="3419481"/>
            <a:ext cx="1289943" cy="172949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786454"/>
            <a:ext cx="9144000" cy="107154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ea typeface="+mj-ea"/>
                <a:cs typeface="+mj-cs"/>
              </a:rPr>
              <a:t>Herramientas Google </a:t>
            </a:r>
            <a:r>
              <a:rPr lang="es-ES" sz="3200" noProof="0" dirty="0" err="1" smtClean="0">
                <a:ea typeface="+mj-ea"/>
                <a:cs typeface="+mj-cs"/>
              </a:rPr>
              <a:t>Chrome</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pic>
        <p:nvPicPr>
          <p:cNvPr id="6" name="5 Imagen"/>
          <p:cNvPicPr/>
          <p:nvPr/>
        </p:nvPicPr>
        <p:blipFill>
          <a:blip r:embed="rId2" cstate="print"/>
          <a:srcRect/>
          <a:stretch>
            <a:fillRect/>
          </a:stretch>
        </p:blipFill>
        <p:spPr bwMode="auto">
          <a:xfrm>
            <a:off x="285720" y="857232"/>
            <a:ext cx="8582415" cy="4857784"/>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PÁGINA WEB</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6143620"/>
            <a:ext cx="9144000" cy="71438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mj-lt"/>
                <a:ea typeface="+mj-ea"/>
                <a:cs typeface="+mj-cs"/>
              </a:rPr>
              <a:t>Paso de parámetros</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0" y="4929198"/>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Nombre &amp; zurdo &amp; escala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 name="6 Imagen"/>
          <p:cNvPicPr/>
          <p:nvPr/>
        </p:nvPicPr>
        <p:blipFill>
          <a:blip r:embed="rId2" cstate="print"/>
          <a:srcRect/>
          <a:stretch>
            <a:fillRect/>
          </a:stretch>
        </p:blipFill>
        <p:spPr bwMode="auto">
          <a:xfrm>
            <a:off x="1643042" y="1071546"/>
            <a:ext cx="5857916" cy="3728728"/>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LA MARCA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714356"/>
            <a:ext cx="5000660" cy="521497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tabLst/>
              <a:defRPr/>
            </a:pPr>
            <a:endParaRPr lang="es-ES" sz="32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Icono de la aplicación:</a:t>
            </a: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del personaje:</a:t>
            </a:r>
          </a:p>
          <a:p>
            <a:pPr marL="0" marR="0" lvl="0" indent="0" algn="r" defTabSz="914400" rtl="0" eaLnBrk="1" fontAlgn="auto" latinLnBrk="0" hangingPunct="1">
              <a:lnSpc>
                <a:spcPct val="100000"/>
              </a:lnSpc>
              <a:spcBef>
                <a:spcPct val="0"/>
              </a:spcBef>
              <a:spcAft>
                <a:spcPts val="0"/>
              </a:spcAft>
              <a:buClrTx/>
              <a:buSzTx/>
              <a:tabLst/>
              <a:defRPr/>
            </a:pPr>
            <a:endParaRPr lang="es-ES" sz="2800" dirty="0" smtClean="0">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endParaRPr kumimoji="0" lang="es-ES" sz="2800" b="0" i="0" u="none" strike="noStrike" kern="1200" cap="none" spc="0" normalizeH="0" baseline="0" dirty="0" smtClean="0">
              <a:ln>
                <a:noFill/>
              </a:ln>
              <a:solidFill>
                <a:schemeClr val="tx1"/>
              </a:solidFill>
              <a:effectLst/>
              <a:uLnTx/>
              <a:uFillTx/>
              <a:latin typeface="Underwood Champion" pitchFamily="2" charset="0"/>
              <a:ea typeface="+mj-ea"/>
              <a:cs typeface="+mj-cs"/>
            </a:endParaRPr>
          </a:p>
          <a:p>
            <a:pPr marL="0" marR="0" lvl="0" indent="0" algn="r" defTabSz="914400" rtl="0" eaLnBrk="1" fontAlgn="auto" latinLnBrk="0" hangingPunct="1">
              <a:lnSpc>
                <a:spcPct val="100000"/>
              </a:lnSpc>
              <a:spcBef>
                <a:spcPct val="0"/>
              </a:spcBef>
              <a:spcAft>
                <a:spcPts val="0"/>
              </a:spcAft>
              <a:buClrTx/>
              <a:buSzTx/>
              <a:tabLst/>
              <a:defRPr/>
            </a:pPr>
            <a:r>
              <a:rPr lang="es-ES" sz="4000" dirty="0" smtClean="0">
                <a:latin typeface="+mj-lt"/>
                <a:ea typeface="+mj-ea"/>
                <a:cs typeface="+mj-cs"/>
              </a:rPr>
              <a:t>Marca corporativa:</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pic>
        <p:nvPicPr>
          <p:cNvPr id="8" name="7 Imagen" descr="C:\Users\Miguel\PendriveFlorida\Proyecto\cosas\floppy_software_logo.png"/>
          <p:cNvPicPr/>
          <p:nvPr/>
        </p:nvPicPr>
        <p:blipFill>
          <a:blip r:embed="rId2" cstate="print"/>
          <a:srcRect/>
          <a:stretch>
            <a:fillRect/>
          </a:stretch>
        </p:blipFill>
        <p:spPr bwMode="auto">
          <a:xfrm>
            <a:off x="5929322" y="5143512"/>
            <a:ext cx="2495555" cy="428628"/>
          </a:xfrm>
          <a:prstGeom prst="rect">
            <a:avLst/>
          </a:prstGeom>
          <a:noFill/>
          <a:ln w="9525">
            <a:noFill/>
            <a:miter lim="800000"/>
            <a:headEnd/>
            <a:tailEnd/>
          </a:ln>
        </p:spPr>
      </p:pic>
      <p:sp>
        <p:nvSpPr>
          <p:cNvPr id="9" name="1 Título"/>
          <p:cNvSpPr txBox="1">
            <a:spLocks/>
          </p:cNvSpPr>
          <p:nvPr/>
        </p:nvSpPr>
        <p:spPr>
          <a:xfrm>
            <a:off x="0" y="6143620"/>
            <a:ext cx="9144000"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Nombre == Logotipo</a:t>
            </a:r>
            <a:endParaRPr kumimoji="0" lang="es-ES" sz="2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8194" name="Picture 2" descr="C:\Users\Miguel\PendriveFlorida\Proyecto\cosas\gg.png"/>
          <p:cNvPicPr>
            <a:picLocks noChangeAspect="1" noChangeArrowheads="1"/>
          </p:cNvPicPr>
          <p:nvPr/>
        </p:nvPicPr>
        <p:blipFill>
          <a:blip r:embed="rId3" cstate="print"/>
          <a:srcRect/>
          <a:stretch>
            <a:fillRect/>
          </a:stretch>
        </p:blipFill>
        <p:spPr bwMode="auto">
          <a:xfrm>
            <a:off x="6286512" y="1071546"/>
            <a:ext cx="1651000" cy="1143000"/>
          </a:xfrm>
          <a:prstGeom prst="rect">
            <a:avLst/>
          </a:prstGeom>
          <a:noFill/>
        </p:spPr>
      </p:pic>
      <p:pic>
        <p:nvPicPr>
          <p:cNvPr id="8195" name="Picture 3" descr="C:\Users\Miguel\PendriveFlorida\Proyecto\cosas\icono_gg.png"/>
          <p:cNvPicPr>
            <a:picLocks noChangeAspect="1" noChangeArrowheads="1"/>
          </p:cNvPicPr>
          <p:nvPr/>
        </p:nvPicPr>
        <p:blipFill>
          <a:blip r:embed="rId4" cstate="print"/>
          <a:srcRect/>
          <a:stretch>
            <a:fillRect/>
          </a:stretch>
        </p:blipFill>
        <p:spPr bwMode="auto">
          <a:xfrm>
            <a:off x="6143636" y="2571744"/>
            <a:ext cx="2070100" cy="20828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ESTUDIO DE MERCADO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642910" y="1357298"/>
            <a:ext cx="7858180" cy="5500702"/>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Producto			</a:t>
            </a:r>
            <a:r>
              <a:rPr lang="es-ES" sz="4800" b="1" noProof="0" dirty="0" err="1" smtClean="0">
                <a:solidFill>
                  <a:srgbClr val="FF0000"/>
                </a:solidFill>
                <a:latin typeface="+mj-lt"/>
                <a:ea typeface="+mj-ea"/>
                <a:cs typeface="+mj-cs"/>
              </a:rPr>
              <a:t>P</a:t>
            </a:r>
            <a:r>
              <a:rPr lang="es-ES" sz="4800" noProof="0" dirty="0" err="1" smtClean="0">
                <a:latin typeface="+mj-lt"/>
                <a:ea typeface="+mj-ea"/>
                <a:cs typeface="+mj-cs"/>
              </a:rPr>
              <a:t>roduct</a:t>
            </a: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Promoción		</a:t>
            </a:r>
            <a:r>
              <a:rPr lang="es-ES" sz="4800" b="1" dirty="0" err="1" smtClean="0">
                <a:solidFill>
                  <a:srgbClr val="FF0000"/>
                </a:solidFill>
                <a:latin typeface="+mj-lt"/>
                <a:ea typeface="+mj-ea"/>
                <a:cs typeface="+mj-cs"/>
              </a:rPr>
              <a:t>P</a:t>
            </a:r>
            <a:r>
              <a:rPr lang="es-ES" sz="4800" dirty="0" err="1" smtClean="0">
                <a:latin typeface="+mj-lt"/>
                <a:ea typeface="+mj-ea"/>
                <a:cs typeface="+mj-cs"/>
              </a:rPr>
              <a:t>romotion</a:t>
            </a:r>
            <a:endParaRPr lang="es-ES" sz="480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noProof="0" dirty="0" smtClean="0">
                <a:latin typeface="+mj-lt"/>
                <a:ea typeface="+mj-ea"/>
                <a:cs typeface="+mj-cs"/>
              </a:rPr>
              <a:t>Distribución		</a:t>
            </a:r>
            <a:r>
              <a:rPr lang="es-ES" sz="4800" b="1" noProof="0" dirty="0" smtClean="0">
                <a:solidFill>
                  <a:srgbClr val="FF0000"/>
                </a:solidFill>
                <a:latin typeface="+mj-lt"/>
                <a:ea typeface="+mj-ea"/>
                <a:cs typeface="+mj-cs"/>
              </a:rPr>
              <a:t>P</a:t>
            </a:r>
            <a:r>
              <a:rPr lang="es-ES" sz="4800" noProof="0" dirty="0" smtClean="0">
                <a:latin typeface="+mj-lt"/>
                <a:ea typeface="+mj-ea"/>
                <a:cs typeface="+mj-cs"/>
              </a:rPr>
              <a:t>lace</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800" dirty="0" smtClean="0">
                <a:latin typeface="+mj-lt"/>
                <a:ea typeface="+mj-ea"/>
                <a:cs typeface="+mj-cs"/>
              </a:rPr>
              <a:t>Precio				</a:t>
            </a:r>
            <a:r>
              <a:rPr lang="es-ES" sz="4800" b="1" dirty="0" smtClean="0">
                <a:solidFill>
                  <a:srgbClr val="FF0000"/>
                </a:solidFill>
                <a:latin typeface="+mj-lt"/>
                <a:ea typeface="+mj-ea"/>
                <a:cs typeface="+mj-cs"/>
              </a:rPr>
              <a:t>P</a:t>
            </a:r>
            <a:r>
              <a:rPr lang="es-ES" sz="4800" dirty="0" smtClean="0">
                <a:latin typeface="+mj-lt"/>
                <a:ea typeface="+mj-ea"/>
                <a:cs typeface="+mj-cs"/>
              </a:rPr>
              <a:t>rice</a:t>
            </a:r>
          </a:p>
          <a:p>
            <a:pPr marL="0" marR="0" lvl="0" indent="0" defTabSz="914400" rtl="0" eaLnBrk="1" fontAlgn="auto" latinLnBrk="0" hangingPunct="1">
              <a:lnSpc>
                <a:spcPct val="100000"/>
              </a:lnSpc>
              <a:spcBef>
                <a:spcPct val="0"/>
              </a:spcBef>
              <a:spcAft>
                <a:spcPts val="0"/>
              </a:spcAft>
              <a:buClrTx/>
              <a:buSzTx/>
              <a:tabLst/>
              <a:defRPr/>
            </a:pPr>
            <a:endParaRPr lang="es-ES" sz="4800" noProof="0"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800" b="0" i="0" u="none" strike="noStrike" kern="1200" cap="none" spc="0" normalizeH="0" baseline="0" dirty="0" smtClean="0">
                <a:ln>
                  <a:noFill/>
                </a:ln>
                <a:solidFill>
                  <a:schemeClr val="tx1"/>
                </a:solidFill>
                <a:effectLst/>
                <a:uLnTx/>
                <a:uFillTx/>
                <a:latin typeface="+mj-lt"/>
                <a:ea typeface="+mj-ea"/>
                <a:cs typeface="+mj-cs"/>
              </a:rPr>
              <a:t>Destinatarios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EL PROYECTO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5857868"/>
            <a:ext cx="9144000" cy="10001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err="1" smtClean="0">
                <a:latin typeface="+mj-lt"/>
                <a:ea typeface="+mj-ea"/>
                <a:cs typeface="+mj-cs"/>
              </a:rPr>
              <a:t>App</a:t>
            </a:r>
            <a:r>
              <a:rPr lang="es-ES" sz="3200" noProof="0" dirty="0" smtClean="0">
                <a:latin typeface="+mj-lt"/>
                <a:ea typeface="+mj-ea"/>
                <a:cs typeface="+mj-cs"/>
              </a:rPr>
              <a:t> </a:t>
            </a:r>
            <a:r>
              <a:rPr lang="es-ES" sz="3200" noProof="0" dirty="0" err="1" smtClean="0">
                <a:latin typeface="+mj-lt"/>
                <a:ea typeface="+mj-ea"/>
                <a:cs typeface="+mj-cs"/>
              </a:rPr>
              <a:t>Android</a:t>
            </a:r>
            <a:r>
              <a:rPr lang="es-ES" sz="3200" noProof="0" dirty="0" smtClean="0">
                <a:latin typeface="+mj-lt"/>
                <a:ea typeface="+mj-ea"/>
                <a:cs typeface="+mj-cs"/>
              </a:rPr>
              <a:t> &amp; página web</a:t>
            </a:r>
            <a:endParaRPr lang="es-ES" sz="3200" dirty="0" smtClean="0">
              <a:latin typeface="+mj-lt"/>
              <a:ea typeface="+mj-ea"/>
              <a:cs typeface="+mj-cs"/>
            </a:endParaRPr>
          </a:p>
        </p:txBody>
      </p:sp>
      <p:pic>
        <p:nvPicPr>
          <p:cNvPr id="1026" name="Picture 2" descr="C:\Users\Miguel\PendriveFlorida\Proyecto\cosas\app2.png"/>
          <p:cNvPicPr>
            <a:picLocks noChangeAspect="1" noChangeArrowheads="1"/>
          </p:cNvPicPr>
          <p:nvPr/>
        </p:nvPicPr>
        <p:blipFill>
          <a:blip r:embed="rId2" cstate="print"/>
          <a:srcRect/>
          <a:stretch>
            <a:fillRect/>
          </a:stretch>
        </p:blipFill>
        <p:spPr bwMode="auto">
          <a:xfrm>
            <a:off x="214282" y="1571612"/>
            <a:ext cx="2120570" cy="3286148"/>
          </a:xfrm>
          <a:prstGeom prst="rect">
            <a:avLst/>
          </a:prstGeom>
          <a:noFill/>
          <a:ln>
            <a:solidFill>
              <a:schemeClr val="accent1"/>
            </a:solidFill>
          </a:ln>
        </p:spPr>
      </p:pic>
      <p:pic>
        <p:nvPicPr>
          <p:cNvPr id="8" name="7 Imagen"/>
          <p:cNvPicPr/>
          <p:nvPr/>
        </p:nvPicPr>
        <p:blipFill>
          <a:blip r:embed="rId3" cstate="print"/>
          <a:srcRect/>
          <a:stretch>
            <a:fillRect/>
          </a:stretch>
        </p:blipFill>
        <p:spPr bwMode="auto">
          <a:xfrm>
            <a:off x="2643174" y="1428736"/>
            <a:ext cx="6310208" cy="3500462"/>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4572000" y="1071546"/>
            <a:ext cx="4214842" cy="271464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DEBILIDADES</a:t>
            </a:r>
          </a:p>
          <a:p>
            <a:pPr>
              <a:buFont typeface="Arial" pitchFamily="34" charset="0"/>
              <a:buChar char="•"/>
            </a:pPr>
            <a:r>
              <a:rPr lang="es-ES" sz="2400" b="1" dirty="0" smtClean="0">
                <a:solidFill>
                  <a:schemeClr val="tx1"/>
                </a:solidFill>
              </a:rPr>
              <a:t>Falta de experiencia:</a:t>
            </a:r>
          </a:p>
          <a:p>
            <a:r>
              <a:rPr lang="es-ES" sz="2400" b="1" dirty="0" smtClean="0">
                <a:solidFill>
                  <a:schemeClr val="tx1"/>
                </a:solidFill>
              </a:rPr>
              <a:t> desarrollo y comercialización</a:t>
            </a:r>
          </a:p>
          <a:p>
            <a:pPr>
              <a:buFont typeface="Arial" pitchFamily="34" charset="0"/>
              <a:buChar char="•"/>
            </a:pPr>
            <a:r>
              <a:rPr lang="es-ES" sz="2400" b="1" dirty="0" smtClean="0">
                <a:solidFill>
                  <a:schemeClr val="tx1"/>
                </a:solidFill>
              </a:rPr>
              <a:t>No hay una empresa fuerte</a:t>
            </a:r>
          </a:p>
          <a:p>
            <a:r>
              <a:rPr lang="es-ES" sz="2400" b="1" dirty="0" smtClean="0">
                <a:solidFill>
                  <a:schemeClr val="tx1"/>
                </a:solidFill>
              </a:rPr>
              <a:t> detrás</a:t>
            </a:r>
          </a:p>
          <a:p>
            <a:pPr>
              <a:buFont typeface="Arial" pitchFamily="34" charset="0"/>
              <a:buChar char="•"/>
            </a:pPr>
            <a:endParaRPr lang="es-ES" sz="2400" b="1" dirty="0">
              <a:solidFill>
                <a:schemeClr val="tx1"/>
              </a:solidFill>
            </a:endParaRPr>
          </a:p>
        </p:txBody>
      </p:sp>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DAFO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0" y="928670"/>
            <a:ext cx="9144000" cy="5929330"/>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8" name="7 Rectángulo"/>
          <p:cNvSpPr/>
          <p:nvPr/>
        </p:nvSpPr>
        <p:spPr>
          <a:xfrm>
            <a:off x="4572000" y="3786190"/>
            <a:ext cx="4214842" cy="27146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AMENAZAS</a:t>
            </a:r>
          </a:p>
          <a:p>
            <a:pPr>
              <a:buFont typeface="Arial" pitchFamily="34" charset="0"/>
              <a:buChar char="•"/>
            </a:pPr>
            <a:r>
              <a:rPr lang="es-ES" sz="2400" b="1" dirty="0" smtClean="0">
                <a:solidFill>
                  <a:schemeClr val="tx1"/>
                </a:solidFill>
              </a:rPr>
              <a:t>Saturación de aplicaciones</a:t>
            </a:r>
          </a:p>
          <a:p>
            <a:r>
              <a:rPr lang="es-ES" sz="2400" b="1" dirty="0" smtClean="0">
                <a:solidFill>
                  <a:schemeClr val="tx1"/>
                </a:solidFill>
              </a:rPr>
              <a:t> </a:t>
            </a:r>
            <a:r>
              <a:rPr lang="es-ES" sz="2400" b="1" dirty="0" smtClean="0">
                <a:solidFill>
                  <a:schemeClr val="tx1"/>
                </a:solidFill>
              </a:rPr>
              <a:t> infantiles</a:t>
            </a:r>
          </a:p>
          <a:p>
            <a:pPr>
              <a:buFont typeface="Arial" pitchFamily="34" charset="0"/>
              <a:buChar char="•"/>
            </a:pPr>
            <a:r>
              <a:rPr lang="es-ES" sz="2400" b="1" dirty="0" smtClean="0">
                <a:solidFill>
                  <a:schemeClr val="tx1"/>
                </a:solidFill>
              </a:rPr>
              <a:t>Saturación de personajes</a:t>
            </a:r>
          </a:p>
          <a:p>
            <a:pPr>
              <a:buFont typeface="Arial" pitchFamily="34" charset="0"/>
              <a:buChar char="•"/>
            </a:pPr>
            <a:r>
              <a:rPr lang="es-ES" sz="2400" b="1" dirty="0" smtClean="0">
                <a:solidFill>
                  <a:schemeClr val="tx1"/>
                </a:solidFill>
              </a:rPr>
              <a:t>Mercado posiblemente</a:t>
            </a:r>
          </a:p>
          <a:p>
            <a:r>
              <a:rPr lang="es-ES" sz="2400" b="1" dirty="0" smtClean="0">
                <a:solidFill>
                  <a:schemeClr val="tx1"/>
                </a:solidFill>
              </a:rPr>
              <a:t> </a:t>
            </a:r>
            <a:r>
              <a:rPr lang="es-ES" sz="2400" b="1" dirty="0" smtClean="0">
                <a:solidFill>
                  <a:schemeClr val="tx1"/>
                </a:solidFill>
              </a:rPr>
              <a:t> reducido</a:t>
            </a:r>
            <a:endParaRPr lang="es-ES" sz="2400" b="1" dirty="0">
              <a:solidFill>
                <a:schemeClr val="tx1"/>
              </a:solidFill>
            </a:endParaRPr>
          </a:p>
        </p:txBody>
      </p:sp>
      <p:sp>
        <p:nvSpPr>
          <p:cNvPr id="9" name="8 Rectángulo"/>
          <p:cNvSpPr/>
          <p:nvPr/>
        </p:nvSpPr>
        <p:spPr>
          <a:xfrm>
            <a:off x="357158" y="3786190"/>
            <a:ext cx="4214842" cy="27146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OPORTUNIDADES</a:t>
            </a:r>
          </a:p>
          <a:p>
            <a:pPr>
              <a:buFont typeface="Arial" pitchFamily="34" charset="0"/>
              <a:buChar char="•"/>
            </a:pPr>
            <a:r>
              <a:rPr lang="es-ES" sz="2400" b="1" dirty="0" smtClean="0">
                <a:solidFill>
                  <a:schemeClr val="tx1"/>
                </a:solidFill>
              </a:rPr>
              <a:t>No hay mucha oferta</a:t>
            </a:r>
          </a:p>
          <a:p>
            <a:pPr>
              <a:buFont typeface="Arial" pitchFamily="34" charset="0"/>
              <a:buChar char="•"/>
            </a:pPr>
            <a:r>
              <a:rPr lang="es-ES" sz="2400" b="1" dirty="0" smtClean="0">
                <a:solidFill>
                  <a:schemeClr val="tx1"/>
                </a:solidFill>
              </a:rPr>
              <a:t>Aplicaciones sin personaje</a:t>
            </a:r>
          </a:p>
          <a:p>
            <a:r>
              <a:rPr lang="es-ES" sz="2400" b="1" dirty="0" smtClean="0">
                <a:solidFill>
                  <a:schemeClr val="tx1"/>
                </a:solidFill>
              </a:rPr>
              <a:t> </a:t>
            </a:r>
            <a:r>
              <a:rPr lang="es-ES" sz="2400" b="1" dirty="0" smtClean="0">
                <a:solidFill>
                  <a:schemeClr val="tx1"/>
                </a:solidFill>
              </a:rPr>
              <a:t>central definido</a:t>
            </a:r>
          </a:p>
          <a:p>
            <a:pPr>
              <a:buFont typeface="Arial" pitchFamily="34" charset="0"/>
              <a:buChar char="•"/>
            </a:pPr>
            <a:r>
              <a:rPr lang="es-ES" sz="2400" b="1" dirty="0" smtClean="0">
                <a:solidFill>
                  <a:schemeClr val="tx1"/>
                </a:solidFill>
              </a:rPr>
              <a:t>No adaptación a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No zurdos-</a:t>
            </a:r>
            <a:r>
              <a:rPr lang="es-ES" sz="2400" b="1" dirty="0" err="1" smtClean="0">
                <a:solidFill>
                  <a:schemeClr val="tx1"/>
                </a:solidFill>
              </a:rPr>
              <a:t>friendly</a:t>
            </a:r>
            <a:endParaRPr lang="es-ES" sz="2400" b="1" dirty="0">
              <a:solidFill>
                <a:schemeClr val="tx1"/>
              </a:solidFill>
            </a:endParaRPr>
          </a:p>
        </p:txBody>
      </p:sp>
      <p:sp>
        <p:nvSpPr>
          <p:cNvPr id="11" name="10 Rectángulo"/>
          <p:cNvSpPr/>
          <p:nvPr/>
        </p:nvSpPr>
        <p:spPr>
          <a:xfrm>
            <a:off x="357158" y="1071546"/>
            <a:ext cx="4214842" cy="271464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2400" b="1" dirty="0" smtClean="0">
                <a:solidFill>
                  <a:schemeClr val="tx1"/>
                </a:solidFill>
              </a:rPr>
              <a:t>FORTALEZAS</a:t>
            </a:r>
          </a:p>
          <a:p>
            <a:pPr>
              <a:buFont typeface="Arial" pitchFamily="34" charset="0"/>
              <a:buChar char="•"/>
            </a:pPr>
            <a:r>
              <a:rPr lang="es-ES" sz="2400" b="1" dirty="0" smtClean="0">
                <a:solidFill>
                  <a:schemeClr val="tx1"/>
                </a:solidFill>
              </a:rPr>
              <a:t>Personaje definido</a:t>
            </a:r>
          </a:p>
          <a:p>
            <a:pPr>
              <a:buFont typeface="Arial" pitchFamily="34" charset="0"/>
              <a:buChar char="•"/>
            </a:pPr>
            <a:r>
              <a:rPr lang="es-ES" sz="2400" b="1" dirty="0" smtClean="0">
                <a:solidFill>
                  <a:schemeClr val="tx1"/>
                </a:solidFill>
              </a:rPr>
              <a:t>Desarrollo rápido (</a:t>
            </a:r>
            <a:r>
              <a:rPr lang="es-ES" sz="2400" b="1" dirty="0" err="1" smtClean="0">
                <a:solidFill>
                  <a:schemeClr val="tx1"/>
                </a:solidFill>
              </a:rPr>
              <a:t>flavors</a:t>
            </a:r>
            <a:r>
              <a:rPr lang="es-ES" sz="2400" b="1" dirty="0" smtClean="0">
                <a:solidFill>
                  <a:schemeClr val="tx1"/>
                </a:solidFill>
              </a:rPr>
              <a:t>)</a:t>
            </a:r>
          </a:p>
          <a:p>
            <a:pPr>
              <a:buFont typeface="Arial" pitchFamily="34" charset="0"/>
              <a:buChar char="•"/>
            </a:pPr>
            <a:r>
              <a:rPr lang="es-ES" sz="2400" b="1" dirty="0" smtClean="0">
                <a:solidFill>
                  <a:schemeClr val="tx1"/>
                </a:solidFill>
              </a:rPr>
              <a:t>Recursos propios (- coste)</a:t>
            </a:r>
          </a:p>
          <a:p>
            <a:pPr>
              <a:buFont typeface="Arial" pitchFamily="34" charset="0"/>
              <a:buChar char="•"/>
            </a:pPr>
            <a:r>
              <a:rPr lang="es-ES" sz="2400" b="1" dirty="0" smtClean="0">
                <a:solidFill>
                  <a:schemeClr val="tx1"/>
                </a:solidFill>
              </a:rPr>
              <a:t>Adaptación </a:t>
            </a:r>
            <a:r>
              <a:rPr lang="es-ES" sz="2400" b="1" dirty="0" err="1" smtClean="0">
                <a:solidFill>
                  <a:schemeClr val="tx1"/>
                </a:solidFill>
              </a:rPr>
              <a:t>tablets</a:t>
            </a:r>
            <a:endParaRPr lang="es-ES" sz="2400" b="1" dirty="0" smtClean="0">
              <a:solidFill>
                <a:schemeClr val="tx1"/>
              </a:solidFill>
            </a:endParaRPr>
          </a:p>
          <a:p>
            <a:pPr>
              <a:buFont typeface="Arial" pitchFamily="34" charset="0"/>
              <a:buChar char="•"/>
            </a:pPr>
            <a:r>
              <a:rPr lang="es-ES" sz="2400" b="1" dirty="0" smtClean="0">
                <a:solidFill>
                  <a:schemeClr val="tx1"/>
                </a:solidFill>
              </a:rPr>
              <a:t>Zurdos-</a:t>
            </a:r>
            <a:r>
              <a:rPr lang="es-ES" sz="2400" b="1" dirty="0" err="1" smtClean="0">
                <a:solidFill>
                  <a:schemeClr val="tx1"/>
                </a:solidFill>
              </a:rPr>
              <a:t>friendly</a:t>
            </a:r>
            <a:endParaRPr lang="es-ES" sz="2400" b="1" dirty="0" smtClean="0">
              <a:solidFill>
                <a:schemeClr val="tx1"/>
              </a:solidFill>
            </a:endParaRPr>
          </a:p>
          <a:p>
            <a:pPr>
              <a:buFont typeface="Arial" pitchFamily="34" charset="0"/>
              <a:buChar char="•"/>
            </a:pPr>
            <a:r>
              <a:rPr lang="es-ES" sz="2400" b="1" dirty="0" smtClean="0">
                <a:solidFill>
                  <a:schemeClr val="tx1"/>
                </a:solidFill>
              </a:rPr>
              <a:t>Guardado estado del juego</a:t>
            </a:r>
            <a:endParaRPr lang="es-ES" sz="2400" b="1"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VENTAJA COMPETITIVA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1428736"/>
            <a:ext cx="7072362" cy="5429264"/>
          </a:xfrm>
          <a:prstGeom prst="rect">
            <a:avLst/>
          </a:prstGeom>
        </p:spPr>
        <p:txBody>
          <a:bodyPr vert="horz" lIns="91440" tIns="45720" rIns="91440" bIns="45720" rtlCol="0" anchor="t" anchorCtr="0">
            <a:normAutofit/>
          </a:bodyPr>
          <a:lstStyle/>
          <a:p>
            <a:pPr>
              <a:buFont typeface="Arial" pitchFamily="34" charset="0"/>
              <a:buChar char="•"/>
            </a:pPr>
            <a:r>
              <a:rPr lang="es-ES" sz="4400" dirty="0" smtClean="0">
                <a:latin typeface="+mj-lt"/>
                <a:cs typeface="Times New Roman" pitchFamily="18" charset="0"/>
              </a:rPr>
              <a:t>Personaje </a:t>
            </a:r>
            <a:r>
              <a:rPr lang="es-ES" sz="4400" dirty="0" smtClean="0">
                <a:latin typeface="+mj-lt"/>
                <a:cs typeface="Times New Roman" pitchFamily="18" charset="0"/>
              </a:rPr>
              <a:t>definido</a:t>
            </a:r>
          </a:p>
          <a:p>
            <a:pPr>
              <a:buFont typeface="Arial" pitchFamily="34" charset="0"/>
              <a:buChar char="•"/>
            </a:pPr>
            <a:r>
              <a:rPr lang="es-ES" sz="4400" dirty="0" smtClean="0">
                <a:latin typeface="+mj-lt"/>
                <a:cs typeface="Times New Roman" pitchFamily="18" charset="0"/>
              </a:rPr>
              <a:t>Desarrollo rápido (</a:t>
            </a:r>
            <a:r>
              <a:rPr lang="es-ES" sz="4400" dirty="0" err="1" smtClean="0">
                <a:latin typeface="+mj-lt"/>
                <a:cs typeface="Times New Roman" pitchFamily="18" charset="0"/>
              </a:rPr>
              <a:t>flavors</a:t>
            </a:r>
            <a:r>
              <a:rPr lang="es-ES" sz="4400" dirty="0" smtClean="0">
                <a:latin typeface="+mj-lt"/>
                <a:cs typeface="Times New Roman" pitchFamily="18" charset="0"/>
              </a:rPr>
              <a:t>)</a:t>
            </a:r>
          </a:p>
          <a:p>
            <a:pPr>
              <a:buFont typeface="Arial" pitchFamily="34" charset="0"/>
              <a:buChar char="•"/>
            </a:pPr>
            <a:r>
              <a:rPr lang="es-ES" sz="4400" dirty="0" smtClean="0">
                <a:latin typeface="+mj-lt"/>
                <a:cs typeface="Times New Roman" pitchFamily="18" charset="0"/>
              </a:rPr>
              <a:t>Recursos propios (- coste)</a:t>
            </a:r>
          </a:p>
          <a:p>
            <a:pPr>
              <a:buFont typeface="Arial" pitchFamily="34" charset="0"/>
              <a:buChar char="•"/>
            </a:pPr>
            <a:r>
              <a:rPr lang="es-ES" sz="4400" dirty="0" smtClean="0">
                <a:latin typeface="+mj-lt"/>
                <a:cs typeface="Times New Roman" pitchFamily="18" charset="0"/>
              </a:rPr>
              <a:t>Adaptación </a:t>
            </a:r>
            <a:r>
              <a:rPr lang="es-ES" sz="4400" dirty="0" err="1" smtClean="0">
                <a:latin typeface="+mj-lt"/>
                <a:cs typeface="Times New Roman" pitchFamily="18" charset="0"/>
              </a:rPr>
              <a:t>tablets</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Zurdos-</a:t>
            </a:r>
            <a:r>
              <a:rPr lang="es-ES" sz="4400" dirty="0" err="1" smtClean="0">
                <a:latin typeface="+mj-lt"/>
                <a:cs typeface="Times New Roman" pitchFamily="18" charset="0"/>
              </a:rPr>
              <a:t>friendly</a:t>
            </a:r>
            <a:endParaRPr lang="es-ES" sz="4400" dirty="0" smtClean="0">
              <a:latin typeface="+mj-lt"/>
              <a:cs typeface="Times New Roman" pitchFamily="18" charset="0"/>
            </a:endParaRPr>
          </a:p>
          <a:p>
            <a:pPr>
              <a:buFont typeface="Arial" pitchFamily="34" charset="0"/>
              <a:buChar char="•"/>
            </a:pPr>
            <a:r>
              <a:rPr lang="es-ES" sz="4400" dirty="0" smtClean="0">
                <a:latin typeface="+mj-lt"/>
                <a:cs typeface="Times New Roman" pitchFamily="18" charset="0"/>
              </a:rPr>
              <a:t>Guardado estado del juego</a:t>
            </a:r>
          </a:p>
          <a:p>
            <a:pPr marL="0" marR="0" lvl="0" indent="0" defTabSz="914400" rtl="0" eaLnBrk="1" fontAlgn="auto" latinLnBrk="0" hangingPunct="1">
              <a:lnSpc>
                <a:spcPct val="100000"/>
              </a:lnSpc>
              <a:spcBef>
                <a:spcPct val="0"/>
              </a:spcBef>
              <a:spcAft>
                <a:spcPts val="0"/>
              </a:spcAft>
              <a:buClrTx/>
              <a:buSzTx/>
              <a:tabLst/>
              <a:defRPr/>
            </a:pPr>
            <a:endParaRPr kumimoji="0" lang="es-ES" sz="3200" b="0"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428596" y="1357298"/>
            <a:ext cx="4071966" cy="714380"/>
          </a:xfrm>
          <a:prstGeom prst="rect">
            <a:avLst/>
          </a:prstGeom>
          <a:solidFill>
            <a:schemeClr val="accent3"/>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b="1" dirty="0" smtClean="0">
                <a:latin typeface="Underwood Champion" pitchFamily="2" charset="0"/>
                <a:ea typeface="+mj-ea"/>
                <a:cs typeface="+mj-cs"/>
              </a:rPr>
              <a:t>Ingresos</a:t>
            </a:r>
            <a:endPar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endParaRPr>
          </a:p>
        </p:txBody>
      </p:sp>
      <p:sp>
        <p:nvSpPr>
          <p:cNvPr id="6" name="1 Título"/>
          <p:cNvSpPr txBox="1">
            <a:spLocks/>
          </p:cNvSpPr>
          <p:nvPr/>
        </p:nvSpPr>
        <p:spPr>
          <a:xfrm>
            <a:off x="4643438" y="1357298"/>
            <a:ext cx="4071966" cy="714380"/>
          </a:xfrm>
          <a:prstGeom prst="rect">
            <a:avLst/>
          </a:prstGeom>
          <a:solidFill>
            <a:schemeClr val="accent2"/>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tabLst/>
              <a:defRPr/>
            </a:pPr>
            <a:r>
              <a:rPr kumimoji="0" lang="es-ES" sz="4000" b="1" i="0" u="none" strike="noStrike" kern="1200" cap="none" spc="0" normalizeH="0" baseline="0" dirty="0" smtClean="0">
                <a:ln>
                  <a:noFill/>
                </a:ln>
                <a:solidFill>
                  <a:schemeClr val="tx1"/>
                </a:solidFill>
                <a:effectLst/>
                <a:uLnTx/>
                <a:uFillTx/>
                <a:latin typeface="Underwood Champion" pitchFamily="2" charset="0"/>
                <a:ea typeface="+mj-ea"/>
                <a:cs typeface="+mj-cs"/>
              </a:rPr>
              <a:t>Gastos</a:t>
            </a:r>
          </a:p>
        </p:txBody>
      </p:sp>
      <p:sp>
        <p:nvSpPr>
          <p:cNvPr id="7" name="1 Título"/>
          <p:cNvSpPr txBox="1">
            <a:spLocks/>
          </p:cNvSpPr>
          <p:nvPr/>
        </p:nvSpPr>
        <p:spPr>
          <a:xfrm>
            <a:off x="428596" y="2071678"/>
            <a:ext cx="4071966" cy="4000528"/>
          </a:xfrm>
          <a:prstGeom prst="rect">
            <a:avLst/>
          </a:prstGeom>
          <a:solidFill>
            <a:schemeClr val="accent3">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1ª </a:t>
            </a:r>
            <a:r>
              <a:rPr lang="es-ES" sz="3200" b="1" dirty="0" err="1" smtClean="0">
                <a:latin typeface="+mj-lt"/>
                <a:ea typeface="+mj-ea"/>
                <a:cs typeface="+mj-cs"/>
              </a:rPr>
              <a:t>app</a:t>
            </a:r>
            <a:r>
              <a:rPr lang="es-ES" sz="3200" b="1" dirty="0" smtClean="0">
                <a:latin typeface="+mj-lt"/>
                <a:ea typeface="+mj-ea"/>
                <a:cs typeface="+mj-cs"/>
              </a:rPr>
              <a:t>: gratuita</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2ª </a:t>
            </a:r>
            <a:r>
              <a:rPr lang="es-ES" sz="3200" b="1" dirty="0" err="1" smtClean="0">
                <a:latin typeface="+mj-lt"/>
                <a:ea typeface="+mj-ea"/>
                <a:cs typeface="+mj-cs"/>
              </a:rPr>
              <a:t>app</a:t>
            </a:r>
            <a:r>
              <a:rPr kumimoji="0" lang="es-ES" sz="3200" b="1" i="0" u="none" strike="noStrike" kern="1200" cap="none" spc="0" normalizeH="0" baseline="0" dirty="0" smtClean="0">
                <a:ln>
                  <a:noFill/>
                </a:ln>
                <a:solidFill>
                  <a:schemeClr val="tx1"/>
                </a:solidFill>
                <a:effectLst/>
                <a:uLnTx/>
                <a:uFillTx/>
                <a:latin typeface="+mj-lt"/>
                <a:ea typeface="+mj-ea"/>
                <a:cs typeface="+mj-cs"/>
              </a:rPr>
              <a:t>:</a:t>
            </a:r>
            <a:r>
              <a:rPr kumimoji="0" lang="es-ES" sz="3200" b="1" i="0" u="none" strike="noStrike" kern="1200" cap="none" spc="0" normalizeH="0" dirty="0" smtClean="0">
                <a:ln>
                  <a:noFill/>
                </a:ln>
                <a:solidFill>
                  <a:schemeClr val="tx1"/>
                </a:solidFill>
                <a:effectLst/>
                <a:uLnTx/>
                <a:uFillTx/>
                <a:latin typeface="+mj-lt"/>
                <a:ea typeface="+mj-ea"/>
                <a:cs typeface="+mj-cs"/>
              </a:rPr>
              <a:t> 1,5 €</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baseline="0" dirty="0" smtClean="0">
                <a:latin typeface="+mj-lt"/>
                <a:ea typeface="+mj-ea"/>
                <a:cs typeface="+mj-cs"/>
              </a:rPr>
              <a:t>Publicidad:</a:t>
            </a:r>
            <a:r>
              <a:rPr lang="es-ES" sz="3200" b="1" dirty="0" smtClean="0">
                <a:latin typeface="+mj-lt"/>
                <a:ea typeface="+mj-ea"/>
                <a:cs typeface="+mj-cs"/>
              </a:rPr>
              <a:t> +150 €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
        <p:nvSpPr>
          <p:cNvPr id="8" name="1 Título"/>
          <p:cNvSpPr txBox="1">
            <a:spLocks/>
          </p:cNvSpPr>
          <p:nvPr/>
        </p:nvSpPr>
        <p:spPr>
          <a:xfrm>
            <a:off x="4643438" y="2071678"/>
            <a:ext cx="4071966" cy="4000528"/>
          </a:xfrm>
          <a:prstGeom prst="rect">
            <a:avLst/>
          </a:prstGeom>
          <a:solidFill>
            <a:schemeClr val="accent2">
              <a:lumMod val="40000"/>
              <a:lumOff val="60000"/>
            </a:schemeClr>
          </a:solidFill>
          <a:ln w="38100" cap="flat">
            <a:solidFill>
              <a:schemeClr val="tx1">
                <a:lumMod val="50000"/>
                <a:lumOff val="50000"/>
              </a:schemeClr>
            </a:solidFill>
          </a:ln>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Google Play: 22,11 €</a:t>
            </a:r>
          </a:p>
          <a:p>
            <a:pPr marL="0" marR="0" lvl="0" indent="0" defTabSz="914400" rtl="0" eaLnBrk="1" fontAlgn="auto" latinLnBrk="0" hangingPunct="1">
              <a:lnSpc>
                <a:spcPct val="100000"/>
              </a:lnSpc>
              <a:spcBef>
                <a:spcPct val="0"/>
              </a:spcBef>
              <a:spcAft>
                <a:spcPts val="0"/>
              </a:spcAft>
              <a:buClrTx/>
              <a:buSzTx/>
              <a:tabLst/>
              <a:defRPr/>
            </a:pPr>
            <a:endParaRPr lang="es-ES" sz="32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3200" b="1" dirty="0" smtClean="0">
                <a:latin typeface="+mj-lt"/>
                <a:ea typeface="+mj-ea"/>
                <a:cs typeface="+mj-cs"/>
              </a:rPr>
              <a:t>Otros: 200 €</a:t>
            </a:r>
            <a:endParaRPr kumimoji="0" lang="es-ES" sz="3200" b="1" i="0" u="none" strike="noStrike" kern="1200" cap="none" spc="0" normalizeH="0" baseline="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Feedback</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Nº de instalaciones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Versión </a:t>
            </a:r>
            <a:r>
              <a:rPr lang="es-ES" sz="4000" dirty="0" err="1" smtClean="0">
                <a:ea typeface="+mj-ea"/>
                <a:cs typeface="+mj-cs"/>
              </a:rPr>
              <a:t>Android</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GOOGLE PLAY</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err="1" smtClean="0">
                <a:ea typeface="+mj-ea"/>
                <a:cs typeface="+mj-cs"/>
              </a:rPr>
              <a:t>Distribució</a:t>
            </a:r>
            <a:r>
              <a:rPr lang="es-ES" sz="4000" dirty="0" smtClean="0">
                <a:ea typeface="+mj-ea"/>
                <a:cs typeface="+mj-cs"/>
              </a:rPr>
              <a:t>n por países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err="1" smtClean="0">
                <a:latin typeface="Underwood Champion" pitchFamily="2" charset="0"/>
                <a:ea typeface="+mj-ea"/>
                <a:cs typeface="+mj-cs"/>
              </a:rPr>
              <a:t>QlikView</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6000752"/>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Operadores</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Grado de resolución</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3" name="1 Título"/>
          <p:cNvSpPr txBox="1">
            <a:spLocks/>
          </p:cNvSpPr>
          <p:nvPr/>
        </p:nvSpPr>
        <p:spPr>
          <a:xfrm>
            <a:off x="0" y="1142984"/>
            <a:ext cx="9144000" cy="5715016"/>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6000" b="1" noProof="0" dirty="0" smtClean="0">
                <a:solidFill>
                  <a:srgbClr val="C00000"/>
                </a:solidFill>
                <a:ea typeface="+mj-ea"/>
                <a:cs typeface="+mj-cs"/>
              </a:rPr>
              <a:t>100%</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err="1" smtClean="0">
                <a:ea typeface="+mj-ea"/>
                <a:cs typeface="+mj-cs"/>
              </a:rPr>
              <a:t>App</a:t>
            </a:r>
            <a:r>
              <a:rPr lang="es-ES" sz="4000" dirty="0" smtClean="0">
                <a:ea typeface="+mj-ea"/>
                <a:cs typeface="+mj-cs"/>
              </a:rPr>
              <a:t>, Web</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Java, </a:t>
            </a:r>
            <a:r>
              <a:rPr lang="es-ES" sz="4000" dirty="0" err="1" smtClean="0">
                <a:ea typeface="+mj-ea"/>
                <a:cs typeface="+mj-cs"/>
              </a:rPr>
              <a:t>Android</a:t>
            </a:r>
            <a:r>
              <a:rPr lang="es-ES" sz="4000" dirty="0" smtClean="0">
                <a:ea typeface="+mj-ea"/>
                <a:cs typeface="+mj-cs"/>
              </a:rPr>
              <a:t>, XML, </a:t>
            </a:r>
            <a:r>
              <a:rPr lang="es-ES" sz="4000" dirty="0" err="1" smtClean="0">
                <a:ea typeface="+mj-ea"/>
                <a:cs typeface="+mj-cs"/>
              </a:rPr>
              <a:t>SQLite</a:t>
            </a: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Imágenes, Sonidos</a:t>
            </a: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dirty="0" smtClean="0">
                <a:ea typeface="+mj-ea"/>
                <a:cs typeface="+mj-cs"/>
              </a:rPr>
              <a:t>HTML5, CSS3</a:t>
            </a:r>
            <a:endParaRPr lang="es-ES" sz="4000" noProof="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baseline="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noProof="0" dirty="0" smtClean="0">
                <a:ea typeface="+mj-ea"/>
                <a:cs typeface="+mj-cs"/>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dirty="0" smtClean="0">
                <a:ln>
                  <a:noFill/>
                </a:ln>
                <a:solidFill>
                  <a:schemeClr val="tx1"/>
                </a:solidFill>
                <a:effectLst/>
                <a:uLnTx/>
                <a:uFillTx/>
                <a:ea typeface="+mj-ea"/>
                <a:cs typeface="+mj-cs"/>
              </a:rPr>
              <a:t>GUEST</a:t>
            </a:r>
            <a:r>
              <a:rPr kumimoji="0" lang="es-ES" sz="4000" b="1" i="0" u="none" strike="noStrike" kern="1200" cap="none" spc="0" normalizeH="0" dirty="0" smtClean="0">
                <a:ln>
                  <a:noFill/>
                </a:ln>
                <a:solidFill>
                  <a:schemeClr val="tx1"/>
                </a:solidFill>
                <a:effectLst/>
                <a:uLnTx/>
                <a:uFillTx/>
                <a:ea typeface="+mj-ea"/>
                <a:cs typeface="+mj-cs"/>
              </a:rPr>
              <a:t> STAR</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000" b="0" i="0" u="none" strike="noStrike" kern="1200" cap="none" spc="0" normalizeH="0" dirty="0" smtClean="0">
              <a:ln>
                <a:noFill/>
              </a:ln>
              <a:solidFill>
                <a:schemeClr val="tx1"/>
              </a:solidFill>
              <a:effectLst/>
              <a:uLnTx/>
              <a:uFillTx/>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ES" sz="4000" baseline="0" noProof="0" dirty="0" err="1" smtClean="0">
                <a:ea typeface="+mj-ea"/>
                <a:cs typeface="+mj-cs"/>
              </a:rPr>
              <a:t>JavaScript</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Ampliaciones y mejoras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noProof="0" dirty="0" smtClean="0">
                <a:ln>
                  <a:noFill/>
                </a:ln>
                <a:solidFill>
                  <a:schemeClr val="tx1"/>
                </a:solidFill>
                <a:effectLst/>
                <a:uLnTx/>
                <a:uFillTx/>
                <a:ea typeface="+mj-ea"/>
                <a:cs typeface="+mj-cs"/>
              </a:rPr>
              <a:t>Imágenes de mayor calidad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noProof="0" dirty="0" smtClean="0">
                <a:ea typeface="+mj-ea"/>
                <a:cs typeface="+mj-cs"/>
              </a:rPr>
              <a:t>Más actores itinerantes</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baseline="0" dirty="0" smtClean="0">
                <a:ln>
                  <a:noFill/>
                </a:ln>
                <a:solidFill>
                  <a:schemeClr val="tx1"/>
                </a:solidFill>
                <a:effectLst/>
                <a:uLnTx/>
                <a:uFillTx/>
                <a:ea typeface="+mj-ea"/>
                <a:cs typeface="+mj-cs"/>
              </a:rPr>
              <a:t>Estadísticas</a:t>
            </a:r>
            <a:r>
              <a:rPr kumimoji="0" lang="es-ES" sz="4000" b="0" i="0" u="none" strike="noStrike" kern="1200" cap="none" spc="0" normalizeH="0" dirty="0" smtClean="0">
                <a:ln>
                  <a:noFill/>
                </a:ln>
                <a:solidFill>
                  <a:schemeClr val="tx1"/>
                </a:solidFill>
                <a:effectLst/>
                <a:uLnTx/>
                <a:uFillTx/>
                <a:ea typeface="+mj-ea"/>
                <a:cs typeface="+mj-cs"/>
              </a:rPr>
              <a:t> (datos perfil)</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s-ES" sz="4000" dirty="0" smtClean="0">
                <a:ea typeface="+mj-ea"/>
                <a:cs typeface="+mj-cs"/>
              </a:rPr>
              <a:t>Publicidad</a:t>
            </a: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s-ES" sz="4000" b="0" i="0" u="none" strike="noStrike" kern="1200" cap="none" spc="0" normalizeH="0" dirty="0" smtClean="0">
                <a:ln>
                  <a:noFill/>
                </a:ln>
                <a:solidFill>
                  <a:schemeClr val="tx1"/>
                </a:solidFill>
                <a:effectLst/>
                <a:uLnTx/>
                <a:uFillTx/>
                <a:ea typeface="+mj-ea"/>
                <a:cs typeface="+mj-cs"/>
              </a:rPr>
              <a:t>Tienda on-line</a:t>
            </a:r>
          </a:p>
          <a:p>
            <a:pPr marL="0" marR="0" lvl="0" indent="0" algn="ctr"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UNA HISTORIA QUE CONTAR</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1071546"/>
            <a:ext cx="6643734" cy="5572164"/>
          </a:xfrm>
          <a:prstGeom prst="rect">
            <a:avLst/>
          </a:prstGeom>
        </p:spPr>
        <p:txBody>
          <a:bodyPr vert="horz" lIns="91440" tIns="45720" rIns="91440" bIns="45720" rtlCol="0" anchor="t" anchorCtr="0">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3200" dirty="0" smtClean="0">
                <a:latin typeface="Underwood Champion" pitchFamily="2" charset="0"/>
                <a:ea typeface="+mj-ea"/>
                <a:cs typeface="+mj-cs"/>
              </a:rPr>
              <a:t>Benito García Gómez, más conocido como Benito G.G., es un investigador privado, inteligente, pero un poco desastre, cuya zona de acción es el barrio de Chapuceros, enclavado en la ciudad de </a:t>
            </a:r>
            <a:r>
              <a:rPr lang="es-ES" sz="3200" dirty="0" err="1" smtClean="0">
                <a:latin typeface="Underwood Champion" pitchFamily="2" charset="0"/>
                <a:ea typeface="+mj-ea"/>
                <a:cs typeface="+mj-cs"/>
              </a:rPr>
              <a:t>Sanpufo</a:t>
            </a:r>
            <a:r>
              <a:rPr lang="es-ES" sz="3200" dirty="0" smtClean="0">
                <a:latin typeface="Underwood Champion" pitchFamily="2" charset="0"/>
                <a:ea typeface="+mj-ea"/>
                <a:cs typeface="+mj-cs"/>
              </a:rPr>
              <a:t>.</a:t>
            </a:r>
          </a:p>
        </p:txBody>
      </p:sp>
      <p:pic>
        <p:nvPicPr>
          <p:cNvPr id="6" name="5 Imagen" descr="C:\Users\Miguel\PendriveFlorida\Proyecto\web\gg_benito.png"/>
          <p:cNvPicPr/>
          <p:nvPr/>
        </p:nvPicPr>
        <p:blipFill>
          <a:blip r:embed="rId2" cstate="print"/>
          <a:srcRect/>
          <a:stretch>
            <a:fillRect/>
          </a:stretch>
        </p:blipFill>
        <p:spPr bwMode="auto">
          <a:xfrm>
            <a:off x="357158" y="1071546"/>
            <a:ext cx="1485900" cy="1485900"/>
          </a:xfrm>
          <a:prstGeom prst="rect">
            <a:avLst/>
          </a:prstGeom>
          <a:noFill/>
          <a:ln w="9525">
            <a:solidFill>
              <a:schemeClr val="tx1">
                <a:lumMod val="50000"/>
                <a:lumOff val="50000"/>
              </a:schemeClr>
            </a:solid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Conclusiones</a:t>
            </a:r>
          </a:p>
        </p:txBody>
      </p:sp>
      <p:sp>
        <p:nvSpPr>
          <p:cNvPr id="3" name="1 Título"/>
          <p:cNvSpPr txBox="1">
            <a:spLocks/>
          </p:cNvSpPr>
          <p:nvPr/>
        </p:nvSpPr>
        <p:spPr>
          <a:xfrm>
            <a:off x="1285852" y="1142984"/>
            <a:ext cx="6572296" cy="571501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Aplicación de los conocimientos adquiridos.</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Un poco más allá.</a:t>
            </a:r>
          </a:p>
          <a:p>
            <a:pPr marL="0" marR="0" lvl="0" indent="0" algn="ctr" defTabSz="914400" rtl="0" eaLnBrk="1" fontAlgn="auto" latinLnBrk="0" hangingPunct="1">
              <a:lnSpc>
                <a:spcPct val="100000"/>
              </a:lnSpc>
              <a:spcBef>
                <a:spcPct val="0"/>
              </a:spcBef>
              <a:spcAft>
                <a:spcPts val="0"/>
              </a:spcAft>
              <a:buClrTx/>
              <a:buSzTx/>
              <a:tabLst/>
              <a:defRPr/>
            </a:pPr>
            <a:endParaRPr lang="es-ES" sz="4000" dirty="0" smtClean="0">
              <a:ea typeface="+mj-ea"/>
              <a:cs typeface="+mj-cs"/>
            </a:endParaRPr>
          </a:p>
          <a:p>
            <a:pPr marL="0" marR="0" lvl="0" indent="0" algn="ctr" defTabSz="914400" rtl="0" eaLnBrk="1" fontAlgn="auto" latinLnBrk="0" hangingPunct="1">
              <a:lnSpc>
                <a:spcPct val="100000"/>
              </a:lnSpc>
              <a:spcBef>
                <a:spcPct val="0"/>
              </a:spcBef>
              <a:spcAft>
                <a:spcPts val="0"/>
              </a:spcAft>
              <a:buClrTx/>
              <a:buSzTx/>
              <a:tabLst/>
              <a:defRPr/>
            </a:pPr>
            <a:r>
              <a:rPr lang="es-ES" sz="4000" dirty="0" smtClean="0">
                <a:ea typeface="+mj-ea"/>
                <a:cs typeface="+mj-cs"/>
              </a:rPr>
              <a:t>Satisfacción por el trabajo realizado.</a:t>
            </a:r>
            <a:endParaRPr kumimoji="0" lang="es-ES" sz="4000" b="0" i="0" u="none" strike="noStrike" kern="1200" cap="none" spc="0" normalizeH="0" baseline="0" noProof="0" dirty="0" smtClean="0">
              <a:ln>
                <a:noFill/>
              </a:ln>
              <a:solidFill>
                <a:schemeClr val="tx1"/>
              </a:solidFill>
              <a:effectLst/>
              <a:uLnTx/>
              <a:uFillTx/>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noProof="0" dirty="0" smtClean="0">
                <a:latin typeface="Underwood Champion" pitchFamily="2" charset="0"/>
                <a:ea typeface="+mj-ea"/>
                <a:cs typeface="+mj-cs"/>
              </a:rPr>
              <a:t>EL BARRIO</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pic>
        <p:nvPicPr>
          <p:cNvPr id="2056" name="Picture 8" descr="C:\Users\Miguel\PendriveFlorida\Proyecto\cosas\zeta_lugar_cl_muermo.png"/>
          <p:cNvPicPr>
            <a:picLocks noChangeAspect="1" noChangeArrowheads="1"/>
          </p:cNvPicPr>
          <p:nvPr/>
        </p:nvPicPr>
        <p:blipFill>
          <a:blip r:embed="rId2" cstate="print"/>
          <a:srcRect/>
          <a:stretch>
            <a:fillRect/>
          </a:stretch>
        </p:blipFill>
        <p:spPr bwMode="auto">
          <a:xfrm>
            <a:off x="4572000" y="928670"/>
            <a:ext cx="1500198" cy="1186431"/>
          </a:xfrm>
          <a:prstGeom prst="rect">
            <a:avLst/>
          </a:prstGeom>
          <a:noFill/>
        </p:spPr>
      </p:pic>
      <p:pic>
        <p:nvPicPr>
          <p:cNvPr id="2057" name="Picture 9" descr="C:\Users\Miguel\PendriveFlorida\Proyecto\cosas\zeta_lugar_cl_ganzua.png"/>
          <p:cNvPicPr>
            <a:picLocks noChangeAspect="1" noChangeArrowheads="1"/>
          </p:cNvPicPr>
          <p:nvPr/>
        </p:nvPicPr>
        <p:blipFill>
          <a:blip r:embed="rId3" cstate="print"/>
          <a:srcRect/>
          <a:stretch>
            <a:fillRect/>
          </a:stretch>
        </p:blipFill>
        <p:spPr bwMode="auto">
          <a:xfrm>
            <a:off x="7072330" y="1285860"/>
            <a:ext cx="1256054" cy="857256"/>
          </a:xfrm>
          <a:prstGeom prst="rect">
            <a:avLst/>
          </a:prstGeom>
          <a:noFill/>
        </p:spPr>
      </p:pic>
      <p:pic>
        <p:nvPicPr>
          <p:cNvPr id="2058" name="Picture 10" descr="C:\Users\Miguel\PendriveFlorida\Proyecto\cosas\zeta_lugar_cl_cerrojo.png"/>
          <p:cNvPicPr>
            <a:picLocks noChangeAspect="1" noChangeArrowheads="1"/>
          </p:cNvPicPr>
          <p:nvPr/>
        </p:nvPicPr>
        <p:blipFill>
          <a:blip r:embed="rId4" cstate="print"/>
          <a:srcRect/>
          <a:stretch>
            <a:fillRect/>
          </a:stretch>
        </p:blipFill>
        <p:spPr bwMode="auto">
          <a:xfrm>
            <a:off x="1785918" y="2643182"/>
            <a:ext cx="1686562" cy="966793"/>
          </a:xfrm>
          <a:prstGeom prst="rect">
            <a:avLst/>
          </a:prstGeom>
          <a:noFill/>
        </p:spPr>
      </p:pic>
      <p:pic>
        <p:nvPicPr>
          <p:cNvPr id="2059" name="Picture 11" descr="C:\Users\Miguel\PendriveFlorida\Proyecto\cosas\zeta_lugar_cl_trena.png"/>
          <p:cNvPicPr>
            <a:picLocks noChangeAspect="1" noChangeArrowheads="1"/>
          </p:cNvPicPr>
          <p:nvPr/>
        </p:nvPicPr>
        <p:blipFill>
          <a:blip r:embed="rId5" cstate="print"/>
          <a:srcRect/>
          <a:stretch>
            <a:fillRect/>
          </a:stretch>
        </p:blipFill>
        <p:spPr bwMode="auto">
          <a:xfrm>
            <a:off x="2500298" y="1071546"/>
            <a:ext cx="1357322" cy="1166381"/>
          </a:xfrm>
          <a:prstGeom prst="rect">
            <a:avLst/>
          </a:prstGeom>
          <a:noFill/>
        </p:spPr>
      </p:pic>
      <p:pic>
        <p:nvPicPr>
          <p:cNvPr id="2061" name="Picture 13" descr="C:\Users\Miguel\PendriveFlorida\Proyecto\cosas\zeta_lugar_av_trola_2.png"/>
          <p:cNvPicPr>
            <a:picLocks noChangeAspect="1" noChangeArrowheads="1"/>
          </p:cNvPicPr>
          <p:nvPr/>
        </p:nvPicPr>
        <p:blipFill>
          <a:blip r:embed="rId6" cstate="print"/>
          <a:srcRect/>
          <a:stretch>
            <a:fillRect/>
          </a:stretch>
        </p:blipFill>
        <p:spPr bwMode="auto">
          <a:xfrm>
            <a:off x="6286512" y="3714752"/>
            <a:ext cx="1306825" cy="928694"/>
          </a:xfrm>
          <a:prstGeom prst="rect">
            <a:avLst/>
          </a:prstGeom>
          <a:noFill/>
        </p:spPr>
      </p:pic>
      <p:pic>
        <p:nvPicPr>
          <p:cNvPr id="2062" name="Picture 14" descr="C:\Users\Miguel\PendriveFlorida\Proyecto\cosas\zeta_lugar_av_caco_2.png"/>
          <p:cNvPicPr>
            <a:picLocks noChangeAspect="1" noChangeArrowheads="1"/>
          </p:cNvPicPr>
          <p:nvPr/>
        </p:nvPicPr>
        <p:blipFill>
          <a:blip r:embed="rId7" cstate="print"/>
          <a:srcRect/>
          <a:stretch>
            <a:fillRect/>
          </a:stretch>
        </p:blipFill>
        <p:spPr bwMode="auto">
          <a:xfrm>
            <a:off x="1357290" y="4071942"/>
            <a:ext cx="1524090" cy="1071570"/>
          </a:xfrm>
          <a:prstGeom prst="rect">
            <a:avLst/>
          </a:prstGeom>
          <a:noFill/>
        </p:spPr>
      </p:pic>
      <p:pic>
        <p:nvPicPr>
          <p:cNvPr id="2063" name="Picture 15" descr="C:\Users\Miguel\PendriveFlorida\Proyecto\cosas\zeta_lugar_cl_jero_3.png"/>
          <p:cNvPicPr>
            <a:picLocks noChangeAspect="1" noChangeArrowheads="1"/>
          </p:cNvPicPr>
          <p:nvPr/>
        </p:nvPicPr>
        <p:blipFill>
          <a:blip r:embed="rId8" cstate="print"/>
          <a:srcRect/>
          <a:stretch>
            <a:fillRect/>
          </a:stretch>
        </p:blipFill>
        <p:spPr bwMode="auto">
          <a:xfrm>
            <a:off x="5857884" y="2357430"/>
            <a:ext cx="1869344" cy="1071570"/>
          </a:xfrm>
          <a:prstGeom prst="rect">
            <a:avLst/>
          </a:prstGeom>
          <a:noFill/>
        </p:spPr>
      </p:pic>
      <p:pic>
        <p:nvPicPr>
          <p:cNvPr id="2064" name="Picture 16" descr="C:\Users\Miguel\PendriveFlorida\Proyecto\cosas\zeta_lugar_bar_manolo.png"/>
          <p:cNvPicPr>
            <a:picLocks noChangeAspect="1" noChangeArrowheads="1"/>
          </p:cNvPicPr>
          <p:nvPr/>
        </p:nvPicPr>
        <p:blipFill>
          <a:blip r:embed="rId9" cstate="print"/>
          <a:srcRect/>
          <a:stretch>
            <a:fillRect/>
          </a:stretch>
        </p:blipFill>
        <p:spPr bwMode="auto">
          <a:xfrm>
            <a:off x="3929058" y="2071678"/>
            <a:ext cx="1357322" cy="1416488"/>
          </a:xfrm>
          <a:prstGeom prst="rect">
            <a:avLst/>
          </a:prstGeom>
          <a:noFill/>
        </p:spPr>
      </p:pic>
      <p:pic>
        <p:nvPicPr>
          <p:cNvPr id="2065" name="Picture 17" descr="C:\Users\Miguel\PendriveFlorida\Proyecto\cosas\zeta_lugar_pq_verdor.png"/>
          <p:cNvPicPr>
            <a:picLocks noChangeAspect="1" noChangeArrowheads="1"/>
          </p:cNvPicPr>
          <p:nvPr/>
        </p:nvPicPr>
        <p:blipFill>
          <a:blip r:embed="rId10" cstate="print"/>
          <a:srcRect/>
          <a:stretch>
            <a:fillRect/>
          </a:stretch>
        </p:blipFill>
        <p:spPr bwMode="auto">
          <a:xfrm>
            <a:off x="8001024" y="2786058"/>
            <a:ext cx="928694" cy="1389794"/>
          </a:xfrm>
          <a:prstGeom prst="rect">
            <a:avLst/>
          </a:prstGeom>
          <a:noFill/>
        </p:spPr>
      </p:pic>
      <p:pic>
        <p:nvPicPr>
          <p:cNvPr id="2066" name="Picture 18" descr="C:\Users\Miguel\PendriveFlorida\Proyecto\cosas\zeta_lugar_peluqueria.png"/>
          <p:cNvPicPr>
            <a:picLocks noChangeAspect="1" noChangeArrowheads="1"/>
          </p:cNvPicPr>
          <p:nvPr/>
        </p:nvPicPr>
        <p:blipFill>
          <a:blip r:embed="rId11" cstate="print"/>
          <a:srcRect/>
          <a:stretch>
            <a:fillRect/>
          </a:stretch>
        </p:blipFill>
        <p:spPr bwMode="auto">
          <a:xfrm>
            <a:off x="785786" y="857232"/>
            <a:ext cx="1411030" cy="1214446"/>
          </a:xfrm>
          <a:prstGeom prst="rect">
            <a:avLst/>
          </a:prstGeom>
          <a:noFill/>
        </p:spPr>
      </p:pic>
      <p:pic>
        <p:nvPicPr>
          <p:cNvPr id="2067" name="Picture 19" descr="C:\Users\Miguel\PendriveFlorida\Proyecto\cosas\farola.png"/>
          <p:cNvPicPr>
            <a:picLocks noChangeAspect="1" noChangeArrowheads="1"/>
          </p:cNvPicPr>
          <p:nvPr/>
        </p:nvPicPr>
        <p:blipFill>
          <a:blip r:embed="rId12" cstate="print"/>
          <a:srcRect/>
          <a:stretch>
            <a:fillRect/>
          </a:stretch>
        </p:blipFill>
        <p:spPr bwMode="auto">
          <a:xfrm>
            <a:off x="428596" y="2285992"/>
            <a:ext cx="714380" cy="1634267"/>
          </a:xfrm>
          <a:prstGeom prst="rect">
            <a:avLst/>
          </a:prstGeom>
          <a:noFill/>
        </p:spPr>
      </p:pic>
      <p:pic>
        <p:nvPicPr>
          <p:cNvPr id="2068" name="Picture 20" descr="C:\Users\Miguel\PendriveFlorida\Proyecto\cosas\zeta_lugar_av_pufo_2.png"/>
          <p:cNvPicPr>
            <a:picLocks noChangeAspect="1" noChangeArrowheads="1"/>
          </p:cNvPicPr>
          <p:nvPr/>
        </p:nvPicPr>
        <p:blipFill>
          <a:blip r:embed="rId13" cstate="print"/>
          <a:srcRect/>
          <a:stretch>
            <a:fillRect/>
          </a:stretch>
        </p:blipFill>
        <p:spPr bwMode="auto">
          <a:xfrm>
            <a:off x="4000496" y="3714752"/>
            <a:ext cx="1682995" cy="1071570"/>
          </a:xfrm>
          <a:prstGeom prst="rect">
            <a:avLst/>
          </a:prstGeom>
          <a:noFill/>
        </p:spPr>
      </p:pic>
      <p:pic>
        <p:nvPicPr>
          <p:cNvPr id="2069" name="Picture 21" descr="C:\Users\Miguel\PendriveFlorida\Proyecto\cosas\zeta_lugar_pq_zillo.png"/>
          <p:cNvPicPr>
            <a:picLocks noChangeAspect="1" noChangeArrowheads="1"/>
          </p:cNvPicPr>
          <p:nvPr/>
        </p:nvPicPr>
        <p:blipFill>
          <a:blip r:embed="rId14" cstate="print"/>
          <a:srcRect/>
          <a:stretch>
            <a:fillRect/>
          </a:stretch>
        </p:blipFill>
        <p:spPr bwMode="auto">
          <a:xfrm>
            <a:off x="357158" y="4286256"/>
            <a:ext cx="928694" cy="2332361"/>
          </a:xfrm>
          <a:prstGeom prst="rect">
            <a:avLst/>
          </a:prstGeom>
          <a:noFill/>
        </p:spPr>
      </p:pic>
      <p:sp>
        <p:nvSpPr>
          <p:cNvPr id="5" name="1 Título"/>
          <p:cNvSpPr txBox="1">
            <a:spLocks/>
          </p:cNvSpPr>
          <p:nvPr/>
        </p:nvSpPr>
        <p:spPr>
          <a:xfrm>
            <a:off x="1714480" y="4857736"/>
            <a:ext cx="7429520" cy="200026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Humilde, pero con todas las comodidades: parques, bares, ayuntamiento, cine, biblioteca, bancos, peluquería...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SUS GENTES</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2143108" y="4643446"/>
            <a:ext cx="7000892" cy="2214554"/>
          </a:xfrm>
          <a:prstGeom prst="rect">
            <a:avLst/>
          </a:prstGeom>
        </p:spPr>
        <p:txBody>
          <a:bodyPr vert="horz" lIns="91440" tIns="45720" rIns="91440" bIns="45720" rtlCol="0" anchor="b" anchorCtr="0">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err="1" smtClean="0">
                <a:latin typeface="+mj-lt"/>
                <a:ea typeface="+mj-ea"/>
                <a:cs typeface="+mj-cs"/>
              </a:rPr>
              <a:t>Josechu</a:t>
            </a:r>
            <a:r>
              <a:rPr lang="es-ES" sz="3200" dirty="0" smtClean="0">
                <a:latin typeface="+mj-lt"/>
                <a:ea typeface="+mj-ea"/>
                <a:cs typeface="+mj-cs"/>
              </a:rPr>
              <a:t>, Exuperio, </a:t>
            </a:r>
            <a:r>
              <a:rPr lang="es-ES" sz="3200" dirty="0" smtClean="0">
                <a:latin typeface="+mj-lt"/>
                <a:ea typeface="+mj-ea"/>
                <a:cs typeface="+mj-cs"/>
              </a:rPr>
              <a:t>Loli,</a:t>
            </a:r>
          </a:p>
          <a:p>
            <a:pPr marL="0" marR="0" lvl="0" indent="0" algn="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Gustavo </a:t>
            </a:r>
            <a:r>
              <a:rPr lang="es-ES" sz="3200" dirty="0" err="1" smtClean="0">
                <a:latin typeface="+mj-lt"/>
                <a:ea typeface="+mj-ea"/>
                <a:cs typeface="+mj-cs"/>
              </a:rPr>
              <a:t>Porrot</a:t>
            </a:r>
            <a:r>
              <a:rPr lang="es-ES" sz="3200" dirty="0" smtClean="0">
                <a:latin typeface="+mj-lt"/>
                <a:ea typeface="+mj-ea"/>
                <a:cs typeface="+mj-cs"/>
              </a:rPr>
              <a:t>, </a:t>
            </a:r>
            <a:r>
              <a:rPr lang="es-ES" sz="3200" dirty="0" err="1" smtClean="0">
                <a:latin typeface="+mj-lt"/>
                <a:ea typeface="+mj-ea"/>
                <a:cs typeface="+mj-cs"/>
              </a:rPr>
              <a:t>Luiggi</a:t>
            </a:r>
            <a:r>
              <a:rPr lang="es-ES" sz="3200" dirty="0" smtClean="0">
                <a:latin typeface="+mj-lt"/>
                <a:ea typeface="+mj-ea"/>
                <a:cs typeface="+mj-cs"/>
              </a:rPr>
              <a:t>, Rosa, Fermín Pastoso, el doctor </a:t>
            </a:r>
            <a:r>
              <a:rPr lang="es-ES" sz="3200" dirty="0" err="1" smtClean="0">
                <a:latin typeface="+mj-lt"/>
                <a:ea typeface="+mj-ea"/>
                <a:cs typeface="+mj-cs"/>
              </a:rPr>
              <a:t>Zido</a:t>
            </a:r>
            <a:r>
              <a:rPr lang="es-ES" sz="3200" dirty="0" smtClean="0">
                <a:latin typeface="+mj-lt"/>
                <a:ea typeface="+mj-ea"/>
                <a:cs typeface="+mj-cs"/>
              </a:rPr>
              <a:t>...</a:t>
            </a:r>
          </a:p>
        </p:txBody>
      </p:sp>
      <p:pic>
        <p:nvPicPr>
          <p:cNvPr id="2050" name="Picture 2" descr="C:\Users\Miguel\PendriveFlorida\Proyecto\cosas\zeta_lugar_ayuntamiento.png"/>
          <p:cNvPicPr>
            <a:picLocks noChangeAspect="1" noChangeArrowheads="1"/>
          </p:cNvPicPr>
          <p:nvPr/>
        </p:nvPicPr>
        <p:blipFill>
          <a:blip r:embed="rId2" cstate="print"/>
          <a:srcRect/>
          <a:stretch>
            <a:fillRect/>
          </a:stretch>
        </p:blipFill>
        <p:spPr bwMode="auto">
          <a:xfrm>
            <a:off x="3714744" y="3714752"/>
            <a:ext cx="1285883" cy="1553125"/>
          </a:xfrm>
          <a:prstGeom prst="rect">
            <a:avLst/>
          </a:prstGeom>
          <a:noFill/>
        </p:spPr>
      </p:pic>
      <p:pic>
        <p:nvPicPr>
          <p:cNvPr id="2051" name="Picture 3" descr="C:\Users\Miguel\PendriveFlorida\Proyecto\cosas\zeta_lugar_pizzeria.png"/>
          <p:cNvPicPr>
            <a:picLocks noChangeAspect="1" noChangeArrowheads="1"/>
          </p:cNvPicPr>
          <p:nvPr/>
        </p:nvPicPr>
        <p:blipFill>
          <a:blip r:embed="rId3" cstate="print"/>
          <a:srcRect/>
          <a:stretch>
            <a:fillRect/>
          </a:stretch>
        </p:blipFill>
        <p:spPr bwMode="auto">
          <a:xfrm>
            <a:off x="7286644" y="3000372"/>
            <a:ext cx="1205943" cy="1363664"/>
          </a:xfrm>
          <a:prstGeom prst="rect">
            <a:avLst/>
          </a:prstGeom>
          <a:noFill/>
        </p:spPr>
      </p:pic>
      <p:pic>
        <p:nvPicPr>
          <p:cNvPr id="2052" name="Picture 4" descr="C:\Users\Miguel\PendriveFlorida\Proyecto\cosas\zeta_lugar_consultorio.png"/>
          <p:cNvPicPr>
            <a:picLocks noChangeAspect="1" noChangeArrowheads="1"/>
          </p:cNvPicPr>
          <p:nvPr/>
        </p:nvPicPr>
        <p:blipFill>
          <a:blip r:embed="rId4" cstate="print"/>
          <a:srcRect/>
          <a:stretch>
            <a:fillRect/>
          </a:stretch>
        </p:blipFill>
        <p:spPr bwMode="auto">
          <a:xfrm>
            <a:off x="5429256" y="1571612"/>
            <a:ext cx="1071570" cy="1429066"/>
          </a:xfrm>
          <a:prstGeom prst="rect">
            <a:avLst/>
          </a:prstGeom>
          <a:noFill/>
        </p:spPr>
      </p:pic>
      <p:pic>
        <p:nvPicPr>
          <p:cNvPr id="2053" name="Picture 5" descr="C:\Users\Miguel\PendriveFlorida\Proyecto\cosas\zeta_lugar_ultramarinos.png"/>
          <p:cNvPicPr>
            <a:picLocks noChangeAspect="1" noChangeArrowheads="1"/>
          </p:cNvPicPr>
          <p:nvPr/>
        </p:nvPicPr>
        <p:blipFill>
          <a:blip r:embed="rId5" cstate="print"/>
          <a:srcRect/>
          <a:stretch>
            <a:fillRect/>
          </a:stretch>
        </p:blipFill>
        <p:spPr bwMode="auto">
          <a:xfrm>
            <a:off x="428596" y="3143248"/>
            <a:ext cx="1159411" cy="1309796"/>
          </a:xfrm>
          <a:prstGeom prst="rect">
            <a:avLst/>
          </a:prstGeom>
          <a:noFill/>
        </p:spPr>
      </p:pic>
      <p:pic>
        <p:nvPicPr>
          <p:cNvPr id="2054" name="Picture 6" descr="C:\Users\Miguel\PendriveFlorida\Proyecto\cosas\zeta_lugar_correos.png"/>
          <p:cNvPicPr>
            <a:picLocks noChangeAspect="1" noChangeArrowheads="1"/>
          </p:cNvPicPr>
          <p:nvPr/>
        </p:nvPicPr>
        <p:blipFill>
          <a:blip r:embed="rId6" cstate="print"/>
          <a:srcRect/>
          <a:stretch>
            <a:fillRect/>
          </a:stretch>
        </p:blipFill>
        <p:spPr bwMode="auto">
          <a:xfrm>
            <a:off x="5500694" y="3714752"/>
            <a:ext cx="1214446" cy="1419665"/>
          </a:xfrm>
          <a:prstGeom prst="rect">
            <a:avLst/>
          </a:prstGeom>
          <a:noFill/>
        </p:spPr>
      </p:pic>
      <p:pic>
        <p:nvPicPr>
          <p:cNvPr id="2055" name="Picture 7" descr="C:\Users\Miguel\PendriveFlorida\Proyecto\cosas\zeta_lugar_floristeria.png"/>
          <p:cNvPicPr>
            <a:picLocks noChangeAspect="1" noChangeArrowheads="1"/>
          </p:cNvPicPr>
          <p:nvPr/>
        </p:nvPicPr>
        <p:blipFill>
          <a:blip r:embed="rId7" cstate="print"/>
          <a:srcRect/>
          <a:stretch>
            <a:fillRect/>
          </a:stretch>
        </p:blipFill>
        <p:spPr bwMode="auto">
          <a:xfrm>
            <a:off x="1571604" y="4643446"/>
            <a:ext cx="1321296" cy="1374281"/>
          </a:xfrm>
          <a:prstGeom prst="rect">
            <a:avLst/>
          </a:prstGeom>
          <a:noFill/>
        </p:spPr>
      </p:pic>
      <p:pic>
        <p:nvPicPr>
          <p:cNvPr id="3074" name="Picture 2" descr="C:\Users\Miguel\PendriveFlorida\Proyecto\cosas\zeta_lugar_gimnasio.png"/>
          <p:cNvPicPr>
            <a:picLocks noChangeAspect="1" noChangeArrowheads="1"/>
          </p:cNvPicPr>
          <p:nvPr/>
        </p:nvPicPr>
        <p:blipFill>
          <a:blip r:embed="rId8" cstate="print"/>
          <a:srcRect/>
          <a:stretch>
            <a:fillRect/>
          </a:stretch>
        </p:blipFill>
        <p:spPr bwMode="auto">
          <a:xfrm>
            <a:off x="2071670" y="2928934"/>
            <a:ext cx="1214446" cy="1384368"/>
          </a:xfrm>
          <a:prstGeom prst="rect">
            <a:avLst/>
          </a:prstGeom>
          <a:noFill/>
        </p:spPr>
      </p:pic>
      <p:pic>
        <p:nvPicPr>
          <p:cNvPr id="3075" name="Picture 3" descr="C:\Users\Miguel\PendriveFlorida\Proyecto\cosas\zeta_lugar_hotel.png"/>
          <p:cNvPicPr>
            <a:picLocks noChangeAspect="1" noChangeArrowheads="1"/>
          </p:cNvPicPr>
          <p:nvPr/>
        </p:nvPicPr>
        <p:blipFill>
          <a:blip r:embed="rId9" cstate="print"/>
          <a:srcRect/>
          <a:stretch>
            <a:fillRect/>
          </a:stretch>
        </p:blipFill>
        <p:spPr bwMode="auto">
          <a:xfrm>
            <a:off x="1339060" y="1071546"/>
            <a:ext cx="1227907" cy="1648624"/>
          </a:xfrm>
          <a:prstGeom prst="rect">
            <a:avLst/>
          </a:prstGeom>
          <a:noFill/>
        </p:spPr>
      </p:pic>
      <p:pic>
        <p:nvPicPr>
          <p:cNvPr id="3076" name="Picture 4" descr="C:\Users\Miguel\PendriveFlorida\Proyecto\cosas\zeta_lugar_cine.png"/>
          <p:cNvPicPr>
            <a:picLocks noChangeAspect="1" noChangeArrowheads="1"/>
          </p:cNvPicPr>
          <p:nvPr/>
        </p:nvPicPr>
        <p:blipFill>
          <a:blip r:embed="rId10" cstate="print"/>
          <a:srcRect/>
          <a:stretch>
            <a:fillRect/>
          </a:stretch>
        </p:blipFill>
        <p:spPr bwMode="auto">
          <a:xfrm>
            <a:off x="3643306" y="1214422"/>
            <a:ext cx="1270736" cy="1624007"/>
          </a:xfrm>
          <a:prstGeom prst="rect">
            <a:avLst/>
          </a:prstGeom>
          <a:noFill/>
        </p:spPr>
      </p:pic>
      <p:pic>
        <p:nvPicPr>
          <p:cNvPr id="3077" name="Picture 5" descr="C:\Users\Miguel\PendriveFlorida\Proyecto\cosas\zeta_lugar_quiosco.png"/>
          <p:cNvPicPr>
            <a:picLocks noChangeAspect="1" noChangeArrowheads="1"/>
          </p:cNvPicPr>
          <p:nvPr/>
        </p:nvPicPr>
        <p:blipFill>
          <a:blip r:embed="rId11" cstate="print"/>
          <a:srcRect/>
          <a:stretch>
            <a:fillRect/>
          </a:stretch>
        </p:blipFill>
        <p:spPr bwMode="auto">
          <a:xfrm>
            <a:off x="6929454" y="714356"/>
            <a:ext cx="1557339" cy="162449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0"/>
            <a:ext cx="9144000" cy="85724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4400" dirty="0" smtClean="0">
                <a:latin typeface="Underwood Champion" pitchFamily="2" charset="0"/>
                <a:ea typeface="+mj-ea"/>
                <a:cs typeface="+mj-cs"/>
              </a:rPr>
              <a:t>LA AVENTURA</a:t>
            </a:r>
            <a:endParaRPr kumimoji="0" lang="es-ES" sz="4400" b="0" i="0" u="none" strike="noStrike" kern="1200" cap="none" spc="0" normalizeH="0" baseline="0" noProof="0" dirty="0" smtClean="0">
              <a:ln>
                <a:noFill/>
              </a:ln>
              <a:solidFill>
                <a:schemeClr val="tx1"/>
              </a:solidFill>
              <a:effectLst/>
              <a:uLnTx/>
              <a:uFillTx/>
              <a:latin typeface="Underwood Champion" pitchFamily="2" charset="0"/>
              <a:ea typeface="+mj-ea"/>
              <a:cs typeface="+mj-cs"/>
            </a:endParaRPr>
          </a:p>
        </p:txBody>
      </p:sp>
      <p:sp>
        <p:nvSpPr>
          <p:cNvPr id="5" name="1 Título"/>
          <p:cNvSpPr txBox="1">
            <a:spLocks/>
          </p:cNvSpPr>
          <p:nvPr/>
        </p:nvSpPr>
        <p:spPr>
          <a:xfrm>
            <a:off x="1000100" y="5357826"/>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noProof="0" dirty="0" smtClean="0">
                <a:latin typeface="+mj-lt"/>
                <a:ea typeface="+mj-ea"/>
                <a:cs typeface="+mj-cs"/>
              </a:rPr>
              <a:t>Personajes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1 Título"/>
          <p:cNvSpPr txBox="1">
            <a:spLocks/>
          </p:cNvSpPr>
          <p:nvPr/>
        </p:nvSpPr>
        <p:spPr>
          <a:xfrm>
            <a:off x="5572132" y="450057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Misterios</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1 Título"/>
          <p:cNvSpPr txBox="1">
            <a:spLocks/>
          </p:cNvSpPr>
          <p:nvPr/>
        </p:nvSpPr>
        <p:spPr>
          <a:xfrm>
            <a:off x="1428728" y="2857496"/>
            <a:ext cx="371477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ea typeface="+mj-ea"/>
                <a:cs typeface="+mj-cs"/>
              </a:rPr>
              <a:t>Localizaciones</a:t>
            </a:r>
            <a:endParaRPr kumimoji="0" lang="es-ES" sz="3200" b="0" i="0" u="none" strike="noStrike" kern="1200" cap="none" spc="0" normalizeH="0" baseline="0" noProof="0" dirty="0" smtClean="0">
              <a:ln>
                <a:noFill/>
              </a:ln>
              <a:solidFill>
                <a:schemeClr val="tx1"/>
              </a:solidFill>
              <a:effectLst/>
              <a:uLnTx/>
              <a:uFillTx/>
              <a:ea typeface="+mj-ea"/>
              <a:cs typeface="+mj-cs"/>
            </a:endParaRPr>
          </a:p>
        </p:txBody>
      </p:sp>
      <p:sp>
        <p:nvSpPr>
          <p:cNvPr id="8" name="1 Título"/>
          <p:cNvSpPr txBox="1">
            <a:spLocks/>
          </p:cNvSpPr>
          <p:nvPr/>
        </p:nvSpPr>
        <p:spPr>
          <a:xfrm>
            <a:off x="4786314" y="1643050"/>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200" dirty="0" smtClean="0">
                <a:latin typeface="+mj-lt"/>
                <a:ea typeface="+mj-ea"/>
                <a:cs typeface="+mj-cs"/>
              </a:rPr>
              <a:t>Mapa</a:t>
            </a:r>
            <a:endParaRPr kumimoji="0" lang="es-ES"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500166" y="1357299"/>
            <a:ext cx="3000396" cy="71438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Actores</a:t>
            </a:r>
          </a:p>
        </p:txBody>
      </p:sp>
      <p:pic>
        <p:nvPicPr>
          <p:cNvPr id="1027" name="Picture 3" descr="C:\Users\Miguel\PendriveFlorida\Proyecto\cosas\zeta_lugar_cl_muermo.png"/>
          <p:cNvPicPr>
            <a:picLocks noChangeAspect="1" noChangeArrowheads="1"/>
          </p:cNvPicPr>
          <p:nvPr/>
        </p:nvPicPr>
        <p:blipFill>
          <a:blip r:embed="rId2" cstate="print"/>
          <a:srcRect/>
          <a:stretch>
            <a:fillRect/>
          </a:stretch>
        </p:blipFill>
        <p:spPr bwMode="auto">
          <a:xfrm>
            <a:off x="6643706" y="285730"/>
            <a:ext cx="2258267" cy="1785952"/>
          </a:xfrm>
          <a:prstGeom prst="rect">
            <a:avLst/>
          </a:prstGeom>
          <a:noFill/>
        </p:spPr>
      </p:pic>
      <p:pic>
        <p:nvPicPr>
          <p:cNvPr id="1028" name="Picture 4" descr="C:\Users\Miguel\PendriveFlorida\Proyecto\cosas\zeta_lugar_banco.png"/>
          <p:cNvPicPr>
            <a:picLocks noChangeAspect="1" noChangeArrowheads="1"/>
          </p:cNvPicPr>
          <p:nvPr/>
        </p:nvPicPr>
        <p:blipFill>
          <a:blip r:embed="rId3" cstate="print"/>
          <a:srcRect/>
          <a:stretch>
            <a:fillRect/>
          </a:stretch>
        </p:blipFill>
        <p:spPr bwMode="auto">
          <a:xfrm>
            <a:off x="2285984" y="4643447"/>
            <a:ext cx="2044712" cy="2025004"/>
          </a:xfrm>
          <a:prstGeom prst="rect">
            <a:avLst/>
          </a:prstGeom>
          <a:noFill/>
        </p:spPr>
      </p:pic>
      <p:sp>
        <p:nvSpPr>
          <p:cNvPr id="8" name="1 Título"/>
          <p:cNvSpPr txBox="1">
            <a:spLocks/>
          </p:cNvSpPr>
          <p:nvPr/>
        </p:nvSpPr>
        <p:spPr>
          <a:xfrm>
            <a:off x="3071802" y="3071810"/>
            <a:ext cx="2928958" cy="785819"/>
          </a:xfrm>
          <a:prstGeom prst="rect">
            <a:avLst/>
          </a:prstGeom>
          <a:noFill/>
          <a:ln cap="rnd">
            <a:noFill/>
          </a:ln>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400" b="0" i="0" u="none" strike="noStrike" kern="1200" cap="none" spc="0" normalizeH="0" baseline="0" noProof="0" dirty="0" smtClean="0">
                <a:ln>
                  <a:noFill/>
                </a:ln>
                <a:solidFill>
                  <a:srgbClr val="FF0000"/>
                </a:solidFill>
                <a:effectLst/>
                <a:uLnTx/>
                <a:uFillTx/>
                <a:latin typeface="Underwood Champion" pitchFamily="2" charset="0"/>
                <a:ea typeface="+mj-ea"/>
                <a:cs typeface="+mj-cs"/>
              </a:rPr>
              <a:t>Escena</a:t>
            </a:r>
          </a:p>
        </p:txBody>
      </p:sp>
      <p:sp>
        <p:nvSpPr>
          <p:cNvPr id="9" name="1 Título"/>
          <p:cNvSpPr txBox="1">
            <a:spLocks/>
          </p:cNvSpPr>
          <p:nvPr/>
        </p:nvSpPr>
        <p:spPr>
          <a:xfrm>
            <a:off x="6143604" y="2143117"/>
            <a:ext cx="3000396" cy="64294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Lugares</a:t>
            </a:r>
          </a:p>
        </p:txBody>
      </p:sp>
      <p:sp>
        <p:nvSpPr>
          <p:cNvPr id="10" name="1 Título"/>
          <p:cNvSpPr txBox="1">
            <a:spLocks/>
          </p:cNvSpPr>
          <p:nvPr/>
        </p:nvSpPr>
        <p:spPr>
          <a:xfrm>
            <a:off x="3500430" y="5357827"/>
            <a:ext cx="2714644" cy="71437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3200" b="0" i="0" u="none" strike="noStrike" kern="1200" cap="none" spc="0" normalizeH="0" baseline="0" noProof="0" dirty="0" smtClean="0">
                <a:ln>
                  <a:noFill/>
                </a:ln>
                <a:solidFill>
                  <a:schemeClr val="tx1"/>
                </a:solidFill>
                <a:effectLst/>
                <a:uLnTx/>
                <a:uFillTx/>
                <a:latin typeface="Underwood Champion" pitchFamily="2" charset="0"/>
                <a:ea typeface="+mj-ea"/>
                <a:cs typeface="+mj-cs"/>
              </a:rPr>
              <a:t>Objetos</a:t>
            </a:r>
          </a:p>
        </p:txBody>
      </p:sp>
      <p:cxnSp>
        <p:nvCxnSpPr>
          <p:cNvPr id="12" name="11 Conector recto de flecha"/>
          <p:cNvCxnSpPr>
            <a:stCxn id="4" idx="2"/>
            <a:endCxn id="8" idx="0"/>
          </p:cNvCxnSpPr>
          <p:nvPr/>
        </p:nvCxnSpPr>
        <p:spPr>
          <a:xfrm rot="16200000" flipH="1">
            <a:off x="3268258" y="1803788"/>
            <a:ext cx="1000132" cy="153591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9" idx="2"/>
            <a:endCxn id="8" idx="3"/>
          </p:cNvCxnSpPr>
          <p:nvPr/>
        </p:nvCxnSpPr>
        <p:spPr>
          <a:xfrm rot="5400000">
            <a:off x="6482954" y="2303867"/>
            <a:ext cx="678661" cy="164304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0" idx="0"/>
            <a:endCxn id="8" idx="2"/>
          </p:cNvCxnSpPr>
          <p:nvPr/>
        </p:nvCxnSpPr>
        <p:spPr>
          <a:xfrm rot="16200000" flipV="1">
            <a:off x="3946920" y="4446995"/>
            <a:ext cx="1500199" cy="32147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descr="C:\Users\Miguel\PendriveFlorida\Proyecto\cosas\zeta_lugar_taller.png"/>
          <p:cNvPicPr>
            <a:picLocks noChangeAspect="1" noChangeArrowheads="1"/>
          </p:cNvPicPr>
          <p:nvPr/>
        </p:nvPicPr>
        <p:blipFill>
          <a:blip r:embed="rId4" cstate="print"/>
          <a:srcRect/>
          <a:stretch>
            <a:fillRect/>
          </a:stretch>
        </p:blipFill>
        <p:spPr bwMode="auto">
          <a:xfrm>
            <a:off x="142844" y="214290"/>
            <a:ext cx="1966913" cy="224948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568</Words>
  <Application>Microsoft Office PowerPoint</Application>
  <PresentationFormat>Presentación en pantalla (4:3)</PresentationFormat>
  <Paragraphs>240</Paragraphs>
  <Slides>50</Slides>
  <Notes>0</Notes>
  <HiddenSlides>0</HiddenSlides>
  <MMClips>0</MMClips>
  <ScaleCrop>false</ScaleCrop>
  <HeadingPairs>
    <vt:vector size="4" baseType="variant">
      <vt:variant>
        <vt:lpstr>Tema</vt:lpstr>
      </vt:variant>
      <vt:variant>
        <vt:i4>1</vt:i4>
      </vt:variant>
      <vt:variant>
        <vt:lpstr>Títulos de diapositiva</vt:lpstr>
      </vt:variant>
      <vt:variant>
        <vt:i4>50</vt:i4>
      </vt:variant>
    </vt:vector>
  </HeadingPairs>
  <TitlesOfParts>
    <vt:vector size="51" baseType="lpstr">
      <vt:lpstr>Tema de Office</vt:lpstr>
      <vt:lpstr>Proyecto de Desarrollo de Aplicaciones Multiplataforma </vt:lpstr>
      <vt:lpstr>Benito G.G.</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Profesional Desarrollo de Aplicaciones Multiplataforma </dc:title>
  <dc:creator>Centor</dc:creator>
  <cp:lastModifiedBy>Centor</cp:lastModifiedBy>
  <cp:revision>152</cp:revision>
  <dcterms:created xsi:type="dcterms:W3CDTF">2016-04-12T21:31:24Z</dcterms:created>
  <dcterms:modified xsi:type="dcterms:W3CDTF">2016-05-23T20:44:20Z</dcterms:modified>
</cp:coreProperties>
</file>