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Old Standard TT"/>
      <p:regular r:id="rId22"/>
      <p:bold r:id="rId23"/>
      <p: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font" Target="fonts/OldStandardTT-italic.fntdata"/><Relationship Id="rId12" Type="http://schemas.openxmlformats.org/officeDocument/2006/relationships/slide" Target="slides/slide7.xml"/><Relationship Id="rId23" Type="http://schemas.openxmlformats.org/officeDocument/2006/relationships/font" Target="fonts/OldStandardT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6d566904e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6d566904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6d566904e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6d566904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6d566904e_0_6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6d566904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6d566904e_0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6d566904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6d566904e_0_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6d566904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6d566904e_0_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6d566904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6d566904e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6d566904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6d566904e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6d566904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6d566904e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6d566904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d566904e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d566904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9.png"/><Relationship Id="rId7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LearnWeb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Miguel Arroyo Calvo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265500" y="253100"/>
            <a:ext cx="4045200" cy="15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Symfony y la BBDD</a:t>
            </a:r>
            <a:endParaRPr/>
          </a:p>
        </p:txBody>
      </p:sp>
      <p:sp>
        <p:nvSpPr>
          <p:cNvPr id="128" name="Google Shape;128;p22"/>
          <p:cNvSpPr txBox="1"/>
          <p:nvPr>
            <p:ph idx="1" type="subTitle"/>
          </p:nvPr>
        </p:nvSpPr>
        <p:spPr>
          <a:xfrm>
            <a:off x="265500" y="2069425"/>
            <a:ext cx="4045200" cy="26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Symfony se comunica con la BBDD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Realiza consultas gracias al Repository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Obtiene datos de manera rápida gracias a la API del backend, que accede a los datos o los modifica gracias a los getters o setters de las entidades</a:t>
            </a:r>
            <a:endParaRPr sz="1800"/>
          </a:p>
        </p:txBody>
      </p:sp>
      <p:pic>
        <p:nvPicPr>
          <p:cNvPr id="129" name="Google Shape;129;p22" title="learnweb_database_conne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2001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 title="learnweb_getters_sette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8587" y="549500"/>
            <a:ext cx="3718825" cy="253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 title="learnweb_repository_user_validat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3239150"/>
            <a:ext cx="4571999" cy="19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265500" y="2801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 de usuarios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265500" y="1898999"/>
            <a:ext cx="40452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Los administradores (ROLE_ADMIN) pueden banear o desbanear usuarios, por mal uso de la aplicación web.</a:t>
            </a:r>
            <a:endParaRPr sz="1800"/>
          </a:p>
        </p:txBody>
      </p:sp>
      <p:pic>
        <p:nvPicPr>
          <p:cNvPr id="138" name="Google Shape;138;p23" title="learnweb_adminus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358425"/>
            <a:ext cx="4571999" cy="242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265500" y="2801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Contraseñas encriptadas en en backend</a:t>
            </a:r>
            <a:endParaRPr sz="2900"/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265500" y="1899001"/>
            <a:ext cx="40452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Las contraseñas de los usuarios que vamos a añadir son encriptadas con encriptación bcrypt para mayor seguridad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Cuando necesitamos comprobar la contraseña (p.e: login) encriptamos la introducida y la comparamos con la que tenemos en la BBDD</a:t>
            </a:r>
            <a:endParaRPr sz="1800"/>
          </a:p>
        </p:txBody>
      </p:sp>
      <p:pic>
        <p:nvPicPr>
          <p:cNvPr id="145" name="Google Shape;145;p24" title="learnweb_verifypassw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744954"/>
            <a:ext cx="4571999" cy="1676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 title="learnweb_cryptonregis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865552"/>
            <a:ext cx="4572000" cy="1646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265500" y="153200"/>
            <a:ext cx="4045200" cy="10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Token, sesiones y cookies</a:t>
            </a:r>
            <a:endParaRPr sz="2900"/>
          </a:p>
        </p:txBody>
      </p:sp>
      <p:sp>
        <p:nvSpPr>
          <p:cNvPr id="152" name="Google Shape;152;p25"/>
          <p:cNvSpPr txBox="1"/>
          <p:nvPr>
            <p:ph idx="1" type="subTitle"/>
          </p:nvPr>
        </p:nvSpPr>
        <p:spPr>
          <a:xfrm>
            <a:off x="265500" y="1215500"/>
            <a:ext cx="4045200" cy="21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 iniciar sesión creamos y guardamos un token en las cookies bajo la identificación jwt_token.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Obtenemos el token de las cookies cuando necesitamos usarlo en alguna petición al backend.</a:t>
            </a:r>
            <a:endParaRPr sz="1800"/>
          </a:p>
        </p:txBody>
      </p:sp>
      <p:pic>
        <p:nvPicPr>
          <p:cNvPr id="153" name="Google Shape;153;p25" title="learnweb_gettokenfromcooki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8175" y="2571752"/>
            <a:ext cx="3159625" cy="178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5" title="learnweb_storetoke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95225"/>
            <a:ext cx="4572001" cy="141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 title="learnweb_createtoke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5625"/>
            <a:ext cx="457200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5" title="learnweb_usetokenonfetch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00" y="3629887"/>
            <a:ext cx="4571999" cy="1755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265500" y="153200"/>
            <a:ext cx="4045200" cy="10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Restricciones de acceso en la web</a:t>
            </a:r>
            <a:endParaRPr sz="2900"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265500" y="1215500"/>
            <a:ext cx="4045200" cy="13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Tenemos un middleware que con el token de la sesión comprueba los roles del usuario o su estado de baneo y bloquea su acceso a ciertas partes.</a:t>
            </a:r>
            <a:endParaRPr sz="1800"/>
          </a:p>
        </p:txBody>
      </p:sp>
      <p:pic>
        <p:nvPicPr>
          <p:cNvPr id="163" name="Google Shape;163;p26" title="learnweb_middlewa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250" y="0"/>
            <a:ext cx="33185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311700" y="1930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5400"/>
              <a:t>Posibles mejoras a futuro</a:t>
            </a:r>
            <a:endParaRPr sz="5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type="title"/>
          </p:nvPr>
        </p:nvSpPr>
        <p:spPr>
          <a:xfrm>
            <a:off x="479700" y="1620500"/>
            <a:ext cx="8184600" cy="30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Patrón para la contraseña</a:t>
            </a:r>
            <a:endParaRPr sz="1700"/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Confirmación de cuenta con correo electrónico</a:t>
            </a:r>
            <a:endParaRPr sz="1700"/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Nuevo tipo de usuario: profesor. Crear tutoriales y cursos sería exclusivo de profesores. Pueden promocionar de estudiante a profesor rellenando un formulario y enviando CV, los administradores revisan y confirman o niegan la solicitud.</a:t>
            </a:r>
            <a:endParaRPr sz="1700"/>
          </a:p>
          <a:p>
            <a:pPr indent="-336550" lvl="0" marL="457200" rtl="0" algn="ctr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" sz="1700"/>
              <a:t>Los usuarios se pueden apuntar a cursos y completarlos al aprobar exámenes tipo test que crean los profesores.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 por ver</a:t>
            </a:r>
            <a:endParaRPr/>
          </a:p>
        </p:txBody>
      </p:sp>
      <p:pic>
        <p:nvPicPr>
          <p:cNvPr id="175" name="Google Shape;175;p28" title="LearnWebLogo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9113" y="182250"/>
            <a:ext cx="3925776" cy="39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MVC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 Symfony</a:t>
            </a:r>
            <a:endParaRPr/>
          </a:p>
        </p:txBody>
      </p:sp>
      <p:sp>
        <p:nvSpPr>
          <p:cNvPr id="67" name="Google Shape;67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Controller (Intermediario entre Vista y Modelo)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Entity (Modelo, tablas de una BBDD)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s"/>
              <a:t>Repository (Acceso a datos)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Estructura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src/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|-- Controller/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|-- Entity/</a:t>
            </a:r>
            <a:endParaRPr sz="16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s" sz="1600"/>
              <a:t>|-- Repository/</a:t>
            </a:r>
            <a:endParaRPr sz="1600"/>
          </a:p>
        </p:txBody>
      </p:sp>
      <p:pic>
        <p:nvPicPr>
          <p:cNvPr id="74" name="Google Shape;74;p15" title="mv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0"/>
            <a:ext cx="1714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265500" y="2801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Base de datos LearnWeb</a:t>
            </a:r>
            <a:endParaRPr/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265500" y="1898999"/>
            <a:ext cx="4045200" cy="29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Relacional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Cardinalidades 1:N (OneToMany)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Según la configuración del proyecto, funciona en el puerto 3306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Un ejemplo de relación entre tablas es: los usuarios pueden crear uno o varios tutoriales, pero cada tutorial solo tiene un autor</a:t>
            </a:r>
            <a:endParaRPr sz="1800"/>
          </a:p>
        </p:txBody>
      </p:sp>
      <p:pic>
        <p:nvPicPr>
          <p:cNvPr id="81" name="Google Shape;81;p16" title="diagramaE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25" y="0"/>
            <a:ext cx="43046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Administradores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ROLE_ADMIN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Gestionan tutoriales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Gestionan cursos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Banean / desbanean usuarios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Registran a otros administradores</a:t>
            </a:r>
            <a:endParaRPr sz="1600"/>
          </a:p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Estudiantes o usuarios corrientes</a:t>
            </a:r>
            <a:endParaRPr b="1" sz="18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1600"/>
              <a:t>ROLE LEARNER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Crean tutoriales y cursos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Editan y ocultan/muestran los suyos propios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s" sz="1600"/>
              <a:t>Puntúan</a:t>
            </a:r>
            <a:r>
              <a:rPr lang="es" sz="1600"/>
              <a:t> tutoriales y cursos</a:t>
            </a:r>
            <a:endParaRPr sz="1600"/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usuario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265500" y="2801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responsive</a:t>
            </a:r>
            <a:endParaRPr/>
          </a:p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265500" y="1898999"/>
            <a:ext cx="4045200" cy="29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media queries con max-width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width: auto o %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Menú hamburguesa para pantallas más pequeñas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display: flex, flex-direction: row o column, flex-wrap: wrap, justify-content: center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padding, margin y gap</a:t>
            </a:r>
            <a:endParaRPr sz="1800"/>
          </a:p>
        </p:txBody>
      </p:sp>
      <p:pic>
        <p:nvPicPr>
          <p:cNvPr id="95" name="Google Shape;95;p18" title="learnweb_responsiv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075" y="0"/>
            <a:ext cx="267387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Diseño: muestra de entidades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058225"/>
            <a:ext cx="8520600" cy="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Para mostrar entidades tales como tutoriales utilizamos tarjetas o cajas, que son contenedores dentro de una lista.</a:t>
            </a:r>
            <a:endParaRPr/>
          </a:p>
        </p:txBody>
      </p:sp>
      <p:pic>
        <p:nvPicPr>
          <p:cNvPr id="102" name="Google Shape;102;p19" title="learnweb_tutorials_mo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588" y="1854125"/>
            <a:ext cx="6004826" cy="31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265500" y="280175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Validación en formularios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265500" y="1899000"/>
            <a:ext cx="4045200" cy="18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Patrones para email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Tipo de datos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Comprobaciones a la BBDD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Longitud mínima o máxima de caracteres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Confirmaciones con sweetalert2</a:t>
            </a:r>
            <a:endParaRPr sz="1800"/>
          </a:p>
        </p:txBody>
      </p:sp>
      <p:pic>
        <p:nvPicPr>
          <p:cNvPr id="109" name="Google Shape;109;p20" title="learnweb_validatefromddb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71999" cy="35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 title="learnweb_type_length_valida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4344211"/>
            <a:ext cx="4572000" cy="799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 title="learnweb_sweetaler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3750" y="2587150"/>
            <a:ext cx="4528500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 title="learnweb_emailPatternTest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93750" y="1067628"/>
            <a:ext cx="4528501" cy="1353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 title="learnweb_emailPattern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67250" y="584925"/>
            <a:ext cx="4381500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265500" y="280175"/>
            <a:ext cx="4045200" cy="178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Comunicación asíncrona con el servidor</a:t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265500" y="2171700"/>
            <a:ext cx="4045200" cy="14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async await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comunicación con el backend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respuesta en json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 sz="1800"/>
              <a:t>try catch</a:t>
            </a:r>
            <a:endParaRPr sz="1800"/>
          </a:p>
        </p:txBody>
      </p:sp>
      <p:pic>
        <p:nvPicPr>
          <p:cNvPr id="120" name="Google Shape;120;p21" title="learnweb_asyncawai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546770" cy="84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 title="learnweb_front_back_api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138" y="1153925"/>
            <a:ext cx="4528500" cy="189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 title="learnweb_trycatch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513" y="3354000"/>
            <a:ext cx="4547751" cy="178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