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7" r:id="rId6"/>
    <p:sldId id="260" r:id="rId7"/>
    <p:sldId id="269" r:id="rId8"/>
    <p:sldId id="270" r:id="rId9"/>
    <p:sldId id="261" r:id="rId10"/>
    <p:sldId id="272" r:id="rId11"/>
    <p:sldId id="273" r:id="rId12"/>
    <p:sldId id="274" r:id="rId13"/>
    <p:sldId id="275" r:id="rId14"/>
    <p:sldId id="263" r:id="rId15"/>
    <p:sldId id="276" r:id="rId16"/>
    <p:sldId id="277" r:id="rId17"/>
    <p:sldId id="278" r:id="rId18"/>
    <p:sldId id="265" r:id="rId19"/>
    <p:sldId id="266" r:id="rId20"/>
    <p:sldId id="281" r:id="rId21"/>
    <p:sldId id="282" r:id="rId22"/>
  </p:sldIdLst>
  <p:sldSz cx="15049500" cy="8458200"/>
  <p:notesSz cx="6858000" cy="9144000"/>
  <p:embeddedFontLs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Poppins" panose="00000500000000000000" pitchFamily="2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g9/ajPpKG9ZbHf1rsmvyDO0szc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7FF"/>
    <a:srgbClr val="4944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86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78B34-4C55-4F4C-B46E-821C20B164A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629C13-0E22-41DE-801C-0AA973788B8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Desbalance severo</a:t>
          </a:r>
          <a:r>
            <a:rPr lang="es-MX"/>
            <a:t>: Solo 6% de los casos son fraude, dificultando la predicción.</a:t>
          </a:r>
          <a:endParaRPr lang="en-US"/>
        </a:p>
      </dgm:t>
    </dgm:pt>
    <dgm:pt modelId="{582319C3-AF8F-48D1-8DA8-EA6CC7A332D4}" type="parTrans" cxnId="{7ADE447B-AFF3-4A81-9B5C-F5E33BF3FA9C}">
      <dgm:prSet/>
      <dgm:spPr/>
      <dgm:t>
        <a:bodyPr/>
        <a:lstStyle/>
        <a:p>
          <a:endParaRPr lang="en-US"/>
        </a:p>
      </dgm:t>
    </dgm:pt>
    <dgm:pt modelId="{6699E5A7-CB50-4F0B-B88E-0AD5EE6240A5}" type="sibTrans" cxnId="{7ADE447B-AFF3-4A81-9B5C-F5E33BF3FA9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80A1A4-4142-405F-B48E-C3E42F6AC43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Faltan variables clave</a:t>
          </a:r>
          <a:r>
            <a:rPr lang="es-MX"/>
            <a:t>: No contamos con montos de reclamos, historial detallado ni geolocalización.</a:t>
          </a:r>
          <a:endParaRPr lang="en-US"/>
        </a:p>
      </dgm:t>
    </dgm:pt>
    <dgm:pt modelId="{7030DCFD-F93E-434F-BC2E-947D369FB9CA}" type="parTrans" cxnId="{BFFDCFFC-0FBD-4F41-B6F2-1301E112646E}">
      <dgm:prSet/>
      <dgm:spPr/>
      <dgm:t>
        <a:bodyPr/>
        <a:lstStyle/>
        <a:p>
          <a:endParaRPr lang="en-US"/>
        </a:p>
      </dgm:t>
    </dgm:pt>
    <dgm:pt modelId="{6C39660A-4DB9-47CD-BD37-A8F802E2D43C}" type="sibTrans" cxnId="{BFFDCFFC-0FBD-4F41-B6F2-1301E112646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CA3B64-EC5A-4B34-A32A-B26001B1BA0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Optimización de modelos parcial</a:t>
          </a:r>
          <a:r>
            <a:rPr lang="es-MX"/>
            <a:t>: No se exploró exhaustivamente el ajuste fino de hiperparámetros.</a:t>
          </a:r>
          <a:endParaRPr lang="en-US"/>
        </a:p>
      </dgm:t>
    </dgm:pt>
    <dgm:pt modelId="{3067F5E9-883D-48F5-8849-5E13DFE42F25}" type="parTrans" cxnId="{2B7751E6-39E5-4CDF-B9EA-971094C80533}">
      <dgm:prSet/>
      <dgm:spPr/>
      <dgm:t>
        <a:bodyPr/>
        <a:lstStyle/>
        <a:p>
          <a:endParaRPr lang="en-US"/>
        </a:p>
      </dgm:t>
    </dgm:pt>
    <dgm:pt modelId="{2C1302A3-5E38-4156-B1A2-A34127EA070B}" type="sibTrans" cxnId="{2B7751E6-39E5-4CDF-B9EA-971094C805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0B4D500-A417-41B4-9262-C3368917CB4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Riesgo de sobreajuste</a:t>
          </a:r>
          <a:r>
            <a:rPr lang="es-MX"/>
            <a:t>: La técnica de SMOTE genera 17 veces más de muestras sintéticas que pueden no reflejar bien la distribución real.</a:t>
          </a:r>
          <a:endParaRPr lang="en-US"/>
        </a:p>
      </dgm:t>
    </dgm:pt>
    <dgm:pt modelId="{91B0F8C0-F094-4AF0-96AA-2B6D45385E71}" type="parTrans" cxnId="{371F70DC-FB13-487F-BE84-8380D77A2B90}">
      <dgm:prSet/>
      <dgm:spPr/>
      <dgm:t>
        <a:bodyPr/>
        <a:lstStyle/>
        <a:p>
          <a:endParaRPr lang="en-US"/>
        </a:p>
      </dgm:t>
    </dgm:pt>
    <dgm:pt modelId="{A7407743-4CB2-474B-9A51-ADA70A31A48D}" type="sibTrans" cxnId="{371F70DC-FB13-487F-BE84-8380D77A2B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AF4A84-0338-4E11-8F09-814B93E6919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b="1"/>
            <a:t>Limitaciones del dataset: </a:t>
          </a:r>
          <a:r>
            <a:rPr lang="es-MX"/>
            <a:t>El dataset es de naturaleza simulada o muy limpia, lo cual podría hacer que el modelo tenga problemas al enfrentarse a datos reales con más ruido o inconsistencias.</a:t>
          </a:r>
          <a:endParaRPr lang="en-US"/>
        </a:p>
      </dgm:t>
    </dgm:pt>
    <dgm:pt modelId="{158DFB93-BE5F-48E6-A34A-05C32EB56787}" type="parTrans" cxnId="{6682E7E1-F451-497B-968C-F5E653FBEF27}">
      <dgm:prSet/>
      <dgm:spPr/>
      <dgm:t>
        <a:bodyPr/>
        <a:lstStyle/>
        <a:p>
          <a:endParaRPr lang="en-US"/>
        </a:p>
      </dgm:t>
    </dgm:pt>
    <dgm:pt modelId="{2B8914B9-86C0-4040-A9DC-0184612C8A37}" type="sibTrans" cxnId="{6682E7E1-F451-497B-968C-F5E653FBEF27}">
      <dgm:prSet/>
      <dgm:spPr/>
      <dgm:t>
        <a:bodyPr/>
        <a:lstStyle/>
        <a:p>
          <a:endParaRPr lang="en-US"/>
        </a:p>
      </dgm:t>
    </dgm:pt>
    <dgm:pt modelId="{BE06AE69-73AF-4850-9C9E-C7D048E4DE6E}" type="pres">
      <dgm:prSet presAssocID="{15C78B34-4C55-4F4C-B46E-821C20B164AC}" presName="root" presStyleCnt="0">
        <dgm:presLayoutVars>
          <dgm:dir/>
          <dgm:resizeHandles val="exact"/>
        </dgm:presLayoutVars>
      </dgm:prSet>
      <dgm:spPr/>
    </dgm:pt>
    <dgm:pt modelId="{D20F9296-1C46-4D01-B0FA-6C162CEF092D}" type="pres">
      <dgm:prSet presAssocID="{15C78B34-4C55-4F4C-B46E-821C20B164AC}" presName="container" presStyleCnt="0">
        <dgm:presLayoutVars>
          <dgm:dir/>
          <dgm:resizeHandles val="exact"/>
        </dgm:presLayoutVars>
      </dgm:prSet>
      <dgm:spPr/>
    </dgm:pt>
    <dgm:pt modelId="{18231C26-10BA-45A6-8C3C-B2A586BB55F7}" type="pres">
      <dgm:prSet presAssocID="{34629C13-0E22-41DE-801C-0AA973788B87}" presName="compNode" presStyleCnt="0"/>
      <dgm:spPr/>
    </dgm:pt>
    <dgm:pt modelId="{5A899BE0-6D6B-4639-BA05-2DFFCAF1C2F5}" type="pres">
      <dgm:prSet presAssocID="{34629C13-0E22-41DE-801C-0AA973788B87}" presName="iconBgRect" presStyleLbl="bgShp" presStyleIdx="0" presStyleCnt="5"/>
      <dgm:spPr/>
    </dgm:pt>
    <dgm:pt modelId="{E613DB7C-8266-4EC2-92A7-56D64285779E}" type="pres">
      <dgm:prSet presAssocID="{34629C13-0E22-41DE-801C-0AA973788B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C9A2BF3-285A-46CD-975E-91F4F44C50EB}" type="pres">
      <dgm:prSet presAssocID="{34629C13-0E22-41DE-801C-0AA973788B87}" presName="spaceRect" presStyleCnt="0"/>
      <dgm:spPr/>
    </dgm:pt>
    <dgm:pt modelId="{9B1ED5D5-D179-463B-B04D-4C9302266453}" type="pres">
      <dgm:prSet presAssocID="{34629C13-0E22-41DE-801C-0AA973788B87}" presName="textRect" presStyleLbl="revTx" presStyleIdx="0" presStyleCnt="5">
        <dgm:presLayoutVars>
          <dgm:chMax val="1"/>
          <dgm:chPref val="1"/>
        </dgm:presLayoutVars>
      </dgm:prSet>
      <dgm:spPr/>
    </dgm:pt>
    <dgm:pt modelId="{2FDE0F0B-6E80-4598-9C75-A4CFCC621BFD}" type="pres">
      <dgm:prSet presAssocID="{6699E5A7-CB50-4F0B-B88E-0AD5EE6240A5}" presName="sibTrans" presStyleLbl="sibTrans2D1" presStyleIdx="0" presStyleCnt="0"/>
      <dgm:spPr/>
    </dgm:pt>
    <dgm:pt modelId="{DD4DC1CD-4F98-42FB-9040-C8EF08609ED7}" type="pres">
      <dgm:prSet presAssocID="{B180A1A4-4142-405F-B48E-C3E42F6AC43C}" presName="compNode" presStyleCnt="0"/>
      <dgm:spPr/>
    </dgm:pt>
    <dgm:pt modelId="{1D799FCF-91AF-47C6-BF4B-88DD7E8DC913}" type="pres">
      <dgm:prSet presAssocID="{B180A1A4-4142-405F-B48E-C3E42F6AC43C}" presName="iconBgRect" presStyleLbl="bgShp" presStyleIdx="1" presStyleCnt="5"/>
      <dgm:spPr/>
    </dgm:pt>
    <dgm:pt modelId="{7E5F33F5-3E44-4204-BC59-01FB802F3ACC}" type="pres">
      <dgm:prSet presAssocID="{B180A1A4-4142-405F-B48E-C3E42F6AC4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F528E776-E147-4726-9C5D-8494831550FC}" type="pres">
      <dgm:prSet presAssocID="{B180A1A4-4142-405F-B48E-C3E42F6AC43C}" presName="spaceRect" presStyleCnt="0"/>
      <dgm:spPr/>
    </dgm:pt>
    <dgm:pt modelId="{DA5D1A3F-9CB4-4151-B270-852800E49A9C}" type="pres">
      <dgm:prSet presAssocID="{B180A1A4-4142-405F-B48E-C3E42F6AC43C}" presName="textRect" presStyleLbl="revTx" presStyleIdx="1" presStyleCnt="5">
        <dgm:presLayoutVars>
          <dgm:chMax val="1"/>
          <dgm:chPref val="1"/>
        </dgm:presLayoutVars>
      </dgm:prSet>
      <dgm:spPr/>
    </dgm:pt>
    <dgm:pt modelId="{E011A395-36D3-45DA-9C48-96998BAC6085}" type="pres">
      <dgm:prSet presAssocID="{6C39660A-4DB9-47CD-BD37-A8F802E2D43C}" presName="sibTrans" presStyleLbl="sibTrans2D1" presStyleIdx="0" presStyleCnt="0"/>
      <dgm:spPr/>
    </dgm:pt>
    <dgm:pt modelId="{66AD83E3-D94F-4A92-A915-F976E4DAE87E}" type="pres">
      <dgm:prSet presAssocID="{43CA3B64-EC5A-4B34-A32A-B26001B1BA0B}" presName="compNode" presStyleCnt="0"/>
      <dgm:spPr/>
    </dgm:pt>
    <dgm:pt modelId="{EC8FD2D5-6099-4A69-9C13-9772F159D435}" type="pres">
      <dgm:prSet presAssocID="{43CA3B64-EC5A-4B34-A32A-B26001B1BA0B}" presName="iconBgRect" presStyleLbl="bgShp" presStyleIdx="2" presStyleCnt="5"/>
      <dgm:spPr/>
    </dgm:pt>
    <dgm:pt modelId="{FD348BC5-5E58-4CBE-BAEA-BF646F6ADAE8}" type="pres">
      <dgm:prSet presAssocID="{43CA3B64-EC5A-4B34-A32A-B26001B1BA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4EBFCBD-07F9-456D-AFD9-D4A67CBA3931}" type="pres">
      <dgm:prSet presAssocID="{43CA3B64-EC5A-4B34-A32A-B26001B1BA0B}" presName="spaceRect" presStyleCnt="0"/>
      <dgm:spPr/>
    </dgm:pt>
    <dgm:pt modelId="{827DF29D-32AC-4DBD-98EF-E1FBAAF067EB}" type="pres">
      <dgm:prSet presAssocID="{43CA3B64-EC5A-4B34-A32A-B26001B1BA0B}" presName="textRect" presStyleLbl="revTx" presStyleIdx="2" presStyleCnt="5">
        <dgm:presLayoutVars>
          <dgm:chMax val="1"/>
          <dgm:chPref val="1"/>
        </dgm:presLayoutVars>
      </dgm:prSet>
      <dgm:spPr/>
    </dgm:pt>
    <dgm:pt modelId="{2E1320C8-99F5-4463-8865-BC59B7FD30A4}" type="pres">
      <dgm:prSet presAssocID="{2C1302A3-5E38-4156-B1A2-A34127EA070B}" presName="sibTrans" presStyleLbl="sibTrans2D1" presStyleIdx="0" presStyleCnt="0"/>
      <dgm:spPr/>
    </dgm:pt>
    <dgm:pt modelId="{56B94873-9358-4982-B3ED-9331FA7EF0C1}" type="pres">
      <dgm:prSet presAssocID="{30B4D500-A417-41B4-9262-C3368917CB47}" presName="compNode" presStyleCnt="0"/>
      <dgm:spPr/>
    </dgm:pt>
    <dgm:pt modelId="{F4471666-9180-4AED-B9B0-8689520068E1}" type="pres">
      <dgm:prSet presAssocID="{30B4D500-A417-41B4-9262-C3368917CB47}" presName="iconBgRect" presStyleLbl="bgShp" presStyleIdx="3" presStyleCnt="5"/>
      <dgm:spPr/>
    </dgm:pt>
    <dgm:pt modelId="{08127A31-68F5-4B40-AFA8-B220CD081120}" type="pres">
      <dgm:prSet presAssocID="{30B4D500-A417-41B4-9262-C3368917CB4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EE7C4B25-A2FD-4D7A-8DA4-4AB96B8D85E5}" type="pres">
      <dgm:prSet presAssocID="{30B4D500-A417-41B4-9262-C3368917CB47}" presName="spaceRect" presStyleCnt="0"/>
      <dgm:spPr/>
    </dgm:pt>
    <dgm:pt modelId="{DC317148-EA38-4991-A2FB-E0FC76B310CB}" type="pres">
      <dgm:prSet presAssocID="{30B4D500-A417-41B4-9262-C3368917CB47}" presName="textRect" presStyleLbl="revTx" presStyleIdx="3" presStyleCnt="5">
        <dgm:presLayoutVars>
          <dgm:chMax val="1"/>
          <dgm:chPref val="1"/>
        </dgm:presLayoutVars>
      </dgm:prSet>
      <dgm:spPr/>
    </dgm:pt>
    <dgm:pt modelId="{85B0732F-9FEF-48E3-B07D-7CE20EB8705B}" type="pres">
      <dgm:prSet presAssocID="{A7407743-4CB2-474B-9A51-ADA70A31A48D}" presName="sibTrans" presStyleLbl="sibTrans2D1" presStyleIdx="0" presStyleCnt="0"/>
      <dgm:spPr/>
    </dgm:pt>
    <dgm:pt modelId="{9E8366C0-977C-434C-BA4E-BDEA42741916}" type="pres">
      <dgm:prSet presAssocID="{E2AF4A84-0338-4E11-8F09-814B93E69197}" presName="compNode" presStyleCnt="0"/>
      <dgm:spPr/>
    </dgm:pt>
    <dgm:pt modelId="{47136F2B-1A0C-49D7-93FA-3E183ABE3F56}" type="pres">
      <dgm:prSet presAssocID="{E2AF4A84-0338-4E11-8F09-814B93E69197}" presName="iconBgRect" presStyleLbl="bgShp" presStyleIdx="4" presStyleCnt="5"/>
      <dgm:spPr/>
    </dgm:pt>
    <dgm:pt modelId="{B2A4871E-BFE8-4CB8-A501-C82EE3C16C85}" type="pres">
      <dgm:prSet presAssocID="{E2AF4A84-0338-4E11-8F09-814B93E6919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3E37E47-F9EB-487E-8F6D-B8DB3DA336EB}" type="pres">
      <dgm:prSet presAssocID="{E2AF4A84-0338-4E11-8F09-814B93E69197}" presName="spaceRect" presStyleCnt="0"/>
      <dgm:spPr/>
    </dgm:pt>
    <dgm:pt modelId="{CBE45524-0D6F-432C-A60A-83F5B3A957ED}" type="pres">
      <dgm:prSet presAssocID="{E2AF4A84-0338-4E11-8F09-814B93E6919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117AD19-4360-496D-B6AD-997D31510631}" type="presOf" srcId="{A7407743-4CB2-474B-9A51-ADA70A31A48D}" destId="{85B0732F-9FEF-48E3-B07D-7CE20EB8705B}" srcOrd="0" destOrd="0" presId="urn:microsoft.com/office/officeart/2018/2/layout/IconCircleList"/>
    <dgm:cxn modelId="{F7E77434-9A14-4032-BFB0-C3ECD7A38B69}" type="presOf" srcId="{43CA3B64-EC5A-4B34-A32A-B26001B1BA0B}" destId="{827DF29D-32AC-4DBD-98EF-E1FBAAF067EB}" srcOrd="0" destOrd="0" presId="urn:microsoft.com/office/officeart/2018/2/layout/IconCircleList"/>
    <dgm:cxn modelId="{8D255C5E-DCF5-48A7-B05C-4B0731B1D5F4}" type="presOf" srcId="{6C39660A-4DB9-47CD-BD37-A8F802E2D43C}" destId="{E011A395-36D3-45DA-9C48-96998BAC6085}" srcOrd="0" destOrd="0" presId="urn:microsoft.com/office/officeart/2018/2/layout/IconCircleList"/>
    <dgm:cxn modelId="{3E1F3A62-3DF9-402F-8D55-7CA7724AF95F}" type="presOf" srcId="{E2AF4A84-0338-4E11-8F09-814B93E69197}" destId="{CBE45524-0D6F-432C-A60A-83F5B3A957ED}" srcOrd="0" destOrd="0" presId="urn:microsoft.com/office/officeart/2018/2/layout/IconCircleList"/>
    <dgm:cxn modelId="{7220F067-8ABF-463F-9A1E-52F5DDE070AD}" type="presOf" srcId="{34629C13-0E22-41DE-801C-0AA973788B87}" destId="{9B1ED5D5-D179-463B-B04D-4C9302266453}" srcOrd="0" destOrd="0" presId="urn:microsoft.com/office/officeart/2018/2/layout/IconCircleList"/>
    <dgm:cxn modelId="{7ADE447B-AFF3-4A81-9B5C-F5E33BF3FA9C}" srcId="{15C78B34-4C55-4F4C-B46E-821C20B164AC}" destId="{34629C13-0E22-41DE-801C-0AA973788B87}" srcOrd="0" destOrd="0" parTransId="{582319C3-AF8F-48D1-8DA8-EA6CC7A332D4}" sibTransId="{6699E5A7-CB50-4F0B-B88E-0AD5EE6240A5}"/>
    <dgm:cxn modelId="{0A317184-E557-4051-B2B2-9F954CED7886}" type="presOf" srcId="{15C78B34-4C55-4F4C-B46E-821C20B164AC}" destId="{BE06AE69-73AF-4850-9C9E-C7D048E4DE6E}" srcOrd="0" destOrd="0" presId="urn:microsoft.com/office/officeart/2018/2/layout/IconCircleList"/>
    <dgm:cxn modelId="{886A2FA8-F0E3-4CA2-A6B8-424ACD869480}" type="presOf" srcId="{2C1302A3-5E38-4156-B1A2-A34127EA070B}" destId="{2E1320C8-99F5-4463-8865-BC59B7FD30A4}" srcOrd="0" destOrd="0" presId="urn:microsoft.com/office/officeart/2018/2/layout/IconCircleList"/>
    <dgm:cxn modelId="{AA1CDDCA-16F5-4F76-B5C9-4517C677883B}" type="presOf" srcId="{B180A1A4-4142-405F-B48E-C3E42F6AC43C}" destId="{DA5D1A3F-9CB4-4151-B270-852800E49A9C}" srcOrd="0" destOrd="0" presId="urn:microsoft.com/office/officeart/2018/2/layout/IconCircleList"/>
    <dgm:cxn modelId="{28F074D8-0023-4270-9FB0-6FE2EEEA0FC5}" type="presOf" srcId="{6699E5A7-CB50-4F0B-B88E-0AD5EE6240A5}" destId="{2FDE0F0B-6E80-4598-9C75-A4CFCC621BFD}" srcOrd="0" destOrd="0" presId="urn:microsoft.com/office/officeart/2018/2/layout/IconCircleList"/>
    <dgm:cxn modelId="{371F70DC-FB13-487F-BE84-8380D77A2B90}" srcId="{15C78B34-4C55-4F4C-B46E-821C20B164AC}" destId="{30B4D500-A417-41B4-9262-C3368917CB47}" srcOrd="3" destOrd="0" parTransId="{91B0F8C0-F094-4AF0-96AA-2B6D45385E71}" sibTransId="{A7407743-4CB2-474B-9A51-ADA70A31A48D}"/>
    <dgm:cxn modelId="{6682E7E1-F451-497B-968C-F5E653FBEF27}" srcId="{15C78B34-4C55-4F4C-B46E-821C20B164AC}" destId="{E2AF4A84-0338-4E11-8F09-814B93E69197}" srcOrd="4" destOrd="0" parTransId="{158DFB93-BE5F-48E6-A34A-05C32EB56787}" sibTransId="{2B8914B9-86C0-4040-A9DC-0184612C8A37}"/>
    <dgm:cxn modelId="{2B7751E6-39E5-4CDF-B9EA-971094C80533}" srcId="{15C78B34-4C55-4F4C-B46E-821C20B164AC}" destId="{43CA3B64-EC5A-4B34-A32A-B26001B1BA0B}" srcOrd="2" destOrd="0" parTransId="{3067F5E9-883D-48F5-8849-5E13DFE42F25}" sibTransId="{2C1302A3-5E38-4156-B1A2-A34127EA070B}"/>
    <dgm:cxn modelId="{5BC03AF2-8FBC-4262-A9D9-B1CA5D4AF457}" type="presOf" srcId="{30B4D500-A417-41B4-9262-C3368917CB47}" destId="{DC317148-EA38-4991-A2FB-E0FC76B310CB}" srcOrd="0" destOrd="0" presId="urn:microsoft.com/office/officeart/2018/2/layout/IconCircleList"/>
    <dgm:cxn modelId="{BFFDCFFC-0FBD-4F41-B6F2-1301E112646E}" srcId="{15C78B34-4C55-4F4C-B46E-821C20B164AC}" destId="{B180A1A4-4142-405F-B48E-C3E42F6AC43C}" srcOrd="1" destOrd="0" parTransId="{7030DCFD-F93E-434F-BC2E-947D369FB9CA}" sibTransId="{6C39660A-4DB9-47CD-BD37-A8F802E2D43C}"/>
    <dgm:cxn modelId="{03DF1D84-FB3A-4936-ABFB-9E84B303CE09}" type="presParOf" srcId="{BE06AE69-73AF-4850-9C9E-C7D048E4DE6E}" destId="{D20F9296-1C46-4D01-B0FA-6C162CEF092D}" srcOrd="0" destOrd="0" presId="urn:microsoft.com/office/officeart/2018/2/layout/IconCircleList"/>
    <dgm:cxn modelId="{22DAD8A2-39F4-489F-A877-DCC12C351E0C}" type="presParOf" srcId="{D20F9296-1C46-4D01-B0FA-6C162CEF092D}" destId="{18231C26-10BA-45A6-8C3C-B2A586BB55F7}" srcOrd="0" destOrd="0" presId="urn:microsoft.com/office/officeart/2018/2/layout/IconCircleList"/>
    <dgm:cxn modelId="{C4796F5E-8D87-48DD-955E-B767315B9509}" type="presParOf" srcId="{18231C26-10BA-45A6-8C3C-B2A586BB55F7}" destId="{5A899BE0-6D6B-4639-BA05-2DFFCAF1C2F5}" srcOrd="0" destOrd="0" presId="urn:microsoft.com/office/officeart/2018/2/layout/IconCircleList"/>
    <dgm:cxn modelId="{A3E1C1B0-5368-4726-8418-819B114E2882}" type="presParOf" srcId="{18231C26-10BA-45A6-8C3C-B2A586BB55F7}" destId="{E613DB7C-8266-4EC2-92A7-56D64285779E}" srcOrd="1" destOrd="0" presId="urn:microsoft.com/office/officeart/2018/2/layout/IconCircleList"/>
    <dgm:cxn modelId="{42D227D5-DDD7-4C4C-9C6A-D4657EA1FCC5}" type="presParOf" srcId="{18231C26-10BA-45A6-8C3C-B2A586BB55F7}" destId="{FC9A2BF3-285A-46CD-975E-91F4F44C50EB}" srcOrd="2" destOrd="0" presId="urn:microsoft.com/office/officeart/2018/2/layout/IconCircleList"/>
    <dgm:cxn modelId="{BAD9B194-D033-42BD-B2A8-9750B35CEFFC}" type="presParOf" srcId="{18231C26-10BA-45A6-8C3C-B2A586BB55F7}" destId="{9B1ED5D5-D179-463B-B04D-4C9302266453}" srcOrd="3" destOrd="0" presId="urn:microsoft.com/office/officeart/2018/2/layout/IconCircleList"/>
    <dgm:cxn modelId="{B0C2D1D6-4B39-460E-89DE-EE81EE174107}" type="presParOf" srcId="{D20F9296-1C46-4D01-B0FA-6C162CEF092D}" destId="{2FDE0F0B-6E80-4598-9C75-A4CFCC621BFD}" srcOrd="1" destOrd="0" presId="urn:microsoft.com/office/officeart/2018/2/layout/IconCircleList"/>
    <dgm:cxn modelId="{3ED3E364-77FB-425F-B7ED-57B9EC85816A}" type="presParOf" srcId="{D20F9296-1C46-4D01-B0FA-6C162CEF092D}" destId="{DD4DC1CD-4F98-42FB-9040-C8EF08609ED7}" srcOrd="2" destOrd="0" presId="urn:microsoft.com/office/officeart/2018/2/layout/IconCircleList"/>
    <dgm:cxn modelId="{1545D85B-4C77-4560-9F32-3375FA8FE53F}" type="presParOf" srcId="{DD4DC1CD-4F98-42FB-9040-C8EF08609ED7}" destId="{1D799FCF-91AF-47C6-BF4B-88DD7E8DC913}" srcOrd="0" destOrd="0" presId="urn:microsoft.com/office/officeart/2018/2/layout/IconCircleList"/>
    <dgm:cxn modelId="{849B1FD6-B448-4E5E-A2D1-46BD2C427F9D}" type="presParOf" srcId="{DD4DC1CD-4F98-42FB-9040-C8EF08609ED7}" destId="{7E5F33F5-3E44-4204-BC59-01FB802F3ACC}" srcOrd="1" destOrd="0" presId="urn:microsoft.com/office/officeart/2018/2/layout/IconCircleList"/>
    <dgm:cxn modelId="{C79EEAA1-DE7E-48AA-A11A-840B36A9A765}" type="presParOf" srcId="{DD4DC1CD-4F98-42FB-9040-C8EF08609ED7}" destId="{F528E776-E147-4726-9C5D-8494831550FC}" srcOrd="2" destOrd="0" presId="urn:microsoft.com/office/officeart/2018/2/layout/IconCircleList"/>
    <dgm:cxn modelId="{C65C3111-9114-4766-B48C-F9FF88F7B094}" type="presParOf" srcId="{DD4DC1CD-4F98-42FB-9040-C8EF08609ED7}" destId="{DA5D1A3F-9CB4-4151-B270-852800E49A9C}" srcOrd="3" destOrd="0" presId="urn:microsoft.com/office/officeart/2018/2/layout/IconCircleList"/>
    <dgm:cxn modelId="{A7B9DC78-6723-4EA4-B792-69A6668C71AF}" type="presParOf" srcId="{D20F9296-1C46-4D01-B0FA-6C162CEF092D}" destId="{E011A395-36D3-45DA-9C48-96998BAC6085}" srcOrd="3" destOrd="0" presId="urn:microsoft.com/office/officeart/2018/2/layout/IconCircleList"/>
    <dgm:cxn modelId="{C54B0F25-0161-4466-A787-C133B2B0EF00}" type="presParOf" srcId="{D20F9296-1C46-4D01-B0FA-6C162CEF092D}" destId="{66AD83E3-D94F-4A92-A915-F976E4DAE87E}" srcOrd="4" destOrd="0" presId="urn:microsoft.com/office/officeart/2018/2/layout/IconCircleList"/>
    <dgm:cxn modelId="{2D4E861B-78B9-4DF7-8DC8-803587EEBA5B}" type="presParOf" srcId="{66AD83E3-D94F-4A92-A915-F976E4DAE87E}" destId="{EC8FD2D5-6099-4A69-9C13-9772F159D435}" srcOrd="0" destOrd="0" presId="urn:microsoft.com/office/officeart/2018/2/layout/IconCircleList"/>
    <dgm:cxn modelId="{AAB98BBE-A945-40DA-9641-3CECC5E3D296}" type="presParOf" srcId="{66AD83E3-D94F-4A92-A915-F976E4DAE87E}" destId="{FD348BC5-5E58-4CBE-BAEA-BF646F6ADAE8}" srcOrd="1" destOrd="0" presId="urn:microsoft.com/office/officeart/2018/2/layout/IconCircleList"/>
    <dgm:cxn modelId="{428CA61C-7BA1-44A3-8F80-143669B555C8}" type="presParOf" srcId="{66AD83E3-D94F-4A92-A915-F976E4DAE87E}" destId="{B4EBFCBD-07F9-456D-AFD9-D4A67CBA3931}" srcOrd="2" destOrd="0" presId="urn:microsoft.com/office/officeart/2018/2/layout/IconCircleList"/>
    <dgm:cxn modelId="{2AB7DAB9-D8FF-4EC3-849E-310BFB5218F6}" type="presParOf" srcId="{66AD83E3-D94F-4A92-A915-F976E4DAE87E}" destId="{827DF29D-32AC-4DBD-98EF-E1FBAAF067EB}" srcOrd="3" destOrd="0" presId="urn:microsoft.com/office/officeart/2018/2/layout/IconCircleList"/>
    <dgm:cxn modelId="{7A47DF2D-4A3A-486C-BA55-7499BA53785B}" type="presParOf" srcId="{D20F9296-1C46-4D01-B0FA-6C162CEF092D}" destId="{2E1320C8-99F5-4463-8865-BC59B7FD30A4}" srcOrd="5" destOrd="0" presId="urn:microsoft.com/office/officeart/2018/2/layout/IconCircleList"/>
    <dgm:cxn modelId="{62D6CEA9-5691-4A33-B423-02C77E7D118E}" type="presParOf" srcId="{D20F9296-1C46-4D01-B0FA-6C162CEF092D}" destId="{56B94873-9358-4982-B3ED-9331FA7EF0C1}" srcOrd="6" destOrd="0" presId="urn:microsoft.com/office/officeart/2018/2/layout/IconCircleList"/>
    <dgm:cxn modelId="{E3D37DAD-CE6C-4CB6-A242-A56BA4529C7A}" type="presParOf" srcId="{56B94873-9358-4982-B3ED-9331FA7EF0C1}" destId="{F4471666-9180-4AED-B9B0-8689520068E1}" srcOrd="0" destOrd="0" presId="urn:microsoft.com/office/officeart/2018/2/layout/IconCircleList"/>
    <dgm:cxn modelId="{CE784A28-B01A-404A-908E-BF6371AE4508}" type="presParOf" srcId="{56B94873-9358-4982-B3ED-9331FA7EF0C1}" destId="{08127A31-68F5-4B40-AFA8-B220CD081120}" srcOrd="1" destOrd="0" presId="urn:microsoft.com/office/officeart/2018/2/layout/IconCircleList"/>
    <dgm:cxn modelId="{89E9308F-CD32-41D4-8DE6-AEE7F523E24E}" type="presParOf" srcId="{56B94873-9358-4982-B3ED-9331FA7EF0C1}" destId="{EE7C4B25-A2FD-4D7A-8DA4-4AB96B8D85E5}" srcOrd="2" destOrd="0" presId="urn:microsoft.com/office/officeart/2018/2/layout/IconCircleList"/>
    <dgm:cxn modelId="{A6B01C72-EA51-4E85-AFE5-D6EB86FFC8E8}" type="presParOf" srcId="{56B94873-9358-4982-B3ED-9331FA7EF0C1}" destId="{DC317148-EA38-4991-A2FB-E0FC76B310CB}" srcOrd="3" destOrd="0" presId="urn:microsoft.com/office/officeart/2018/2/layout/IconCircleList"/>
    <dgm:cxn modelId="{840C7112-9EB7-40BC-8AE3-6E60E703706F}" type="presParOf" srcId="{D20F9296-1C46-4D01-B0FA-6C162CEF092D}" destId="{85B0732F-9FEF-48E3-B07D-7CE20EB8705B}" srcOrd="7" destOrd="0" presId="urn:microsoft.com/office/officeart/2018/2/layout/IconCircleList"/>
    <dgm:cxn modelId="{2FC18C2B-F323-4E4B-AFD4-C315281FD109}" type="presParOf" srcId="{D20F9296-1C46-4D01-B0FA-6C162CEF092D}" destId="{9E8366C0-977C-434C-BA4E-BDEA42741916}" srcOrd="8" destOrd="0" presId="urn:microsoft.com/office/officeart/2018/2/layout/IconCircleList"/>
    <dgm:cxn modelId="{BAB28527-3E9A-489E-8C4C-9EADAD8AF07B}" type="presParOf" srcId="{9E8366C0-977C-434C-BA4E-BDEA42741916}" destId="{47136F2B-1A0C-49D7-93FA-3E183ABE3F56}" srcOrd="0" destOrd="0" presId="urn:microsoft.com/office/officeart/2018/2/layout/IconCircleList"/>
    <dgm:cxn modelId="{BE811835-6BA7-47B9-A917-76A636685A12}" type="presParOf" srcId="{9E8366C0-977C-434C-BA4E-BDEA42741916}" destId="{B2A4871E-BFE8-4CB8-A501-C82EE3C16C85}" srcOrd="1" destOrd="0" presId="urn:microsoft.com/office/officeart/2018/2/layout/IconCircleList"/>
    <dgm:cxn modelId="{9C3B4808-5DDB-4533-AAAD-20D123F7355F}" type="presParOf" srcId="{9E8366C0-977C-434C-BA4E-BDEA42741916}" destId="{C3E37E47-F9EB-487E-8F6D-B8DB3DA336EB}" srcOrd="2" destOrd="0" presId="urn:microsoft.com/office/officeart/2018/2/layout/IconCircleList"/>
    <dgm:cxn modelId="{C22EB346-2F1A-4D1E-804E-D1EC338059FA}" type="presParOf" srcId="{9E8366C0-977C-434C-BA4E-BDEA42741916}" destId="{CBE45524-0D6F-432C-A60A-83F5B3A957E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99BE0-6D6B-4639-BA05-2DFFCAF1C2F5}">
      <dsp:nvSpPr>
        <dsp:cNvPr id="0" name=""/>
        <dsp:cNvSpPr/>
      </dsp:nvSpPr>
      <dsp:spPr>
        <a:xfrm>
          <a:off x="110858" y="426342"/>
          <a:ext cx="833624" cy="8336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3DB7C-8266-4EC2-92A7-56D64285779E}">
      <dsp:nvSpPr>
        <dsp:cNvPr id="0" name=""/>
        <dsp:cNvSpPr/>
      </dsp:nvSpPr>
      <dsp:spPr>
        <a:xfrm>
          <a:off x="285919" y="601403"/>
          <a:ext cx="483502" cy="4835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ED5D5-D179-463B-B04D-4C9302266453}">
      <dsp:nvSpPr>
        <dsp:cNvPr id="0" name=""/>
        <dsp:cNvSpPr/>
      </dsp:nvSpPr>
      <dsp:spPr>
        <a:xfrm>
          <a:off x="1123116" y="426342"/>
          <a:ext cx="1964971" cy="833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Desbalance severo</a:t>
          </a:r>
          <a:r>
            <a:rPr lang="es-MX" sz="1100" kern="1200"/>
            <a:t>: Solo 6% de los casos son fraude, dificultando la predicción.</a:t>
          </a:r>
          <a:endParaRPr lang="en-US" sz="1100" kern="1200"/>
        </a:p>
      </dsp:txBody>
      <dsp:txXfrm>
        <a:off x="1123116" y="426342"/>
        <a:ext cx="1964971" cy="833624"/>
      </dsp:txXfrm>
    </dsp:sp>
    <dsp:sp modelId="{1D799FCF-91AF-47C6-BF4B-88DD7E8DC913}">
      <dsp:nvSpPr>
        <dsp:cNvPr id="0" name=""/>
        <dsp:cNvSpPr/>
      </dsp:nvSpPr>
      <dsp:spPr>
        <a:xfrm>
          <a:off x="3430468" y="426342"/>
          <a:ext cx="833624" cy="8336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F33F5-3E44-4204-BC59-01FB802F3ACC}">
      <dsp:nvSpPr>
        <dsp:cNvPr id="0" name=""/>
        <dsp:cNvSpPr/>
      </dsp:nvSpPr>
      <dsp:spPr>
        <a:xfrm>
          <a:off x="3605529" y="601403"/>
          <a:ext cx="483502" cy="4835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D1A3F-9CB4-4151-B270-852800E49A9C}">
      <dsp:nvSpPr>
        <dsp:cNvPr id="0" name=""/>
        <dsp:cNvSpPr/>
      </dsp:nvSpPr>
      <dsp:spPr>
        <a:xfrm>
          <a:off x="4442726" y="426342"/>
          <a:ext cx="1964971" cy="833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Faltan variables clave</a:t>
          </a:r>
          <a:r>
            <a:rPr lang="es-MX" sz="1100" kern="1200"/>
            <a:t>: No contamos con montos de reclamos, historial detallado ni geolocalización.</a:t>
          </a:r>
          <a:endParaRPr lang="en-US" sz="1100" kern="1200"/>
        </a:p>
      </dsp:txBody>
      <dsp:txXfrm>
        <a:off x="4442726" y="426342"/>
        <a:ext cx="1964971" cy="833624"/>
      </dsp:txXfrm>
    </dsp:sp>
    <dsp:sp modelId="{EC8FD2D5-6099-4A69-9C13-9772F159D435}">
      <dsp:nvSpPr>
        <dsp:cNvPr id="0" name=""/>
        <dsp:cNvSpPr/>
      </dsp:nvSpPr>
      <dsp:spPr>
        <a:xfrm>
          <a:off x="110858" y="2123761"/>
          <a:ext cx="833624" cy="8336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48BC5-5E58-4CBE-BAEA-BF646F6ADAE8}">
      <dsp:nvSpPr>
        <dsp:cNvPr id="0" name=""/>
        <dsp:cNvSpPr/>
      </dsp:nvSpPr>
      <dsp:spPr>
        <a:xfrm>
          <a:off x="285919" y="2298822"/>
          <a:ext cx="483502" cy="4835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DF29D-32AC-4DBD-98EF-E1FBAAF067EB}">
      <dsp:nvSpPr>
        <dsp:cNvPr id="0" name=""/>
        <dsp:cNvSpPr/>
      </dsp:nvSpPr>
      <dsp:spPr>
        <a:xfrm>
          <a:off x="1123116" y="2123761"/>
          <a:ext cx="1964971" cy="833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Optimización de modelos parcial</a:t>
          </a:r>
          <a:r>
            <a:rPr lang="es-MX" sz="1100" kern="1200"/>
            <a:t>: No se exploró exhaustivamente el ajuste fino de hiperparámetros.</a:t>
          </a:r>
          <a:endParaRPr lang="en-US" sz="1100" kern="1200"/>
        </a:p>
      </dsp:txBody>
      <dsp:txXfrm>
        <a:off x="1123116" y="2123761"/>
        <a:ext cx="1964971" cy="833624"/>
      </dsp:txXfrm>
    </dsp:sp>
    <dsp:sp modelId="{F4471666-9180-4AED-B9B0-8689520068E1}">
      <dsp:nvSpPr>
        <dsp:cNvPr id="0" name=""/>
        <dsp:cNvSpPr/>
      </dsp:nvSpPr>
      <dsp:spPr>
        <a:xfrm>
          <a:off x="3430468" y="2123761"/>
          <a:ext cx="833624" cy="8336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27A31-68F5-4B40-AFA8-B220CD081120}">
      <dsp:nvSpPr>
        <dsp:cNvPr id="0" name=""/>
        <dsp:cNvSpPr/>
      </dsp:nvSpPr>
      <dsp:spPr>
        <a:xfrm>
          <a:off x="3605529" y="2298822"/>
          <a:ext cx="483502" cy="4835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17148-EA38-4991-A2FB-E0FC76B310CB}">
      <dsp:nvSpPr>
        <dsp:cNvPr id="0" name=""/>
        <dsp:cNvSpPr/>
      </dsp:nvSpPr>
      <dsp:spPr>
        <a:xfrm>
          <a:off x="4442726" y="2123761"/>
          <a:ext cx="1964971" cy="833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Riesgo de sobreajuste</a:t>
          </a:r>
          <a:r>
            <a:rPr lang="es-MX" sz="1100" kern="1200"/>
            <a:t>: La técnica de SMOTE genera 17 veces más de muestras sintéticas que pueden no reflejar bien la distribución real.</a:t>
          </a:r>
          <a:endParaRPr lang="en-US" sz="1100" kern="1200"/>
        </a:p>
      </dsp:txBody>
      <dsp:txXfrm>
        <a:off x="4442726" y="2123761"/>
        <a:ext cx="1964971" cy="833624"/>
      </dsp:txXfrm>
    </dsp:sp>
    <dsp:sp modelId="{47136F2B-1A0C-49D7-93FA-3E183ABE3F56}">
      <dsp:nvSpPr>
        <dsp:cNvPr id="0" name=""/>
        <dsp:cNvSpPr/>
      </dsp:nvSpPr>
      <dsp:spPr>
        <a:xfrm>
          <a:off x="110858" y="3821181"/>
          <a:ext cx="833624" cy="83362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A4871E-BFE8-4CB8-A501-C82EE3C16C85}">
      <dsp:nvSpPr>
        <dsp:cNvPr id="0" name=""/>
        <dsp:cNvSpPr/>
      </dsp:nvSpPr>
      <dsp:spPr>
        <a:xfrm>
          <a:off x="285919" y="3996242"/>
          <a:ext cx="483502" cy="4835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45524-0D6F-432C-A60A-83F5B3A957ED}">
      <dsp:nvSpPr>
        <dsp:cNvPr id="0" name=""/>
        <dsp:cNvSpPr/>
      </dsp:nvSpPr>
      <dsp:spPr>
        <a:xfrm>
          <a:off x="1123116" y="3821181"/>
          <a:ext cx="1964971" cy="833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1" kern="1200"/>
            <a:t>Limitaciones del dataset: </a:t>
          </a:r>
          <a:r>
            <a:rPr lang="es-MX" sz="1100" kern="1200"/>
            <a:t>El dataset es de naturaleza simulada o muy limpia, lo cual podría hacer que el modelo tenga problemas al enfrentarse a datos reales con más ruido o inconsistencias.</a:t>
          </a:r>
          <a:endParaRPr lang="en-US" sz="1100" kern="1200"/>
        </a:p>
      </dsp:txBody>
      <dsp:txXfrm>
        <a:off x="1123116" y="3821181"/>
        <a:ext cx="1964971" cy="833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F9664D82-721F-A07E-5AE5-C45F6A8D4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>
            <a:extLst>
              <a:ext uri="{FF2B5EF4-FFF2-40B4-BE49-F238E27FC236}">
                <a16:creationId xmlns:a16="http://schemas.microsoft.com/office/drawing/2014/main" id="{A229B535-3633-E736-F0E0-B8ED625F56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>
            <a:extLst>
              <a:ext uri="{FF2B5EF4-FFF2-40B4-BE49-F238E27FC236}">
                <a16:creationId xmlns:a16="http://schemas.microsoft.com/office/drawing/2014/main" id="{1202637F-88CA-55A0-E653-838944BB2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60" name="Google Shape;160;p5:notes">
            <a:extLst>
              <a:ext uri="{FF2B5EF4-FFF2-40B4-BE49-F238E27FC236}">
                <a16:creationId xmlns:a16="http://schemas.microsoft.com/office/drawing/2014/main" id="{43A0AFD2-949C-6367-599C-2D48B5A679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297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4B80F5DB-3812-1E38-5C95-2DBBE728C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69ed3544f_2_2:notes">
            <a:extLst>
              <a:ext uri="{FF2B5EF4-FFF2-40B4-BE49-F238E27FC236}">
                <a16:creationId xmlns:a16="http://schemas.microsoft.com/office/drawing/2014/main" id="{E1A77A6C-83EF-955E-F329-C38F8F2EE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69ed3544f_2_2:notes">
            <a:extLst>
              <a:ext uri="{FF2B5EF4-FFF2-40B4-BE49-F238E27FC236}">
                <a16:creationId xmlns:a16="http://schemas.microsoft.com/office/drawing/2014/main" id="{649D7D53-E3EA-FB4E-92B8-46F46EEE2C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569ed3544f_2_2:notes">
            <a:extLst>
              <a:ext uri="{FF2B5EF4-FFF2-40B4-BE49-F238E27FC236}">
                <a16:creationId xmlns:a16="http://schemas.microsoft.com/office/drawing/2014/main" id="{6C668B2A-C201-EA64-9406-30EB3C7B9D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888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B2A98895-952E-0721-1885-6033633DE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69ed3544f_2_2:notes">
            <a:extLst>
              <a:ext uri="{FF2B5EF4-FFF2-40B4-BE49-F238E27FC236}">
                <a16:creationId xmlns:a16="http://schemas.microsoft.com/office/drawing/2014/main" id="{474145BE-11D7-20F7-E11C-01A8C14F65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69ed3544f_2_2:notes">
            <a:extLst>
              <a:ext uri="{FF2B5EF4-FFF2-40B4-BE49-F238E27FC236}">
                <a16:creationId xmlns:a16="http://schemas.microsoft.com/office/drawing/2014/main" id="{AC707520-1459-7652-F8F6-CB78227C7C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569ed3544f_2_2:notes">
            <a:extLst>
              <a:ext uri="{FF2B5EF4-FFF2-40B4-BE49-F238E27FC236}">
                <a16:creationId xmlns:a16="http://schemas.microsoft.com/office/drawing/2014/main" id="{C7577C24-2140-C7DF-D45D-DB13A568D3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7181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6767EE18-28A8-B6F3-4445-D19D1B76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69ed3544f_2_2:notes">
            <a:extLst>
              <a:ext uri="{FF2B5EF4-FFF2-40B4-BE49-F238E27FC236}">
                <a16:creationId xmlns:a16="http://schemas.microsoft.com/office/drawing/2014/main" id="{7E2417F3-E427-052F-18B7-F669C5220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69ed3544f_2_2:notes">
            <a:extLst>
              <a:ext uri="{FF2B5EF4-FFF2-40B4-BE49-F238E27FC236}">
                <a16:creationId xmlns:a16="http://schemas.microsoft.com/office/drawing/2014/main" id="{4A740052-C348-C2CE-7239-12AF618710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569ed3544f_2_2:notes">
            <a:extLst>
              <a:ext uri="{FF2B5EF4-FFF2-40B4-BE49-F238E27FC236}">
                <a16:creationId xmlns:a16="http://schemas.microsoft.com/office/drawing/2014/main" id="{E995E017-48F4-B892-6253-52B27A825E6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2265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69dcc01a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69dcc01a9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569dcc01a9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>
          <a:extLst>
            <a:ext uri="{FF2B5EF4-FFF2-40B4-BE49-F238E27FC236}">
              <a16:creationId xmlns:a16="http://schemas.microsoft.com/office/drawing/2014/main" id="{C35CDE23-F6EB-CBB8-0F25-7AFBCFC23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69dcc01a9_0_15:notes">
            <a:extLst>
              <a:ext uri="{FF2B5EF4-FFF2-40B4-BE49-F238E27FC236}">
                <a16:creationId xmlns:a16="http://schemas.microsoft.com/office/drawing/2014/main" id="{A31A24AC-1A38-91FE-2C2F-008C487A41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69dcc01a9_0_15:notes">
            <a:extLst>
              <a:ext uri="{FF2B5EF4-FFF2-40B4-BE49-F238E27FC236}">
                <a16:creationId xmlns:a16="http://schemas.microsoft.com/office/drawing/2014/main" id="{F0C73742-0CA8-7677-8121-659AE5C2F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569dcc01a9_0_15:notes">
            <a:extLst>
              <a:ext uri="{FF2B5EF4-FFF2-40B4-BE49-F238E27FC236}">
                <a16:creationId xmlns:a16="http://schemas.microsoft.com/office/drawing/2014/main" id="{2AC422F2-4582-EF7D-5E87-7DE5B35C7E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190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519BFA18-5D4C-09FE-71B8-F287651B6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69dcc01a9_0_22:notes">
            <a:extLst>
              <a:ext uri="{FF2B5EF4-FFF2-40B4-BE49-F238E27FC236}">
                <a16:creationId xmlns:a16="http://schemas.microsoft.com/office/drawing/2014/main" id="{5936226D-B0EB-6766-7CA9-7B1EA4B97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69dcc01a9_0_22:notes">
            <a:extLst>
              <a:ext uri="{FF2B5EF4-FFF2-40B4-BE49-F238E27FC236}">
                <a16:creationId xmlns:a16="http://schemas.microsoft.com/office/drawing/2014/main" id="{BC244ADF-417E-219A-AED5-A2FAD1C6F4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569dcc01a9_0_22:notes">
            <a:extLst>
              <a:ext uri="{FF2B5EF4-FFF2-40B4-BE49-F238E27FC236}">
                <a16:creationId xmlns:a16="http://schemas.microsoft.com/office/drawing/2014/main" id="{A81FDD73-A18F-0763-A73B-2B70CD40EB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3928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5A35EF0-CE9E-A089-A6D6-DA6A95279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69dcc01a9_0_22:notes">
            <a:extLst>
              <a:ext uri="{FF2B5EF4-FFF2-40B4-BE49-F238E27FC236}">
                <a16:creationId xmlns:a16="http://schemas.microsoft.com/office/drawing/2014/main" id="{CD26AA35-A9EB-7576-AF72-6739D9616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69dcc01a9_0_22:notes">
            <a:extLst>
              <a:ext uri="{FF2B5EF4-FFF2-40B4-BE49-F238E27FC236}">
                <a16:creationId xmlns:a16="http://schemas.microsoft.com/office/drawing/2014/main" id="{4A9283CE-8E1F-079D-F972-C63E2FA0C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569dcc01a9_0_22:notes">
            <a:extLst>
              <a:ext uri="{FF2B5EF4-FFF2-40B4-BE49-F238E27FC236}">
                <a16:creationId xmlns:a16="http://schemas.microsoft.com/office/drawing/2014/main" id="{49138A59-8AD8-ECAA-AB06-AB803D1719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47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69ed3544f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69ed3544f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3569ed3544f_2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69fe8fe4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69fe8fe46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569fe8fe46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En el año 2023, una aseguradora de Colombia registró más de 24.000 fraudes, sumando pérdidas de más de 62 millones de dólares.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 pensamos que cada fraude costó más de $2.500 en promedio...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BF050B48-45E7-3EAA-2B22-F887B574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69fe8fe46_0_43:notes">
            <a:extLst>
              <a:ext uri="{FF2B5EF4-FFF2-40B4-BE49-F238E27FC236}">
                <a16:creationId xmlns:a16="http://schemas.microsoft.com/office/drawing/2014/main" id="{CA9F46A4-2F88-84A5-2EBD-A855ABC6E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69fe8fe46_0_43:notes">
            <a:extLst>
              <a:ext uri="{FF2B5EF4-FFF2-40B4-BE49-F238E27FC236}">
                <a16:creationId xmlns:a16="http://schemas.microsoft.com/office/drawing/2014/main" id="{5C8EADF8-A4F8-403D-BE42-E725C90752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3569fe8fe46_0_43:notes">
            <a:extLst>
              <a:ext uri="{FF2B5EF4-FFF2-40B4-BE49-F238E27FC236}">
                <a16:creationId xmlns:a16="http://schemas.microsoft.com/office/drawing/2014/main" id="{2680A803-DCA9-2CD8-12CD-EA95095BCC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42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b="1"/>
              <a:t>“Imaginemos que en lugar de enterarnos del fraude después de que ocurra… pudiéramos anticiparnos.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¿Qué pasaría si tuviéramos un sistema que, antes de procesar una reclamación, nos alertara de señales sospechosas?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Esto no solo podría </a:t>
            </a:r>
            <a:r>
              <a:rPr lang="en-US" b="1"/>
              <a:t>ahorrar millones</a:t>
            </a:r>
            <a:r>
              <a:rPr lang="en-US"/>
              <a:t>, también </a:t>
            </a:r>
            <a:r>
              <a:rPr lang="en-US" b="1"/>
              <a:t>proteger la reputación</a:t>
            </a:r>
            <a:r>
              <a:rPr lang="en-US"/>
              <a:t> de la aseguradora.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Hoy venimos a mostrarles que esa solución ya es posible, y la hemos desarrollado con datos reales del negocio.” 👇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Montserrat"/>
                <a:ea typeface="Montserrat"/>
                <a:cs typeface="Montserrat"/>
                <a:sym typeface="Montserrat"/>
              </a:rPr>
              <a:t>Con base en este puntaje, la aseguradora puede: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lang="en-US" sz="1200" b="1">
                <a:latin typeface="Montserrat"/>
                <a:ea typeface="Montserrat"/>
                <a:cs typeface="Montserrat"/>
                <a:sym typeface="Montserrat"/>
              </a:rPr>
              <a:t>Enviar los casos más riesgosos a revisión manual.</a:t>
            </a:r>
            <a:endParaRPr/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lay"/>
              <a:buAutoNum type="arabicPeriod"/>
            </a:pPr>
            <a:r>
              <a:rPr lang="en-US" sz="1200" b="1">
                <a:latin typeface="Montserrat"/>
                <a:ea typeface="Montserrat"/>
                <a:cs typeface="Montserrat"/>
                <a:sym typeface="Montserrat"/>
              </a:rPr>
              <a:t>Agilizar los casos con bajo riesgo, mejorando la eficiencia operativa.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7EFF378E-6441-DDAB-48A9-86448EA9E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69ed3544f_2_8:notes">
            <a:extLst>
              <a:ext uri="{FF2B5EF4-FFF2-40B4-BE49-F238E27FC236}">
                <a16:creationId xmlns:a16="http://schemas.microsoft.com/office/drawing/2014/main" id="{A53E3C94-F8E9-564D-C380-C2A8D93426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69ed3544f_2_8:notes">
            <a:extLst>
              <a:ext uri="{FF2B5EF4-FFF2-40B4-BE49-F238E27FC236}">
                <a16:creationId xmlns:a16="http://schemas.microsoft.com/office/drawing/2014/main" id="{97BB5818-8D9E-F6C5-9EA8-99F5601A8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69ed3544f_2_8:notes">
            <a:extLst>
              <a:ext uri="{FF2B5EF4-FFF2-40B4-BE49-F238E27FC236}">
                <a16:creationId xmlns:a16="http://schemas.microsoft.com/office/drawing/2014/main" id="{E5A3F062-1F4B-1F82-1A01-E19C3D02C8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7400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69ed3544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69ed3544f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69ed3544f_2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4372F278-B484-218F-DE2F-3DFC3F32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69ed3544f_2_8:notes">
            <a:extLst>
              <a:ext uri="{FF2B5EF4-FFF2-40B4-BE49-F238E27FC236}">
                <a16:creationId xmlns:a16="http://schemas.microsoft.com/office/drawing/2014/main" id="{FA56CBED-692F-E3E8-C2BC-5955A82A4D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69ed3544f_2_8:notes">
            <a:extLst>
              <a:ext uri="{FF2B5EF4-FFF2-40B4-BE49-F238E27FC236}">
                <a16:creationId xmlns:a16="http://schemas.microsoft.com/office/drawing/2014/main" id="{07D1AEE4-7B69-A15E-9A2D-29C472D44E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569ed3544f_2_8:notes">
            <a:extLst>
              <a:ext uri="{FF2B5EF4-FFF2-40B4-BE49-F238E27FC236}">
                <a16:creationId xmlns:a16="http://schemas.microsoft.com/office/drawing/2014/main" id="{0B303185-F1BF-9921-1D38-457DFB71DC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594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D095B2-7F47-36D8-D0F7-233A6A86B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>
            <a:extLst>
              <a:ext uri="{FF2B5EF4-FFF2-40B4-BE49-F238E27FC236}">
                <a16:creationId xmlns:a16="http://schemas.microsoft.com/office/drawing/2014/main" id="{7716AF5F-2738-A4F5-5753-7AB0E9657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>
            <a:extLst>
              <a:ext uri="{FF2B5EF4-FFF2-40B4-BE49-F238E27FC236}">
                <a16:creationId xmlns:a16="http://schemas.microsoft.com/office/drawing/2014/main" id="{4A4038AC-23B2-8FEF-AF07-BB7F851168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60" name="Google Shape;160;p5:notes">
            <a:extLst>
              <a:ext uri="{FF2B5EF4-FFF2-40B4-BE49-F238E27FC236}">
                <a16:creationId xmlns:a16="http://schemas.microsoft.com/office/drawing/2014/main" id="{10D9DC42-3734-B02F-EE22-BF5E2AE906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6627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/>
          </a:p>
        </p:txBody>
      </p:sp>
      <p:sp>
        <p:nvSpPr>
          <p:cNvPr id="160" name="Google Shape;16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colombiano.com/negocios/fraude-en-seguros-de-autos-y-salud-aumenta-colombia-soat-cuales-son-las-regiones-afectadas-KH25442998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881" y="0"/>
            <a:ext cx="15045737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Hombre sentado en una silla de ruedas&#10;&#10;El contenido generado por IA puede ser incorrecto."/>
          <p:cNvPicPr preferRelativeResize="0"/>
          <p:nvPr/>
        </p:nvPicPr>
        <p:blipFill rotWithShape="1">
          <a:blip r:embed="rId3">
            <a:alphaModFix/>
          </a:blip>
          <a:srcRect r="1" b="12541"/>
          <a:stretch/>
        </p:blipFill>
        <p:spPr>
          <a:xfrm>
            <a:off x="20" y="1581"/>
            <a:ext cx="15049480" cy="84566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"/>
          <p:cNvGrpSpPr/>
          <p:nvPr/>
        </p:nvGrpSpPr>
        <p:grpSpPr>
          <a:xfrm>
            <a:off x="5010150" y="5723347"/>
            <a:ext cx="4367602" cy="820289"/>
            <a:chOff x="0" y="-57150"/>
            <a:chExt cx="1370323" cy="257363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1370323" cy="200213"/>
            </a:xfrm>
            <a:custGeom>
              <a:avLst/>
              <a:gdLst/>
              <a:ahLst/>
              <a:cxnLst/>
              <a:rect l="l" t="t" r="r" b="b"/>
              <a:pathLst>
                <a:path w="1370323" h="200213" extrusionOk="0">
                  <a:moveTo>
                    <a:pt x="0" y="0"/>
                  </a:moveTo>
                  <a:lnTo>
                    <a:pt x="1370323" y="0"/>
                  </a:lnTo>
                  <a:lnTo>
                    <a:pt x="1370323" y="200213"/>
                  </a:lnTo>
                  <a:lnTo>
                    <a:pt x="0" y="200213"/>
                  </a:lnTo>
                  <a:close/>
                </a:path>
              </a:pathLst>
            </a:custGeom>
            <a:solidFill>
              <a:srgbClr val="4944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57150"/>
              <a:ext cx="1370323" cy="257363"/>
            </a:xfrm>
            <a:prstGeom prst="rect">
              <a:avLst/>
            </a:prstGeom>
            <a:solidFill>
              <a:srgbClr val="494429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754867" y="5966272"/>
            <a:ext cx="12878251" cy="1896692"/>
            <a:chOff x="0" y="-57150"/>
            <a:chExt cx="4040489" cy="595078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4040489" cy="537928"/>
            </a:xfrm>
            <a:custGeom>
              <a:avLst/>
              <a:gdLst/>
              <a:ahLst/>
              <a:cxnLst/>
              <a:rect l="l" t="t" r="r" b="b"/>
              <a:pathLst>
                <a:path w="4040489" h="537928" extrusionOk="0">
                  <a:moveTo>
                    <a:pt x="0" y="0"/>
                  </a:moveTo>
                  <a:lnTo>
                    <a:pt x="4040489" y="0"/>
                  </a:lnTo>
                  <a:lnTo>
                    <a:pt x="4040489" y="537928"/>
                  </a:lnTo>
                  <a:lnTo>
                    <a:pt x="0" y="5379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 cmpd="sng">
              <a:solidFill>
                <a:srgbClr val="494429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-57150"/>
              <a:ext cx="4040489" cy="595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20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1"/>
          <p:cNvSpPr txBox="1"/>
          <p:nvPr/>
        </p:nvSpPr>
        <p:spPr>
          <a:xfrm>
            <a:off x="5314253" y="5888478"/>
            <a:ext cx="37593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Grupo # 4</a:t>
            </a:r>
            <a:endParaRPr sz="2800" dirty="0"/>
          </a:p>
        </p:txBody>
      </p:sp>
      <p:sp>
        <p:nvSpPr>
          <p:cNvPr id="97" name="Google Shape;97;p1"/>
          <p:cNvSpPr txBox="1"/>
          <p:nvPr/>
        </p:nvSpPr>
        <p:spPr>
          <a:xfrm>
            <a:off x="754853" y="6786561"/>
            <a:ext cx="12878100" cy="772199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84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Miguel Briones, Jemima Moreira, Juan Carlos Palacios y Emilio Quimis</a:t>
            </a:r>
          </a:p>
          <a:p>
            <a:pPr marL="0" marR="0" lvl="0" indent="0" algn="ctr" rtl="0">
              <a:lnSpc>
                <a:spcPct val="139972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"/>
          <p:cNvSpPr/>
          <p:nvPr/>
        </p:nvSpPr>
        <p:spPr>
          <a:xfrm>
            <a:off x="6991350" y="1562100"/>
            <a:ext cx="8056200" cy="3667500"/>
          </a:xfrm>
          <a:prstGeom prst="roundRect">
            <a:avLst>
              <a:gd name="adj" fmla="val 16667"/>
            </a:avLst>
          </a:prstGeom>
          <a:solidFill>
            <a:srgbClr val="494429">
              <a:alpha val="6274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7524749" y="1898569"/>
            <a:ext cx="7522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Transformando sospechas en decisiones con Machine Learning: </a:t>
            </a:r>
            <a:endParaRPr sz="28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Predicción de fraude en reclamos de seguros</a:t>
            </a:r>
            <a:endParaRPr sz="24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576DAD55-94BF-68B3-624E-48318E9DA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>
            <a:extLst>
              <a:ext uri="{FF2B5EF4-FFF2-40B4-BE49-F238E27FC236}">
                <a16:creationId xmlns:a16="http://schemas.microsoft.com/office/drawing/2014/main" id="{77A739C2-C6E9-90F1-E486-8661815243E0}"/>
              </a:ext>
            </a:extLst>
          </p:cNvPr>
          <p:cNvSpPr txBox="1"/>
          <p:nvPr/>
        </p:nvSpPr>
        <p:spPr>
          <a:xfrm>
            <a:off x="6350" y="0"/>
            <a:ext cx="2466667" cy="37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150" tIns="75150" rIns="75150" bIns="751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4;g3569ed3544f_2_8">
            <a:extLst>
              <a:ext uri="{FF2B5EF4-FFF2-40B4-BE49-F238E27FC236}">
                <a16:creationId xmlns:a16="http://schemas.microsoft.com/office/drawing/2014/main" id="{F2FDEBD9-C5FB-0A76-266F-EA116B15C3B1}"/>
              </a:ext>
            </a:extLst>
          </p:cNvPr>
          <p:cNvSpPr/>
          <p:nvPr/>
        </p:nvSpPr>
        <p:spPr>
          <a:xfrm>
            <a:off x="3102728" y="1311305"/>
            <a:ext cx="3491232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Data Splitting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4" name="Google Shape;154;g3569ed3544f_2_8">
            <a:extLst>
              <a:ext uri="{FF2B5EF4-FFF2-40B4-BE49-F238E27FC236}">
                <a16:creationId xmlns:a16="http://schemas.microsoft.com/office/drawing/2014/main" id="{6A100DB1-4C33-EC89-27A3-5C9816E0F6FE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Procesamiento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de Datos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04129E8-3529-D6D5-C4C1-AED90049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2" y="4100526"/>
            <a:ext cx="2385713" cy="1918308"/>
          </a:xfrm>
          <a:prstGeom prst="rect">
            <a:avLst/>
          </a:prstGeom>
          <a:ln>
            <a:solidFill>
              <a:srgbClr val="494429"/>
            </a:solidFill>
          </a:ln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9C1321E9-B723-25B9-3AEE-28FA61ACBD7A}"/>
              </a:ext>
            </a:extLst>
          </p:cNvPr>
          <p:cNvSpPr txBox="1"/>
          <p:nvPr/>
        </p:nvSpPr>
        <p:spPr>
          <a:xfrm>
            <a:off x="3340336" y="3831724"/>
            <a:ext cx="38575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Tamaños de los conjuntos:</a:t>
            </a:r>
          </a:p>
          <a:p>
            <a:endParaRPr lang="es-MX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Entrenamiento: 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9249 muestras (60.0%)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1F1F1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1F1F1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Validación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3083 muestras (20.0%)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1F1F1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1F1F1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Prueba: 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3083 muestras (20.0%)</a:t>
            </a:r>
            <a:endParaRPr lang="es-EC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5264074A-38F6-F5CD-2527-C399277FE66C}"/>
              </a:ext>
            </a:extLst>
          </p:cNvPr>
          <p:cNvSpPr/>
          <p:nvPr/>
        </p:nvSpPr>
        <p:spPr>
          <a:xfrm>
            <a:off x="2865120" y="3946738"/>
            <a:ext cx="475216" cy="2173646"/>
          </a:xfrm>
          <a:prstGeom prst="rightBrace">
            <a:avLst/>
          </a:prstGeom>
          <a:ln>
            <a:solidFill>
              <a:srgbClr val="49442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5" name="Google Shape;154;g3569ed3544f_2_8">
            <a:extLst>
              <a:ext uri="{FF2B5EF4-FFF2-40B4-BE49-F238E27FC236}">
                <a16:creationId xmlns:a16="http://schemas.microsoft.com/office/drawing/2014/main" id="{E293329B-30E1-4E66-E409-433E069D8475}"/>
              </a:ext>
            </a:extLst>
          </p:cNvPr>
          <p:cNvSpPr/>
          <p:nvPr/>
        </p:nvSpPr>
        <p:spPr>
          <a:xfrm>
            <a:off x="7888156" y="1277219"/>
            <a:ext cx="5736404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Manejo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de </a:t>
            </a: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Desbalance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4976364B-0959-55AB-DB1D-70734AE39A5B}"/>
              </a:ext>
            </a:extLst>
          </p:cNvPr>
          <p:cNvSpPr/>
          <p:nvPr/>
        </p:nvSpPr>
        <p:spPr>
          <a:xfrm flipH="1">
            <a:off x="7075682" y="3331042"/>
            <a:ext cx="536428" cy="2118782"/>
          </a:xfrm>
          <a:prstGeom prst="rightBrace">
            <a:avLst/>
          </a:prstGeom>
          <a:ln>
            <a:solidFill>
              <a:srgbClr val="49442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14A718E-725E-A2DC-A9DD-09AADE775195}"/>
              </a:ext>
            </a:extLst>
          </p:cNvPr>
          <p:cNvSpPr txBox="1"/>
          <p:nvPr/>
        </p:nvSpPr>
        <p:spPr>
          <a:xfrm>
            <a:off x="7888156" y="3160354"/>
            <a:ext cx="75224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Distribución de clases original en el conjunto de entrenamiento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r>
              <a:rPr lang="es-MX" sz="1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({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8695 | 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554})</a:t>
            </a:r>
            <a:endParaRPr lang="es-EC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E9F5590-7AA7-AAA4-9ED9-E284452A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56" y="4199484"/>
            <a:ext cx="4802724" cy="792073"/>
          </a:xfrm>
          <a:prstGeom prst="rect">
            <a:avLst/>
          </a:prstGeom>
        </p:spPr>
      </p:pic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39B2ACF6-1066-7589-43F3-8E5080A52886}"/>
              </a:ext>
            </a:extLst>
          </p:cNvPr>
          <p:cNvSpPr/>
          <p:nvPr/>
        </p:nvSpPr>
        <p:spPr>
          <a:xfrm>
            <a:off x="10247376" y="3831724"/>
            <a:ext cx="164592" cy="268802"/>
          </a:xfrm>
          <a:prstGeom prst="downArrow">
            <a:avLst/>
          </a:prstGeom>
          <a:solidFill>
            <a:srgbClr val="4944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: hacia abajo 13">
            <a:extLst>
              <a:ext uri="{FF2B5EF4-FFF2-40B4-BE49-F238E27FC236}">
                <a16:creationId xmlns:a16="http://schemas.microsoft.com/office/drawing/2014/main" id="{4AD01FEF-6718-4D0C-A14D-1ACBBEEDF61A}"/>
              </a:ext>
            </a:extLst>
          </p:cNvPr>
          <p:cNvSpPr/>
          <p:nvPr/>
        </p:nvSpPr>
        <p:spPr>
          <a:xfrm>
            <a:off x="10247376" y="5113477"/>
            <a:ext cx="164592" cy="268802"/>
          </a:xfrm>
          <a:prstGeom prst="downArrow">
            <a:avLst/>
          </a:prstGeom>
          <a:solidFill>
            <a:srgbClr val="49442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4EAFFFE-3598-F139-0751-8D2D0827217A}"/>
              </a:ext>
            </a:extLst>
          </p:cNvPr>
          <p:cNvSpPr txBox="1"/>
          <p:nvPr/>
        </p:nvSpPr>
        <p:spPr>
          <a:xfrm>
            <a:off x="7888156" y="5570661"/>
            <a:ext cx="77053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Distribución de clases tras aplicar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RandomUnderSampler</a:t>
            </a:r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</a:p>
          <a:p>
            <a:r>
              <a:rPr lang="es-MX" sz="1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({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0: 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554 | 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1: 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554})</a:t>
            </a:r>
            <a:endParaRPr lang="es-EC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Signo de multiplicación 16">
            <a:extLst>
              <a:ext uri="{FF2B5EF4-FFF2-40B4-BE49-F238E27FC236}">
                <a16:creationId xmlns:a16="http://schemas.microsoft.com/office/drawing/2014/main" id="{687AAE75-244B-64E5-5CB2-CB40A77FBAAD}"/>
              </a:ext>
            </a:extLst>
          </p:cNvPr>
          <p:cNvSpPr/>
          <p:nvPr/>
        </p:nvSpPr>
        <p:spPr>
          <a:xfrm>
            <a:off x="11188960" y="4688088"/>
            <a:ext cx="316992" cy="332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Signo de multiplicación 17">
            <a:extLst>
              <a:ext uri="{FF2B5EF4-FFF2-40B4-BE49-F238E27FC236}">
                <a16:creationId xmlns:a16="http://schemas.microsoft.com/office/drawing/2014/main" id="{51CC22A2-73AD-49AB-4DD4-D2E86F823C96}"/>
              </a:ext>
            </a:extLst>
          </p:cNvPr>
          <p:cNvSpPr/>
          <p:nvPr/>
        </p:nvSpPr>
        <p:spPr>
          <a:xfrm>
            <a:off x="12373888" y="4157956"/>
            <a:ext cx="316992" cy="33255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2050" name="Picture 2" descr="234.000+ Símbolo De Visto Bueno Fotografías de stock, fotos e imágenes  libres de derechos - iStock | Ok, Check list, Ticket">
            <a:extLst>
              <a:ext uri="{FF2B5EF4-FFF2-40B4-BE49-F238E27FC236}">
                <a16:creationId xmlns:a16="http://schemas.microsoft.com/office/drawing/2014/main" id="{9B17D9FC-5344-F628-519A-313E400E1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896" y="4452915"/>
            <a:ext cx="316992" cy="35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8EE6843-D245-B646-10E0-C21CC75ECFC9}"/>
              </a:ext>
            </a:extLst>
          </p:cNvPr>
          <p:cNvSpPr txBox="1"/>
          <p:nvPr/>
        </p:nvSpPr>
        <p:spPr>
          <a:xfrm>
            <a:off x="12801600" y="3924439"/>
            <a:ext cx="22416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El AUC con </a:t>
            </a:r>
            <a:r>
              <a:rPr lang="es-MX" sz="10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class_weight</a:t>
            </a:r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(0.794) y </a:t>
            </a:r>
            <a:r>
              <a:rPr lang="es-MX" sz="10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undersampling</a:t>
            </a:r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(0.811) son razonables para el 6 % de positivos</a:t>
            </a:r>
            <a:r>
              <a:rPr lang="es-MX" sz="1000" dirty="0">
                <a:solidFill>
                  <a:srgbClr val="1F1F1F"/>
                </a:solidFill>
                <a:latin typeface="Roboto" panose="02000000000000000000" pitchFamily="2" charset="0"/>
              </a:rPr>
              <a:t>.</a:t>
            </a:r>
          </a:p>
          <a:p>
            <a:endParaRPr lang="es-MX" sz="10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r>
              <a:rPr lang="es-MX" sz="1000" dirty="0">
                <a:solidFill>
                  <a:srgbClr val="1F1F1F"/>
                </a:solidFill>
                <a:latin typeface="Roboto" panose="02000000000000000000" pitchFamily="2" charset="0"/>
              </a:rPr>
              <a:t>S</a:t>
            </a:r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in embargo, el AUC extremo de SMOTE (0.995) sugiere posible sobreajuste o fuga de información entre </a:t>
            </a:r>
            <a:r>
              <a:rPr lang="es-MX" sz="1000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folds</a:t>
            </a:r>
            <a:r>
              <a:rPr lang="es-MX" sz="10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  <a:endParaRPr lang="es-EC" sz="1000" dirty="0"/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F9C3D907-3FDF-D57F-4E83-903EF8424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315" y="6642372"/>
            <a:ext cx="789796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C" altLang="es-EC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Conclusión: </a:t>
            </a:r>
            <a:r>
              <a:rPr kumimoji="0" lang="es-EC" altLang="es-E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</a:t>
            </a:r>
            <a:r>
              <a:rPr kumimoji="0" lang="es-EC" altLang="es-E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undersampling</a:t>
            </a:r>
            <a:r>
              <a:rPr kumimoji="0" lang="es-EC" altLang="es-E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aleatorio fue implementado como un </a:t>
            </a:r>
            <a:r>
              <a:rPr kumimoji="0" lang="es-EC" altLang="es-E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baseline</a:t>
            </a:r>
            <a:r>
              <a:rPr kumimoji="0" lang="es-EC" altLang="es-E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controlado y validado por </a:t>
            </a:r>
            <a:r>
              <a:rPr kumimoji="0" lang="es-EC" altLang="es-E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cross-validation</a:t>
            </a:r>
            <a:r>
              <a:rPr kumimoji="0" lang="es-EC" altLang="es-E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estratificada. A pesar de su simplicidad, permitió mejorar la AUC frente al uso exclusivo de </a:t>
            </a:r>
            <a:r>
              <a:rPr kumimoji="0" lang="es-EC" altLang="es-EC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class_weight</a:t>
            </a:r>
            <a:r>
              <a:rPr kumimoji="0" lang="es-EC" altLang="es-EC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sin comprometer la estructura real de los datos como podría ocurrir con SMOTE.</a:t>
            </a:r>
            <a:r>
              <a:rPr kumimoji="0" lang="es-EC" altLang="es-EC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</a:t>
            </a:r>
          </a:p>
        </p:txBody>
      </p:sp>
    </p:spTree>
    <p:extLst>
      <p:ext uri="{BB962C8B-B14F-4D97-AF65-F5344CB8AC3E}">
        <p14:creationId xmlns:p14="http://schemas.microsoft.com/office/powerpoint/2010/main" val="641863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F81BA26D-AC0C-89B5-072E-8BC56CFFD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2C13F3A8-4BDB-CE56-1CDF-5271065104C9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s-MX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Selección del Modelo y Tuneo de </a:t>
            </a:r>
            <a:r>
              <a:rPr lang="es-MX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Hiperparámetros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811E9BE-4190-B5A6-DFAF-FDA86334B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" y="1865567"/>
            <a:ext cx="7734300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650C9A2-EF68-87B7-929C-B4B173BD3A33}"/>
              </a:ext>
            </a:extLst>
          </p:cNvPr>
          <p:cNvSpPr txBox="1"/>
          <p:nvPr/>
        </p:nvSpPr>
        <p:spPr>
          <a:xfrm>
            <a:off x="105156" y="1325945"/>
            <a:ext cx="7522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Investigación previa de los </a:t>
            </a:r>
            <a:r>
              <a:rPr lang="es-MX" sz="1800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 modelos </a:t>
            </a:r>
            <a:r>
              <a:rPr lang="es-MX" b="1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clasificación a utilizar:</a:t>
            </a:r>
            <a:endParaRPr lang="es-EC" b="1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56BCB2-37DB-07AF-5107-3343DA32A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743" y="3775036"/>
            <a:ext cx="6263079" cy="19078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9BE912A-F5A2-6F2D-1AB7-4FCB7D2F69F8}"/>
              </a:ext>
            </a:extLst>
          </p:cNvPr>
          <p:cNvSpPr txBox="1"/>
          <p:nvPr/>
        </p:nvSpPr>
        <p:spPr>
          <a:xfrm>
            <a:off x="8329743" y="2832068"/>
            <a:ext cx="6263079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Para un sistema de detección de fraude, donde se busca alto </a:t>
            </a:r>
            <a:r>
              <a:rPr lang="es-MX" b="1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recall</a:t>
            </a:r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en la clase positiva, se tomó en consideración las buenas prácticas, se seleccionaron </a:t>
            </a:r>
            <a:r>
              <a:rPr lang="es-MX" sz="1800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5 modelos</a:t>
            </a:r>
            <a:endParaRPr lang="es-EC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39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CB6EFAFB-20C5-7CD8-AAF9-340F51568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07E2101F-2B13-C5E6-E439-54747CF87275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s-MX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Selección del Modelo y Tuneo de </a:t>
            </a:r>
            <a:r>
              <a:rPr lang="es-MX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Hiperparámetros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FE910FE-A753-2EB2-D971-E2097E3BD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02" y="2620734"/>
            <a:ext cx="6813823" cy="321673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9D59676-197C-9307-16E9-60D45FCED91D}"/>
              </a:ext>
            </a:extLst>
          </p:cNvPr>
          <p:cNvSpPr txBox="1"/>
          <p:nvPr/>
        </p:nvSpPr>
        <p:spPr>
          <a:xfrm>
            <a:off x="513902" y="6421612"/>
            <a:ext cx="68138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CatBoost</a:t>
            </a:r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s-MX" b="1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RandomForest</a:t>
            </a:r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MX" b="1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BalancedBagging</a:t>
            </a:r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obtienen un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recall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&gt;0.93, lo cual es excelente para evitar fraudes no detectados.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MX" b="1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XGBoost</a:t>
            </a:r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MX" b="1" i="0" dirty="0" err="1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LightGBM</a:t>
            </a:r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están por debajo (aunque aún muy aceptables: ~0.76-0.83).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97E4973-F4E5-005C-1CA5-BAA05176DB28}"/>
              </a:ext>
            </a:extLst>
          </p:cNvPr>
          <p:cNvCxnSpPr/>
          <p:nvPr/>
        </p:nvCxnSpPr>
        <p:spPr>
          <a:xfrm>
            <a:off x="4437888" y="4157472"/>
            <a:ext cx="792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2647651-D1EF-A24E-7AD8-83B5BFD10C68}"/>
              </a:ext>
            </a:extLst>
          </p:cNvPr>
          <p:cNvCxnSpPr/>
          <p:nvPr/>
        </p:nvCxnSpPr>
        <p:spPr>
          <a:xfrm>
            <a:off x="4437888" y="4419600"/>
            <a:ext cx="792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9962698-AC5A-D39C-3E43-319B0CB85E37}"/>
              </a:ext>
            </a:extLst>
          </p:cNvPr>
          <p:cNvCxnSpPr/>
          <p:nvPr/>
        </p:nvCxnSpPr>
        <p:spPr>
          <a:xfrm>
            <a:off x="4437888" y="3505200"/>
            <a:ext cx="792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E587DF2-E5EE-E028-2E7B-6D97C1E1C91F}"/>
              </a:ext>
            </a:extLst>
          </p:cNvPr>
          <p:cNvSpPr txBox="1"/>
          <p:nvPr/>
        </p:nvSpPr>
        <p:spPr>
          <a:xfrm>
            <a:off x="0" y="1356227"/>
            <a:ext cx="150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 CLAVE: </a:t>
            </a:r>
            <a:r>
              <a:rPr lang="es-EC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detectar fraude (</a:t>
            </a:r>
            <a:r>
              <a:rPr lang="es-EC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recall</a:t>
            </a:r>
            <a:r>
              <a:rPr lang="es-EC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AUC)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3AAE0A99-FC6B-88F1-4086-6202B7FAE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9192" y="2620734"/>
            <a:ext cx="6402305" cy="2646286"/>
          </a:xfrm>
          <a:prstGeom prst="rect">
            <a:avLst/>
          </a:prstGeom>
        </p:spPr>
      </p:pic>
      <p:sp>
        <p:nvSpPr>
          <p:cNvPr id="18" name="Cerrar llave 17">
            <a:extLst>
              <a:ext uri="{FF2B5EF4-FFF2-40B4-BE49-F238E27FC236}">
                <a16:creationId xmlns:a16="http://schemas.microsoft.com/office/drawing/2014/main" id="{D8DD4E10-AEC0-71FB-4105-4AF7DDAA0CAA}"/>
              </a:ext>
            </a:extLst>
          </p:cNvPr>
          <p:cNvSpPr/>
          <p:nvPr/>
        </p:nvSpPr>
        <p:spPr>
          <a:xfrm>
            <a:off x="7521625" y="2620734"/>
            <a:ext cx="475216" cy="2173646"/>
          </a:xfrm>
          <a:prstGeom prst="rightBrace">
            <a:avLst/>
          </a:prstGeom>
          <a:ln>
            <a:solidFill>
              <a:srgbClr val="49442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965623B6-0C02-406E-32E6-64F38506C16A}"/>
              </a:ext>
            </a:extLst>
          </p:cNvPr>
          <p:cNvSpPr/>
          <p:nvPr/>
        </p:nvSpPr>
        <p:spPr>
          <a:xfrm rot="5400000">
            <a:off x="11361039" y="5167503"/>
            <a:ext cx="439674" cy="441960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1726703-29C3-FED6-05F7-9BD7E10906D4}"/>
              </a:ext>
            </a:extLst>
          </p:cNvPr>
          <p:cNvCxnSpPr/>
          <p:nvPr/>
        </p:nvCxnSpPr>
        <p:spPr>
          <a:xfrm>
            <a:off x="6284976" y="3974592"/>
            <a:ext cx="792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A466B0E-234A-DB3E-738C-CA6C0BCF2E56}"/>
              </a:ext>
            </a:extLst>
          </p:cNvPr>
          <p:cNvCxnSpPr/>
          <p:nvPr/>
        </p:nvCxnSpPr>
        <p:spPr>
          <a:xfrm>
            <a:off x="6284976" y="4419600"/>
            <a:ext cx="792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30D4903-940F-BA80-6377-7C640B3FC9C2}"/>
              </a:ext>
            </a:extLst>
          </p:cNvPr>
          <p:cNvCxnSpPr/>
          <p:nvPr/>
        </p:nvCxnSpPr>
        <p:spPr>
          <a:xfrm>
            <a:off x="6284976" y="3505200"/>
            <a:ext cx="79248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8771C2E5-7657-E32F-B31B-22395A5A7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23949"/>
              </p:ext>
            </p:extLst>
          </p:nvPr>
        </p:nvGraphicFramePr>
        <p:xfrm>
          <a:off x="8359191" y="5837466"/>
          <a:ext cx="6402306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03881">
                  <a:extLst>
                    <a:ext uri="{9D8B030D-6E8A-4147-A177-3AD203B41FA5}">
                      <a16:colId xmlns:a16="http://schemas.microsoft.com/office/drawing/2014/main" val="2525627367"/>
                    </a:ext>
                  </a:extLst>
                </a:gridCol>
                <a:gridCol w="1764323">
                  <a:extLst>
                    <a:ext uri="{9D8B030D-6E8A-4147-A177-3AD203B41FA5}">
                      <a16:colId xmlns:a16="http://schemas.microsoft.com/office/drawing/2014/main" val="3227936979"/>
                    </a:ext>
                  </a:extLst>
                </a:gridCol>
                <a:gridCol w="2134102">
                  <a:extLst>
                    <a:ext uri="{9D8B030D-6E8A-4147-A177-3AD203B41FA5}">
                      <a16:colId xmlns:a16="http://schemas.microsoft.com/office/drawing/2014/main" val="3657184621"/>
                    </a:ext>
                  </a:extLst>
                </a:gridCol>
              </a:tblGrid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MX" dirty="0" err="1"/>
                        <a:t>Model</a:t>
                      </a:r>
                      <a:endParaRPr lang="es-EC" dirty="0"/>
                    </a:p>
                  </a:txBody>
                  <a:tcPr>
                    <a:solidFill>
                      <a:srgbClr val="494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ROC_AUC</a:t>
                      </a:r>
                      <a:endParaRPr lang="es-EC" dirty="0"/>
                    </a:p>
                  </a:txBody>
                  <a:tcPr>
                    <a:solidFill>
                      <a:srgbClr val="494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RECALL</a:t>
                      </a:r>
                      <a:endParaRPr lang="es-EC" dirty="0"/>
                    </a:p>
                  </a:txBody>
                  <a:tcPr>
                    <a:solidFill>
                      <a:srgbClr val="49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41494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LGBMClassifier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0.7967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0.9620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67682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XGBoostClassifier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0.8019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0.9457 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58494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RandomForestClassifier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0.7978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0.9620 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9404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BalancedBaggingClassifier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0.8075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0.9348 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17739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CatBoostClassifier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0.8066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0.9620 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97148"/>
                  </a:ext>
                </a:extLst>
              </a:tr>
            </a:tbl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197C8670-D735-CE4C-8093-9FB074263DAE}"/>
              </a:ext>
            </a:extLst>
          </p:cNvPr>
          <p:cNvSpPr txBox="1"/>
          <p:nvPr/>
        </p:nvSpPr>
        <p:spPr>
          <a:xfrm>
            <a:off x="8359190" y="2140934"/>
            <a:ext cx="6402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(Uso de </a:t>
            </a:r>
            <a:r>
              <a:rPr lang="en-US" u="sng" dirty="0" err="1">
                <a:solidFill>
                  <a:srgbClr val="18803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ono"/>
              </a:rPr>
              <a:t>RandomizedSearchCV</a:t>
            </a:r>
            <a:r>
              <a:rPr lang="en-US" u="sng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con </a:t>
            </a:r>
            <a:r>
              <a:rPr lang="en-US" u="sng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validación</a:t>
            </a:r>
            <a:r>
              <a:rPr lang="en-US" u="sng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u="sng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cruzada</a:t>
            </a:r>
            <a:r>
              <a:rPr lang="en-US" u="sng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u="sng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estratificada</a:t>
            </a:r>
            <a:r>
              <a:rPr lang="en-US" u="sng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(5 folds)</a:t>
            </a:r>
            <a:endParaRPr lang="es-EC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Estrella: 5 puntas 25">
            <a:extLst>
              <a:ext uri="{FF2B5EF4-FFF2-40B4-BE49-F238E27FC236}">
                <a16:creationId xmlns:a16="http://schemas.microsoft.com/office/drawing/2014/main" id="{B7E0F565-4F49-541A-98B5-FA7D64F2D0D1}"/>
              </a:ext>
            </a:extLst>
          </p:cNvPr>
          <p:cNvSpPr/>
          <p:nvPr/>
        </p:nvSpPr>
        <p:spPr>
          <a:xfrm>
            <a:off x="7959153" y="7296934"/>
            <a:ext cx="362349" cy="369332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06776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E1FB8397-0922-F5FC-4FCC-6EF7C2D5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0199D405-42D6-3EA3-14AF-8FDF202C56E2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MX" sz="3534" b="1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s-MX" sz="3534" b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Selección del Modelo y Tuneo de Hiperparámetros</a:t>
            </a:r>
            <a:endParaRPr lang="es-MX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5733954-5B31-DFDF-14E2-9659B2E8D0C2}"/>
              </a:ext>
            </a:extLst>
          </p:cNvPr>
          <p:cNvSpPr txBox="1"/>
          <p:nvPr/>
        </p:nvSpPr>
        <p:spPr>
          <a:xfrm>
            <a:off x="0" y="1356227"/>
            <a:ext cx="1504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 CLAVE: </a:t>
            </a:r>
            <a:r>
              <a:rPr lang="es-EC" sz="18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detectar fraude (recall + AUC)</a:t>
            </a:r>
            <a:endParaRPr lang="es-EC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8E233E1A-7189-41D8-638C-BA26B7AD9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60994"/>
              </p:ext>
            </p:extLst>
          </p:nvPr>
        </p:nvGraphicFramePr>
        <p:xfrm>
          <a:off x="5093156" y="2014327"/>
          <a:ext cx="485693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30931">
                  <a:extLst>
                    <a:ext uri="{9D8B030D-6E8A-4147-A177-3AD203B41FA5}">
                      <a16:colId xmlns:a16="http://schemas.microsoft.com/office/drawing/2014/main" val="2525627367"/>
                    </a:ext>
                  </a:extLst>
                </a:gridCol>
                <a:gridCol w="1136118">
                  <a:extLst>
                    <a:ext uri="{9D8B030D-6E8A-4147-A177-3AD203B41FA5}">
                      <a16:colId xmlns:a16="http://schemas.microsoft.com/office/drawing/2014/main" val="3227936979"/>
                    </a:ext>
                  </a:extLst>
                </a:gridCol>
                <a:gridCol w="1389888">
                  <a:extLst>
                    <a:ext uri="{9D8B030D-6E8A-4147-A177-3AD203B41FA5}">
                      <a16:colId xmlns:a16="http://schemas.microsoft.com/office/drawing/2014/main" val="3657184621"/>
                    </a:ext>
                  </a:extLst>
                </a:gridCol>
              </a:tblGrid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MX"/>
                        <a:t>Model</a:t>
                      </a:r>
                      <a:endParaRPr lang="es-EC" dirty="0"/>
                    </a:p>
                  </a:txBody>
                  <a:tcPr>
                    <a:solidFill>
                      <a:srgbClr val="494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ROC_AUC</a:t>
                      </a:r>
                      <a:endParaRPr lang="es-EC" dirty="0"/>
                    </a:p>
                  </a:txBody>
                  <a:tcPr>
                    <a:solidFill>
                      <a:srgbClr val="49442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/>
                        <a:t>RECALL</a:t>
                      </a:r>
                      <a:endParaRPr lang="es-EC" dirty="0"/>
                    </a:p>
                  </a:txBody>
                  <a:tcPr>
                    <a:solidFill>
                      <a:srgbClr val="4944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0241494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LGBMClassifier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0.7967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0.9620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67682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XGBoostClassifier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0.8019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0.9457 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458494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RandomForestClassifier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0.7978</a:t>
                      </a:r>
                      <a:endParaRPr lang="es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0.9620 </a:t>
                      </a:r>
                      <a:endParaRPr lang="es-EC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9404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BalancedBaggingClassifier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0.8075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0.9348 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17739"/>
                  </a:ext>
                </a:extLst>
              </a:tr>
              <a:tr h="280543">
                <a:tc>
                  <a:txBody>
                    <a:bodyPr/>
                    <a:lstStyle/>
                    <a:p>
                      <a:pPr algn="l"/>
                      <a:r>
                        <a:rPr lang="es-EC" sz="1400" b="0" u="none" strike="noStrike" cap="none" dirty="0" err="1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CatBoostClassifier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i="0" u="none" strike="noStrike" cap="none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0.8066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0.9620 </a:t>
                      </a:r>
                      <a:endParaRPr lang="es-EC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297148"/>
                  </a:ext>
                </a:extLst>
              </a:tr>
            </a:tbl>
          </a:graphicData>
        </a:graphic>
      </p:graphicFrame>
      <p:pic>
        <p:nvPicPr>
          <p:cNvPr id="5122" name="Picture 2">
            <a:extLst>
              <a:ext uri="{FF2B5EF4-FFF2-40B4-BE49-F238E27FC236}">
                <a16:creationId xmlns:a16="http://schemas.microsoft.com/office/drawing/2014/main" id="{82E8A315-BD06-49E6-0C7C-24C9C79AB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68" y="4473332"/>
            <a:ext cx="4241141" cy="33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0B7370-6C4B-E28E-C842-215A559B0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156" y="4473959"/>
            <a:ext cx="4239551" cy="33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5C404AC9-5FA4-4B1E-812B-388BB004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2853" y="4473332"/>
            <a:ext cx="4241141" cy="334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B9057BB-94E5-62F7-8A41-23EB47E354B3}"/>
              </a:ext>
            </a:extLst>
          </p:cNvPr>
          <p:cNvSpPr txBox="1"/>
          <p:nvPr/>
        </p:nvSpPr>
        <p:spPr>
          <a:xfrm>
            <a:off x="4017264" y="8089910"/>
            <a:ext cx="7522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Los 3 modelos detectan la mayoría de los fraudes, pero con muchos falsos positivos.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617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69dcc01a9_0_15"/>
          <p:cNvSpPr/>
          <p:nvPr/>
        </p:nvSpPr>
        <p:spPr>
          <a:xfrm>
            <a:off x="6350" y="0"/>
            <a:ext cx="15036900" cy="112776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5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Interpretabilidad</a:t>
            </a:r>
            <a:r>
              <a:rPr lang="en-US" sz="3550" b="1" dirty="0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/</a:t>
            </a:r>
            <a:r>
              <a:rPr lang="en-US" sz="355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Explicabilidad</a:t>
            </a:r>
            <a:r>
              <a:rPr lang="en-US" sz="3550" b="1" dirty="0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del </a:t>
            </a:r>
            <a:r>
              <a:rPr lang="en-US" sz="355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Modelo</a:t>
            </a:r>
            <a:endParaRPr sz="3550" b="1" dirty="0">
              <a:solidFill>
                <a:srgbClr val="FFFFFF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BAE9979-B365-F5CC-2192-B79CB93D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16" y="2074839"/>
            <a:ext cx="4538526" cy="5400000"/>
          </a:xfrm>
          <a:prstGeom prst="rect">
            <a:avLst/>
          </a:prstGeom>
          <a:noFill/>
          <a:ln>
            <a:solidFill>
              <a:srgbClr val="49442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1553F677-B7E9-887B-6EFD-FF3A37680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582" y="2074839"/>
            <a:ext cx="4532422" cy="5400000"/>
          </a:xfrm>
          <a:prstGeom prst="rect">
            <a:avLst/>
          </a:prstGeom>
          <a:noFill/>
          <a:ln>
            <a:solidFill>
              <a:srgbClr val="49442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F5541AB3-4CB4-13E6-D0CC-7F1D13C70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51" y="2074839"/>
            <a:ext cx="4538526" cy="5400000"/>
          </a:xfrm>
          <a:prstGeom prst="rect">
            <a:avLst/>
          </a:prstGeom>
          <a:noFill/>
          <a:ln>
            <a:solidFill>
              <a:srgbClr val="49442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71CF97-229F-AF66-DF51-0AB64F37AB5C}"/>
              </a:ext>
            </a:extLst>
          </p:cNvPr>
          <p:cNvSpPr txBox="1"/>
          <p:nvPr/>
        </p:nvSpPr>
        <p:spPr>
          <a:xfrm>
            <a:off x="1310640" y="1644181"/>
            <a:ext cx="7522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sz="1400" b="1" u="none" strike="noStrike" cap="none" dirty="0" err="1">
                <a:solidFill>
                  <a:schemeClr val="dk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CatBoostClassifier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B37907A-AB45-8E7E-AE03-CCD04C878D81}"/>
              </a:ext>
            </a:extLst>
          </p:cNvPr>
          <p:cNvSpPr txBox="1"/>
          <p:nvPr/>
        </p:nvSpPr>
        <p:spPr>
          <a:xfrm>
            <a:off x="6597350" y="1644181"/>
            <a:ext cx="7522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sz="1400" b="1" u="none" strike="noStrike" cap="none" dirty="0" err="1">
                <a:solidFill>
                  <a:schemeClr val="dk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XGBoostClassifier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4F0A571-BEA9-9AAE-55A5-16C0314967C7}"/>
              </a:ext>
            </a:extLst>
          </p:cNvPr>
          <p:cNvSpPr txBox="1"/>
          <p:nvPr/>
        </p:nvSpPr>
        <p:spPr>
          <a:xfrm>
            <a:off x="11539728" y="1644181"/>
            <a:ext cx="75224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C" sz="1400" b="1" u="none" strike="noStrike" cap="none" dirty="0" err="1">
                <a:solidFill>
                  <a:schemeClr val="dk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BalancedBaggingClassifier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>
          <a:extLst>
            <a:ext uri="{FF2B5EF4-FFF2-40B4-BE49-F238E27FC236}">
              <a16:creationId xmlns:a16="http://schemas.microsoft.com/office/drawing/2014/main" id="{262A5953-BEA2-6C80-C49D-17A70A736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69dcc01a9_0_15">
            <a:extLst>
              <a:ext uri="{FF2B5EF4-FFF2-40B4-BE49-F238E27FC236}">
                <a16:creationId xmlns:a16="http://schemas.microsoft.com/office/drawing/2014/main" id="{B31184FC-0301-28AC-5991-572C5A5C5477}"/>
              </a:ext>
            </a:extLst>
          </p:cNvPr>
          <p:cNvSpPr/>
          <p:nvPr/>
        </p:nvSpPr>
        <p:spPr>
          <a:xfrm>
            <a:off x="6350" y="0"/>
            <a:ext cx="15036900" cy="120396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lvl="0" indent="0" algn="ctr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5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Interpretabilidad</a:t>
            </a:r>
            <a:r>
              <a:rPr lang="en-US" sz="3550" b="1" dirty="0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/</a:t>
            </a:r>
            <a:r>
              <a:rPr lang="en-US" sz="355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Explicabilidad</a:t>
            </a:r>
            <a:r>
              <a:rPr lang="en-US" sz="3550" b="1" dirty="0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del </a:t>
            </a:r>
            <a:r>
              <a:rPr lang="en-US" sz="355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Modelo</a:t>
            </a:r>
            <a:endParaRPr sz="3550" b="1" dirty="0">
              <a:solidFill>
                <a:srgbClr val="FFFFFF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87" name="Google Shape;187;g3569dcc01a9_0_15">
            <a:extLst>
              <a:ext uri="{FF2B5EF4-FFF2-40B4-BE49-F238E27FC236}">
                <a16:creationId xmlns:a16="http://schemas.microsoft.com/office/drawing/2014/main" id="{C1C38C90-10C7-2F67-E580-45DE7EE36532}"/>
              </a:ext>
            </a:extLst>
          </p:cNvPr>
          <p:cNvSpPr txBox="1"/>
          <p:nvPr/>
        </p:nvSpPr>
        <p:spPr>
          <a:xfrm>
            <a:off x="6388608" y="1698195"/>
            <a:ext cx="8327136" cy="6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utilizó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librería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SHAP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SHapley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Additive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exPlanations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para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comprender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importancia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las variables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las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predicciones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3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modelos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LightGBM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mejor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rendimiento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generaron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gráficos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resumen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(summary plots) para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visualizar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tanto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importancia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las features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dirección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impacto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predicción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alto valor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predictivo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variables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Fault_Third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Party y </a:t>
            </a:r>
            <a:r>
              <a:rPr lang="en-US" sz="16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BasePolicy_Liability</a:t>
            </a: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sugiere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puede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estar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relacionado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naturaleza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contrato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no tanto con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perfil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personal.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Insight: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variable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ono"/>
              </a:rPr>
              <a:t>Fault_Third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Mono"/>
              </a:rPr>
              <a:t> Party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mostró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las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importantes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con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valores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altos (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cuando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culpa es del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tercero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empujando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predicción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hacia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SzPts val="1600"/>
            </a:pP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probabilidad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predicha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estuvo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considerablemente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alejada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 punto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decisión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umbral)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dirección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"no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 que las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predicciones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LightGBM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Esto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sugiere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encontró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características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reclamación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que lo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llevaron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conclusión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más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firme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que no se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trataba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un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fraudulento</a:t>
            </a:r>
            <a:r>
              <a:rPr lang="en-US" sz="16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pic>
        <p:nvPicPr>
          <p:cNvPr id="189" name="Google Shape;189;g3569dcc01a9_0_15">
            <a:extLst>
              <a:ext uri="{FF2B5EF4-FFF2-40B4-BE49-F238E27FC236}">
                <a16:creationId xmlns:a16="http://schemas.microsoft.com/office/drawing/2014/main" id="{81AC7CE6-FFFA-CF7F-DC08-8D9FCE77482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12" y="1521300"/>
            <a:ext cx="4974336" cy="6784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9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374268B-7F05-3871-1407-0EEB2DF65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2F9D30F8-EB5A-8B1A-E098-450E53710182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Iteracciones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</a:t>
            </a: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realizadas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631C286-4638-4A39-28BA-23842EA42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23" y="1835436"/>
            <a:ext cx="4602720" cy="6426620"/>
          </a:xfrm>
          <a:prstGeom prst="rect">
            <a:avLst/>
          </a:prstGeom>
          <a:ln>
            <a:solidFill>
              <a:srgbClr val="494429"/>
            </a:solidFill>
          </a:ln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4F5DED1-7332-A751-83E7-EBE63F2AE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85" y="1835436"/>
            <a:ext cx="4490677" cy="6426620"/>
          </a:xfrm>
          <a:prstGeom prst="rect">
            <a:avLst/>
          </a:prstGeom>
          <a:ln>
            <a:solidFill>
              <a:srgbClr val="494429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895786B-E4B2-5FBA-6A61-2758952A9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6057" y="4152262"/>
            <a:ext cx="4391607" cy="1846267"/>
          </a:xfrm>
          <a:prstGeom prst="rect">
            <a:avLst/>
          </a:prstGeom>
          <a:ln>
            <a:solidFill>
              <a:srgbClr val="494429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C565280-5732-5763-E3E8-78A773BCE9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6056" y="6424564"/>
            <a:ext cx="4391606" cy="1837492"/>
          </a:xfrm>
          <a:prstGeom prst="rect">
            <a:avLst/>
          </a:prstGeom>
          <a:ln>
            <a:solidFill>
              <a:srgbClr val="494429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44B712A-21D2-F374-CE6A-C965C4F36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6056" y="1835436"/>
            <a:ext cx="4391605" cy="1925980"/>
          </a:xfrm>
          <a:prstGeom prst="rect">
            <a:avLst/>
          </a:prstGeom>
          <a:ln>
            <a:solidFill>
              <a:srgbClr val="494429"/>
            </a:solidFill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6E02DB66-A2C6-04C9-FBF7-767BB30DE6BB}"/>
              </a:ext>
            </a:extLst>
          </p:cNvPr>
          <p:cNvSpPr txBox="1"/>
          <p:nvPr/>
        </p:nvSpPr>
        <p:spPr>
          <a:xfrm>
            <a:off x="910959" y="1430123"/>
            <a:ext cx="3422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SHAP-</a:t>
            </a:r>
            <a:r>
              <a:rPr lang="es-EC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features</a:t>
            </a:r>
            <a:r>
              <a:rPr lang="es-EC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C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Selection</a:t>
            </a:r>
            <a:r>
              <a:rPr lang="es-EC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C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Model</a:t>
            </a:r>
            <a:endParaRPr lang="es-EC" b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FAB38E-31CD-4BF4-2262-D507C9F2434C}"/>
              </a:ext>
            </a:extLst>
          </p:cNvPr>
          <p:cNvSpPr txBox="1"/>
          <p:nvPr/>
        </p:nvSpPr>
        <p:spPr>
          <a:xfrm>
            <a:off x="5251385" y="1430123"/>
            <a:ext cx="4490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Optimized</a:t>
            </a:r>
            <a:r>
              <a:rPr lang="es-EC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SHAP-</a:t>
            </a:r>
            <a:r>
              <a:rPr lang="es-EC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Selected</a:t>
            </a:r>
            <a:r>
              <a:rPr lang="es-EC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C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Features</a:t>
            </a:r>
            <a:r>
              <a:rPr lang="es-EC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C" b="1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Model</a:t>
            </a:r>
            <a:endParaRPr lang="es-EC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290C8D8-6DCD-FED4-3C55-DEDA216D4778}"/>
              </a:ext>
            </a:extLst>
          </p:cNvPr>
          <p:cNvSpPr txBox="1"/>
          <p:nvPr/>
        </p:nvSpPr>
        <p:spPr>
          <a:xfrm>
            <a:off x="11692128" y="223884"/>
            <a:ext cx="3351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C" sz="18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OBJETIVO CLAVE: </a:t>
            </a:r>
            <a:r>
              <a:rPr lang="es-EC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detectar fraude (</a:t>
            </a:r>
            <a:r>
              <a:rPr lang="es-EC" sz="18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recall</a:t>
            </a:r>
            <a:r>
              <a:rPr lang="es-EC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AUC)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12BA6EDD-E474-E8D0-EC54-F5ED0A12BEFE}"/>
              </a:ext>
            </a:extLst>
          </p:cNvPr>
          <p:cNvCxnSpPr/>
          <p:nvPr/>
        </p:nvCxnSpPr>
        <p:spPr>
          <a:xfrm>
            <a:off x="2622082" y="3011424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1381ACDE-23A9-6CFC-17A8-314584E868D1}"/>
              </a:ext>
            </a:extLst>
          </p:cNvPr>
          <p:cNvCxnSpPr/>
          <p:nvPr/>
        </p:nvCxnSpPr>
        <p:spPr>
          <a:xfrm>
            <a:off x="2567619" y="5273040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5CF3D394-8E1C-8AFA-DFEE-67DC31D90008}"/>
              </a:ext>
            </a:extLst>
          </p:cNvPr>
          <p:cNvCxnSpPr/>
          <p:nvPr/>
        </p:nvCxnSpPr>
        <p:spPr>
          <a:xfrm>
            <a:off x="2586308" y="7491984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61C4E47E-CDF6-328F-F73E-D00FA59A279C}"/>
              </a:ext>
            </a:extLst>
          </p:cNvPr>
          <p:cNvCxnSpPr/>
          <p:nvPr/>
        </p:nvCxnSpPr>
        <p:spPr>
          <a:xfrm>
            <a:off x="1091986" y="2249424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B4B4B530-5EFF-8FF0-35AC-8F4EF6150C29}"/>
              </a:ext>
            </a:extLst>
          </p:cNvPr>
          <p:cNvCxnSpPr/>
          <p:nvPr/>
        </p:nvCxnSpPr>
        <p:spPr>
          <a:xfrm>
            <a:off x="1091986" y="4492752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67E1D1F-63F5-C2AB-80DA-56966A24A14B}"/>
              </a:ext>
            </a:extLst>
          </p:cNvPr>
          <p:cNvCxnSpPr/>
          <p:nvPr/>
        </p:nvCxnSpPr>
        <p:spPr>
          <a:xfrm>
            <a:off x="1091986" y="6723888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6214AD0-11DE-0F8E-3180-5E504F346FA7}"/>
              </a:ext>
            </a:extLst>
          </p:cNvPr>
          <p:cNvCxnSpPr/>
          <p:nvPr/>
        </p:nvCxnSpPr>
        <p:spPr>
          <a:xfrm>
            <a:off x="6011458" y="2572512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90DC607-ABC4-6497-C336-151145647607}"/>
              </a:ext>
            </a:extLst>
          </p:cNvPr>
          <p:cNvCxnSpPr/>
          <p:nvPr/>
        </p:nvCxnSpPr>
        <p:spPr>
          <a:xfrm>
            <a:off x="7330480" y="3291840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D999CFD6-11B4-EBF3-E585-FA3DD270E157}"/>
              </a:ext>
            </a:extLst>
          </p:cNvPr>
          <p:cNvCxnSpPr/>
          <p:nvPr/>
        </p:nvCxnSpPr>
        <p:spPr>
          <a:xfrm>
            <a:off x="7330480" y="5376672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56B8901A-113F-A904-6836-37D1666EF65F}"/>
              </a:ext>
            </a:extLst>
          </p:cNvPr>
          <p:cNvCxnSpPr/>
          <p:nvPr/>
        </p:nvCxnSpPr>
        <p:spPr>
          <a:xfrm>
            <a:off x="7342672" y="7418832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72D3B474-710A-2177-975C-9B7BFFED6A9E}"/>
              </a:ext>
            </a:extLst>
          </p:cNvPr>
          <p:cNvCxnSpPr/>
          <p:nvPr/>
        </p:nvCxnSpPr>
        <p:spPr>
          <a:xfrm>
            <a:off x="6011458" y="6723888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5C514CCC-6C68-351E-0413-B2CBE76E3980}"/>
              </a:ext>
            </a:extLst>
          </p:cNvPr>
          <p:cNvCxnSpPr/>
          <p:nvPr/>
        </p:nvCxnSpPr>
        <p:spPr>
          <a:xfrm>
            <a:off x="6011458" y="4645152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320D670-CF0C-6463-8B15-7AC8196CFBD3}"/>
              </a:ext>
            </a:extLst>
          </p:cNvPr>
          <p:cNvCxnSpPr/>
          <p:nvPr/>
        </p:nvCxnSpPr>
        <p:spPr>
          <a:xfrm>
            <a:off x="10845586" y="2218944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A4B286F6-673C-3C4F-56E1-6E1F254A574C}"/>
              </a:ext>
            </a:extLst>
          </p:cNvPr>
          <p:cNvCxnSpPr/>
          <p:nvPr/>
        </p:nvCxnSpPr>
        <p:spPr>
          <a:xfrm>
            <a:off x="12369586" y="2993136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81163BC7-2021-F1FD-D4D2-05AD6FE8E3F0}"/>
              </a:ext>
            </a:extLst>
          </p:cNvPr>
          <p:cNvCxnSpPr/>
          <p:nvPr/>
        </p:nvCxnSpPr>
        <p:spPr>
          <a:xfrm>
            <a:off x="10845586" y="4565904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EF8C04C-6B7D-9D6B-625F-99B933D27D7A}"/>
              </a:ext>
            </a:extLst>
          </p:cNvPr>
          <p:cNvCxnSpPr/>
          <p:nvPr/>
        </p:nvCxnSpPr>
        <p:spPr>
          <a:xfrm>
            <a:off x="12333010" y="5291328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14EE090A-DE5E-78F0-65B4-1FF7423B3E7A}"/>
              </a:ext>
            </a:extLst>
          </p:cNvPr>
          <p:cNvCxnSpPr/>
          <p:nvPr/>
        </p:nvCxnSpPr>
        <p:spPr>
          <a:xfrm>
            <a:off x="10857778" y="6772656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765FCF8D-BA56-D2EE-2201-F170EA8FCF61}"/>
              </a:ext>
            </a:extLst>
          </p:cNvPr>
          <p:cNvCxnSpPr/>
          <p:nvPr/>
        </p:nvCxnSpPr>
        <p:spPr>
          <a:xfrm>
            <a:off x="12345202" y="7498080"/>
            <a:ext cx="53564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55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FC80B9D1-1FAB-4A94-1F68-7BDB8189B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69dcc01a9_0_22">
            <a:extLst>
              <a:ext uri="{FF2B5EF4-FFF2-40B4-BE49-F238E27FC236}">
                <a16:creationId xmlns:a16="http://schemas.microsoft.com/office/drawing/2014/main" id="{369242A0-398E-FB27-3903-45DEC0BA2769}"/>
              </a:ext>
            </a:extLst>
          </p:cNvPr>
          <p:cNvSpPr txBox="1"/>
          <p:nvPr/>
        </p:nvSpPr>
        <p:spPr>
          <a:xfrm>
            <a:off x="724395" y="1360732"/>
            <a:ext cx="14127450" cy="380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Tras identificar las 7 variables más importantes con SHAP, reentrenamos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LightGBM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usando solo estas variables. Se evaluaron las predicciones en el conjunto de prueba reducido, analizando ROC AUC, precisión,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recall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F1-score.</a:t>
            </a:r>
          </a:p>
          <a:p>
            <a:pPr>
              <a:buNone/>
            </a:pPr>
            <a:endParaRPr lang="es-MX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None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modelo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CatBoost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Optimizado Original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(con todas las variables) fue seleccionado por lograr el 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mejor desempeño en test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ROC AUC: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0.8066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Recall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96.2%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F1-score: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estable frente a modelos reducidos.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Conclusión: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Reducir variables no mejoró el desempeño; se mantiene el modelo completo.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pic>
        <p:nvPicPr>
          <p:cNvPr id="198" name="Google Shape;198;g3569dcc01a9_0_22">
            <a:extLst>
              <a:ext uri="{FF2B5EF4-FFF2-40B4-BE49-F238E27FC236}">
                <a16:creationId xmlns:a16="http://schemas.microsoft.com/office/drawing/2014/main" id="{EA8527C0-A690-3B8D-4BF3-62BEC486FBA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83" y="4968516"/>
            <a:ext cx="6723137" cy="286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2DEC0543-40AA-493F-058A-BC0CEB47E38B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Resultados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5627-7554-F3FB-A7B1-314067203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9914" y="4968516"/>
            <a:ext cx="3823756" cy="3015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35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69ed3544f_2_20"/>
          <p:cNvSpPr txBox="1"/>
          <p:nvPr/>
        </p:nvSpPr>
        <p:spPr>
          <a:xfrm>
            <a:off x="295075" y="1503043"/>
            <a:ext cx="7671300" cy="6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>
                <a:solidFill>
                  <a:schemeClr val="dk1"/>
                </a:solidFill>
              </a:rPr>
              <a:t>Propuesta</a:t>
            </a:r>
            <a:r>
              <a:rPr lang="en-US" sz="1500" b="1" dirty="0">
                <a:solidFill>
                  <a:schemeClr val="dk1"/>
                </a:solidFill>
              </a:rPr>
              <a:t>:</a:t>
            </a:r>
            <a:r>
              <a:rPr lang="en-US" sz="1500" dirty="0">
                <a:solidFill>
                  <a:schemeClr val="dk1"/>
                </a:solidFill>
              </a:rPr>
              <a:t> El </a:t>
            </a:r>
            <a:r>
              <a:rPr lang="en-US" sz="1500" dirty="0" err="1">
                <a:solidFill>
                  <a:schemeClr val="dk1"/>
                </a:solidFill>
              </a:rPr>
              <a:t>modelo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CatBoost</a:t>
            </a:r>
            <a:r>
              <a:rPr lang="en-US" sz="1500" dirty="0">
                <a:solidFill>
                  <a:schemeClr val="dk1"/>
                </a:solidFill>
              </a:rPr>
              <a:t> se </a:t>
            </a:r>
            <a:r>
              <a:rPr lang="en-US" sz="1500" dirty="0" err="1">
                <a:solidFill>
                  <a:schemeClr val="dk1"/>
                </a:solidFill>
              </a:rPr>
              <a:t>integraría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en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el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sistema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gestión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reclamaciones</a:t>
            </a:r>
            <a:r>
              <a:rPr lang="en-US" sz="1500" dirty="0">
                <a:solidFill>
                  <a:schemeClr val="dk1"/>
                </a:solidFill>
              </a:rPr>
              <a:t> de la </a:t>
            </a:r>
            <a:r>
              <a:rPr lang="en-US" sz="1500" dirty="0" err="1">
                <a:solidFill>
                  <a:schemeClr val="dk1"/>
                </a:solidFill>
              </a:rPr>
              <a:t>aseguradora</a:t>
            </a:r>
            <a:r>
              <a:rPr lang="en-US" sz="1500" dirty="0">
                <a:solidFill>
                  <a:schemeClr val="dk1"/>
                </a:solidFill>
              </a:rPr>
              <a:t>. Cada </a:t>
            </a:r>
            <a:r>
              <a:rPr lang="en-US" sz="1500" dirty="0" err="1">
                <a:solidFill>
                  <a:schemeClr val="dk1"/>
                </a:solidFill>
              </a:rPr>
              <a:t>nueva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reclamación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sería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evaluada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por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el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modelo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en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tiempo</a:t>
            </a:r>
            <a:r>
              <a:rPr lang="en-US" sz="1500" dirty="0">
                <a:solidFill>
                  <a:schemeClr val="dk1"/>
                </a:solidFill>
              </a:rPr>
              <a:t> real o </a:t>
            </a:r>
            <a:r>
              <a:rPr lang="en-US" sz="1500" dirty="0" err="1">
                <a:solidFill>
                  <a:schemeClr val="dk1"/>
                </a:solidFill>
              </a:rPr>
              <a:t>por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lotes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periódicos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 b="1" dirty="0" err="1">
                <a:solidFill>
                  <a:schemeClr val="dk1"/>
                </a:solidFill>
              </a:rPr>
              <a:t>Flujo</a:t>
            </a:r>
            <a:r>
              <a:rPr lang="en-US" sz="1500" b="1" dirty="0">
                <a:solidFill>
                  <a:schemeClr val="dk1"/>
                </a:solidFill>
              </a:rPr>
              <a:t> de </a:t>
            </a:r>
            <a:r>
              <a:rPr lang="en-US" sz="1500" b="1" dirty="0" err="1">
                <a:solidFill>
                  <a:schemeClr val="dk1"/>
                </a:solidFill>
              </a:rPr>
              <a:t>Trabajo</a:t>
            </a:r>
            <a:r>
              <a:rPr lang="en-US" sz="1500" b="1" dirty="0">
                <a:solidFill>
                  <a:schemeClr val="dk1"/>
                </a:solidFill>
              </a:rPr>
              <a:t>:</a:t>
            </a:r>
            <a:endParaRPr sz="1500" b="1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dirty="0">
                <a:solidFill>
                  <a:schemeClr val="dk1"/>
                </a:solidFill>
              </a:rPr>
              <a:t>Se </a:t>
            </a:r>
            <a:r>
              <a:rPr lang="en-US" sz="1500" dirty="0" err="1">
                <a:solidFill>
                  <a:schemeClr val="dk1"/>
                </a:solidFill>
              </a:rPr>
              <a:t>reciben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los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datos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una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nueva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reclamación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dirty="0">
                <a:solidFill>
                  <a:schemeClr val="dk1"/>
                </a:solidFill>
              </a:rPr>
              <a:t>Los </a:t>
            </a:r>
            <a:r>
              <a:rPr lang="en-US" sz="1500" dirty="0" err="1">
                <a:solidFill>
                  <a:schemeClr val="dk1"/>
                </a:solidFill>
              </a:rPr>
              <a:t>datos</a:t>
            </a:r>
            <a:r>
              <a:rPr lang="en-US" sz="1500" dirty="0">
                <a:solidFill>
                  <a:schemeClr val="dk1"/>
                </a:solidFill>
              </a:rPr>
              <a:t> se </a:t>
            </a:r>
            <a:r>
              <a:rPr lang="en-US" sz="1500" dirty="0" err="1">
                <a:solidFill>
                  <a:schemeClr val="dk1"/>
                </a:solidFill>
              </a:rPr>
              <a:t>preprocesan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manera</a:t>
            </a:r>
            <a:r>
              <a:rPr lang="en-US" sz="1500" dirty="0">
                <a:solidFill>
                  <a:schemeClr val="dk1"/>
                </a:solidFill>
              </a:rPr>
              <a:t> similar al </a:t>
            </a:r>
            <a:r>
              <a:rPr lang="en-US" sz="1500" dirty="0" err="1">
                <a:solidFill>
                  <a:schemeClr val="dk1"/>
                </a:solidFill>
              </a:rPr>
              <a:t>entrenamiento</a:t>
            </a:r>
            <a:r>
              <a:rPr lang="en-US" sz="1500" dirty="0">
                <a:solidFill>
                  <a:schemeClr val="dk1"/>
                </a:solidFill>
              </a:rPr>
              <a:t> del </a:t>
            </a:r>
            <a:r>
              <a:rPr lang="en-US" sz="1500" dirty="0" err="1">
                <a:solidFill>
                  <a:schemeClr val="dk1"/>
                </a:solidFill>
              </a:rPr>
              <a:t>modelo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dirty="0">
                <a:solidFill>
                  <a:schemeClr val="dk1"/>
                </a:solidFill>
              </a:rPr>
              <a:t>El </a:t>
            </a:r>
            <a:r>
              <a:rPr lang="en-US" sz="1500" dirty="0" err="1">
                <a:solidFill>
                  <a:schemeClr val="dk1"/>
                </a:solidFill>
              </a:rPr>
              <a:t>modelo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CatBoost</a:t>
            </a:r>
            <a:r>
              <a:rPr lang="en-US" sz="1500" dirty="0">
                <a:solidFill>
                  <a:schemeClr val="dk1"/>
                </a:solidFill>
              </a:rPr>
              <a:t> genera </a:t>
            </a:r>
            <a:r>
              <a:rPr lang="en-US" sz="1500" dirty="0" err="1">
                <a:solidFill>
                  <a:schemeClr val="dk1"/>
                </a:solidFill>
              </a:rPr>
              <a:t>una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puntuación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probabilidad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fraude</a:t>
            </a:r>
            <a:r>
              <a:rPr lang="en-US" sz="1500" dirty="0">
                <a:solidFill>
                  <a:schemeClr val="dk1"/>
                </a:solidFill>
              </a:rPr>
              <a:t> para la </a:t>
            </a:r>
            <a:r>
              <a:rPr lang="en-US" sz="1500" dirty="0" err="1">
                <a:solidFill>
                  <a:schemeClr val="dk1"/>
                </a:solidFill>
              </a:rPr>
              <a:t>reclamación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b="1" dirty="0">
                <a:solidFill>
                  <a:schemeClr val="dk1"/>
                </a:solidFill>
              </a:rPr>
              <a:t>Umbral:</a:t>
            </a:r>
            <a:r>
              <a:rPr lang="en-US" sz="1500" dirty="0">
                <a:solidFill>
                  <a:schemeClr val="dk1"/>
                </a:solidFill>
              </a:rPr>
              <a:t> Se </a:t>
            </a:r>
            <a:r>
              <a:rPr lang="en-US" sz="1500" dirty="0" err="1">
                <a:solidFill>
                  <a:schemeClr val="dk1"/>
                </a:solidFill>
              </a:rPr>
              <a:t>establecería</a:t>
            </a:r>
            <a:r>
              <a:rPr lang="en-US" sz="1500" dirty="0">
                <a:solidFill>
                  <a:schemeClr val="dk1"/>
                </a:solidFill>
              </a:rPr>
              <a:t> un umbral de </a:t>
            </a:r>
            <a:r>
              <a:rPr lang="en-US" sz="1500" dirty="0" err="1">
                <a:solidFill>
                  <a:schemeClr val="dk1"/>
                </a:solidFill>
              </a:rPr>
              <a:t>probabilidad</a:t>
            </a:r>
            <a:r>
              <a:rPr lang="en-US" sz="1500" dirty="0">
                <a:solidFill>
                  <a:schemeClr val="dk1"/>
                </a:solidFill>
              </a:rPr>
              <a:t> (a </a:t>
            </a:r>
            <a:r>
              <a:rPr lang="en-US" sz="1500" dirty="0" err="1">
                <a:solidFill>
                  <a:schemeClr val="dk1"/>
                </a:solidFill>
              </a:rPr>
              <a:t>determinar</a:t>
            </a:r>
            <a:r>
              <a:rPr lang="en-US" sz="1500" dirty="0">
                <a:solidFill>
                  <a:schemeClr val="dk1"/>
                </a:solidFill>
              </a:rPr>
              <a:t> con </a:t>
            </a:r>
            <a:r>
              <a:rPr lang="en-US" sz="1500" dirty="0" err="1">
                <a:solidFill>
                  <a:schemeClr val="dk1"/>
                </a:solidFill>
              </a:rPr>
              <a:t>el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negocio</a:t>
            </a:r>
            <a:r>
              <a:rPr lang="en-US" sz="1500" dirty="0">
                <a:solidFill>
                  <a:schemeClr val="dk1"/>
                </a:solidFill>
              </a:rPr>
              <a:t>) para </a:t>
            </a:r>
            <a:r>
              <a:rPr lang="en-US" sz="1500" dirty="0" err="1">
                <a:solidFill>
                  <a:schemeClr val="dk1"/>
                </a:solidFill>
              </a:rPr>
              <a:t>clasificar</a:t>
            </a:r>
            <a:r>
              <a:rPr lang="en-US" sz="1500" dirty="0">
                <a:solidFill>
                  <a:schemeClr val="dk1"/>
                </a:solidFill>
              </a:rPr>
              <a:t> las </a:t>
            </a:r>
            <a:r>
              <a:rPr lang="en-US" sz="1500" dirty="0" err="1">
                <a:solidFill>
                  <a:schemeClr val="dk1"/>
                </a:solidFill>
              </a:rPr>
              <a:t>reclamaciones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como</a:t>
            </a:r>
            <a:r>
              <a:rPr lang="en-US" sz="1500" dirty="0">
                <a:solidFill>
                  <a:schemeClr val="dk1"/>
                </a:solidFill>
              </a:rPr>
              <a:t> de "alto </a:t>
            </a:r>
            <a:r>
              <a:rPr lang="en-US" sz="1500" dirty="0" err="1">
                <a:solidFill>
                  <a:schemeClr val="dk1"/>
                </a:solidFill>
              </a:rPr>
              <a:t>riesgo</a:t>
            </a:r>
            <a:r>
              <a:rPr lang="en-US" sz="1500" dirty="0">
                <a:solidFill>
                  <a:schemeClr val="dk1"/>
                </a:solidFill>
              </a:rPr>
              <a:t>" o "bajo </a:t>
            </a:r>
            <a:r>
              <a:rPr lang="en-US" sz="1500" dirty="0" err="1">
                <a:solidFill>
                  <a:schemeClr val="dk1"/>
                </a:solidFill>
              </a:rPr>
              <a:t>riesgo</a:t>
            </a:r>
            <a:r>
              <a:rPr lang="en-US" sz="1500" dirty="0">
                <a:solidFill>
                  <a:schemeClr val="dk1"/>
                </a:solidFill>
              </a:rPr>
              <a:t>" de </a:t>
            </a:r>
            <a:r>
              <a:rPr lang="en-US" sz="1500" dirty="0" err="1">
                <a:solidFill>
                  <a:schemeClr val="dk1"/>
                </a:solidFill>
              </a:rPr>
              <a:t>fraude</a:t>
            </a:r>
            <a:r>
              <a:rPr lang="en-US" sz="1500" dirty="0">
                <a:solidFill>
                  <a:schemeClr val="dk1"/>
                </a:solidFill>
              </a:rPr>
              <a:t>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-US" sz="1500" dirty="0">
                <a:solidFill>
                  <a:schemeClr val="dk1"/>
                </a:solidFill>
              </a:rPr>
              <a:t>Las </a:t>
            </a:r>
            <a:r>
              <a:rPr lang="en-US" sz="1500" dirty="0" err="1">
                <a:solidFill>
                  <a:schemeClr val="dk1"/>
                </a:solidFill>
              </a:rPr>
              <a:t>reclamaciones</a:t>
            </a:r>
            <a:r>
              <a:rPr lang="en-US" sz="1500" dirty="0">
                <a:solidFill>
                  <a:schemeClr val="dk1"/>
                </a:solidFill>
              </a:rPr>
              <a:t> de "alto </a:t>
            </a:r>
            <a:r>
              <a:rPr lang="en-US" sz="1500" dirty="0" err="1">
                <a:solidFill>
                  <a:schemeClr val="dk1"/>
                </a:solidFill>
              </a:rPr>
              <a:t>riesgo</a:t>
            </a:r>
            <a:r>
              <a:rPr lang="en-US" sz="1500" dirty="0">
                <a:solidFill>
                  <a:schemeClr val="dk1"/>
                </a:solidFill>
              </a:rPr>
              <a:t>" se </a:t>
            </a:r>
            <a:r>
              <a:rPr lang="en-US" sz="1500" dirty="0" err="1">
                <a:solidFill>
                  <a:schemeClr val="dk1"/>
                </a:solidFill>
              </a:rPr>
              <a:t>enviarían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automáticamente</a:t>
            </a:r>
            <a:r>
              <a:rPr lang="en-US" sz="1500" dirty="0">
                <a:solidFill>
                  <a:schemeClr val="dk1"/>
                </a:solidFill>
              </a:rPr>
              <a:t> para </a:t>
            </a:r>
            <a:r>
              <a:rPr lang="en-US" sz="1500" dirty="0" err="1">
                <a:solidFill>
                  <a:schemeClr val="dk1"/>
                </a:solidFill>
              </a:rPr>
              <a:t>una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revisión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más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exhaustiva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por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parte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analistas</a:t>
            </a:r>
            <a:r>
              <a:rPr lang="en-US" sz="1500" dirty="0">
                <a:solidFill>
                  <a:schemeClr val="dk1"/>
                </a:solidFill>
              </a:rPr>
              <a:t> de </a:t>
            </a:r>
            <a:r>
              <a:rPr lang="en-US" sz="1500" dirty="0" err="1">
                <a:solidFill>
                  <a:schemeClr val="dk1"/>
                </a:solidFill>
              </a:rPr>
              <a:t>fraude</a:t>
            </a:r>
            <a:r>
              <a:rPr lang="en-US" sz="1500" dirty="0">
                <a:solidFill>
                  <a:schemeClr val="dk1"/>
                </a:solidFill>
              </a:rPr>
              <a:t>. Las </a:t>
            </a:r>
            <a:r>
              <a:rPr lang="en-US" sz="1500" dirty="0" err="1">
                <a:solidFill>
                  <a:schemeClr val="dk1"/>
                </a:solidFill>
              </a:rPr>
              <a:t>reclamaciones</a:t>
            </a:r>
            <a:r>
              <a:rPr lang="en-US" sz="1500" dirty="0">
                <a:solidFill>
                  <a:schemeClr val="dk1"/>
                </a:solidFill>
              </a:rPr>
              <a:t> de "bajo </a:t>
            </a:r>
            <a:r>
              <a:rPr lang="en-US" sz="1500" dirty="0" err="1">
                <a:solidFill>
                  <a:schemeClr val="dk1"/>
                </a:solidFill>
              </a:rPr>
              <a:t>riesgo</a:t>
            </a:r>
            <a:r>
              <a:rPr lang="en-US" sz="1500" dirty="0">
                <a:solidFill>
                  <a:schemeClr val="dk1"/>
                </a:solidFill>
              </a:rPr>
              <a:t>" </a:t>
            </a:r>
            <a:r>
              <a:rPr lang="en-US" sz="1500" dirty="0" err="1">
                <a:solidFill>
                  <a:schemeClr val="dk1"/>
                </a:solidFill>
              </a:rPr>
              <a:t>seguirían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el</a:t>
            </a:r>
            <a:r>
              <a:rPr lang="en-US" sz="1500" dirty="0">
                <a:solidFill>
                  <a:schemeClr val="dk1"/>
                </a:solidFill>
              </a:rPr>
              <a:t> </a:t>
            </a:r>
            <a:r>
              <a:rPr lang="en-US" sz="1500" dirty="0" err="1">
                <a:solidFill>
                  <a:schemeClr val="dk1"/>
                </a:solidFill>
              </a:rPr>
              <a:t>proceso</a:t>
            </a:r>
            <a:r>
              <a:rPr lang="en-US" sz="1500" dirty="0">
                <a:solidFill>
                  <a:schemeClr val="dk1"/>
                </a:solidFill>
              </a:rPr>
              <a:t> normal.</a:t>
            </a:r>
            <a:endParaRPr sz="1500" dirty="0">
              <a:solidFill>
                <a:schemeClr val="dk1"/>
              </a:solidFill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MX" sz="1500" b="1" dirty="0">
                <a:solidFill>
                  <a:schemeClr val="dk1"/>
                </a:solidFill>
              </a:rPr>
              <a:t>Justificación: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 b="1" dirty="0">
                <a:solidFill>
                  <a:schemeClr val="dk1"/>
                </a:solidFill>
              </a:rPr>
              <a:t>Eficiencia:</a:t>
            </a:r>
            <a:r>
              <a:rPr lang="es-MX" sz="1500" dirty="0">
                <a:solidFill>
                  <a:schemeClr val="dk1"/>
                </a:solidFill>
              </a:rPr>
              <a:t> Permite enfocar los recursos de investigación en los casos con mayor probabilidad de fraude, optimizando el trabajo de los analistas.</a:t>
            </a: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MX" sz="1500" b="1" dirty="0">
                <a:solidFill>
                  <a:schemeClr val="dk1"/>
                </a:solidFill>
              </a:rPr>
              <a:t>Reducción de Pérdidas:</a:t>
            </a:r>
            <a:r>
              <a:rPr lang="es-MX" sz="1500" dirty="0">
                <a:solidFill>
                  <a:schemeClr val="dk1"/>
                </a:solidFill>
              </a:rPr>
              <a:t> La detección temprana puede prevenir pagos fraudulentos significativos.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MX" sz="1500" b="1" dirty="0">
                <a:solidFill>
                  <a:schemeClr val="dk1"/>
                </a:solidFill>
              </a:rPr>
              <a:t>Prácticas Similares:</a:t>
            </a:r>
            <a:r>
              <a:rPr lang="es-MX" sz="1500" dirty="0">
                <a:solidFill>
                  <a:schemeClr val="dk1"/>
                </a:solidFill>
              </a:rPr>
              <a:t> Empresas de seguros a nivel mundial utilizan sistemas similares basados en machine </a:t>
            </a:r>
            <a:r>
              <a:rPr lang="es-MX" sz="1500" dirty="0" err="1">
                <a:solidFill>
                  <a:schemeClr val="dk1"/>
                </a:solidFill>
              </a:rPr>
              <a:t>learning</a:t>
            </a:r>
            <a:r>
              <a:rPr lang="es-MX" sz="1500" dirty="0">
                <a:solidFill>
                  <a:schemeClr val="dk1"/>
                </a:solidFill>
              </a:rPr>
              <a:t> para priorizar investigaciones de fraude y optimizar sus procesos de reclamación</a:t>
            </a:r>
            <a:r>
              <a:rPr lang="es-MX" sz="1300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s-MX"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g3569ed3544f_2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375" y="4993445"/>
            <a:ext cx="6904775" cy="217628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3EFEBC86-676C-F88D-4151-DC83E4A8FD6D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20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Implementación</a:t>
            </a:r>
            <a:r>
              <a:rPr lang="en-US" sz="3200" b="1" dirty="0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en</a:t>
            </a:r>
            <a:r>
              <a:rPr lang="en-US" sz="3200" b="1" dirty="0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el</a:t>
            </a:r>
            <a:r>
              <a:rPr lang="en-US" sz="3200" b="1" dirty="0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Negocio</a:t>
            </a:r>
            <a:endParaRPr lang="en-US" sz="3200" b="1" dirty="0">
              <a:solidFill>
                <a:srgbClr val="FFFFFF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667E883-D3AF-35F5-2D68-8119669D52F3}"/>
              </a:ext>
            </a:extLst>
          </p:cNvPr>
          <p:cNvSpPr txBox="1"/>
          <p:nvPr/>
        </p:nvSpPr>
        <p:spPr>
          <a:xfrm>
            <a:off x="8588167" y="2505665"/>
            <a:ext cx="64613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Costo promedio de un fraude USD $2552 </a:t>
            </a:r>
            <a:r>
              <a:rPr lang="es-EC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(Caso Colombia)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Costo por investigar falso positivo USD =&gt; 1200 / (20 * 8 * 2)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de fraudes detectados (TP) 154 Modelado final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de fraudes no detectados (FN) 30 Modelado final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C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C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Total de falsos positivos (FP) 1.056 Modelado final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4;g3569ed3544f_2_8">
            <a:extLst>
              <a:ext uri="{FF2B5EF4-FFF2-40B4-BE49-F238E27FC236}">
                <a16:creationId xmlns:a16="http://schemas.microsoft.com/office/drawing/2014/main" id="{3180207C-550D-2B33-82A8-AA868708E2C2}"/>
              </a:ext>
            </a:extLst>
          </p:cNvPr>
          <p:cNvSpPr/>
          <p:nvPr/>
        </p:nvSpPr>
        <p:spPr>
          <a:xfrm>
            <a:off x="402590" y="310896"/>
            <a:ext cx="636397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Limitaciones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4" name="Google Shape;154;g3569ed3544f_2_8">
            <a:extLst>
              <a:ext uri="{FF2B5EF4-FFF2-40B4-BE49-F238E27FC236}">
                <a16:creationId xmlns:a16="http://schemas.microsoft.com/office/drawing/2014/main" id="{466FF0A7-91AA-4649-BB8B-E4BFFA99DFDE}"/>
              </a:ext>
            </a:extLst>
          </p:cNvPr>
          <p:cNvSpPr/>
          <p:nvPr/>
        </p:nvSpPr>
        <p:spPr>
          <a:xfrm>
            <a:off x="8282942" y="310896"/>
            <a:ext cx="636397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Future Work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595701-3EB8-65EC-2F1E-4F278C6205B8}"/>
              </a:ext>
            </a:extLst>
          </p:cNvPr>
          <p:cNvSpPr txBox="1"/>
          <p:nvPr/>
        </p:nvSpPr>
        <p:spPr>
          <a:xfrm>
            <a:off x="8282942" y="1658112"/>
            <a:ext cx="636397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Implementar técnicas avanzadas 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 balanceo, como </a:t>
            </a:r>
            <a:r>
              <a:rPr lang="es-MX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SMOTEENN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 </a:t>
            </a:r>
            <a:r>
              <a:rPr lang="es-MX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ADASYN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que combinan </a:t>
            </a:r>
            <a:r>
              <a:rPr lang="es-MX" sz="18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sobremuestreo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limpieza de ruido.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Incorporar </a:t>
            </a:r>
            <a:r>
              <a:rPr lang="es-MX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SHAP </a:t>
            </a:r>
            <a:r>
              <a:rPr lang="es-MX" sz="18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Values</a:t>
            </a:r>
            <a:r>
              <a:rPr lang="es-MX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entender el impacto individual de cada variable en las predicciones y </a:t>
            </a:r>
            <a:r>
              <a:rPr lang="es-MX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LIME</a:t>
            </a: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explicaciones locales de predicciones individuales sospechosas.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Inyectar manualmente patrones de fraude sofisticado para hacer más robusto al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Entrenar de forma periódica con nuevos datos, dada la naturaleza cambiante de las tácticas de fraude.</a:t>
            </a:r>
            <a:endParaRPr lang="es-EC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17" name="Google Shape;213;g3569fe8fe46_0_43">
            <a:extLst>
              <a:ext uri="{FF2B5EF4-FFF2-40B4-BE49-F238E27FC236}">
                <a16:creationId xmlns:a16="http://schemas.microsoft.com/office/drawing/2014/main" id="{A68CD863-9536-F123-64AC-4EFA9254EA60}"/>
              </a:ext>
            </a:extLst>
          </p:cNvPr>
          <p:cNvGraphicFramePr/>
          <p:nvPr/>
        </p:nvGraphicFramePr>
        <p:xfrm>
          <a:off x="402588" y="1404996"/>
          <a:ext cx="6518556" cy="5081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"/>
          <p:cNvGrpSpPr/>
          <p:nvPr/>
        </p:nvGrpSpPr>
        <p:grpSpPr>
          <a:xfrm>
            <a:off x="2336126" y="4446597"/>
            <a:ext cx="2805775" cy="2830867"/>
            <a:chOff x="0" y="-57150"/>
            <a:chExt cx="898747" cy="906784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898747" cy="849634"/>
            </a:xfrm>
            <a:custGeom>
              <a:avLst/>
              <a:gdLst/>
              <a:ahLst/>
              <a:cxnLst/>
              <a:rect l="l" t="t" r="r" b="b"/>
              <a:pathLst>
                <a:path w="898747" h="849634" extrusionOk="0">
                  <a:moveTo>
                    <a:pt x="88481" y="0"/>
                  </a:moveTo>
                  <a:lnTo>
                    <a:pt x="810266" y="0"/>
                  </a:lnTo>
                  <a:cubicBezTo>
                    <a:pt x="833732" y="0"/>
                    <a:pt x="856238" y="9322"/>
                    <a:pt x="872831" y="25915"/>
                  </a:cubicBezTo>
                  <a:cubicBezTo>
                    <a:pt x="889424" y="42509"/>
                    <a:pt x="898747" y="65014"/>
                    <a:pt x="898747" y="88481"/>
                  </a:cubicBezTo>
                  <a:lnTo>
                    <a:pt x="898747" y="761153"/>
                  </a:lnTo>
                  <a:cubicBezTo>
                    <a:pt x="898747" y="784620"/>
                    <a:pt x="889424" y="807125"/>
                    <a:pt x="872831" y="823719"/>
                  </a:cubicBezTo>
                  <a:cubicBezTo>
                    <a:pt x="856238" y="840312"/>
                    <a:pt x="833732" y="849634"/>
                    <a:pt x="810266" y="849634"/>
                  </a:cubicBezTo>
                  <a:lnTo>
                    <a:pt x="88481" y="849634"/>
                  </a:lnTo>
                  <a:cubicBezTo>
                    <a:pt x="65014" y="849634"/>
                    <a:pt x="42509" y="840312"/>
                    <a:pt x="25915" y="823719"/>
                  </a:cubicBezTo>
                  <a:cubicBezTo>
                    <a:pt x="9322" y="807125"/>
                    <a:pt x="0" y="784620"/>
                    <a:pt x="0" y="761153"/>
                  </a:cubicBezTo>
                  <a:lnTo>
                    <a:pt x="0" y="88481"/>
                  </a:lnTo>
                  <a:cubicBezTo>
                    <a:pt x="0" y="65014"/>
                    <a:pt x="9322" y="42509"/>
                    <a:pt x="25915" y="25915"/>
                  </a:cubicBezTo>
                  <a:cubicBezTo>
                    <a:pt x="42509" y="9322"/>
                    <a:pt x="65014" y="0"/>
                    <a:pt x="88481" y="0"/>
                  </a:cubicBezTo>
                  <a:close/>
                </a:path>
              </a:pathLst>
            </a:custGeom>
            <a:solidFill>
              <a:srgbClr val="F8FA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0" y="-57150"/>
              <a:ext cx="898747" cy="90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750" tIns="41750" rIns="41750" bIns="41750" anchor="ctr" anchorCtr="0">
              <a:noAutofit/>
            </a:bodyPr>
            <a:lstStyle/>
            <a:p>
              <a:pPr marL="0" marR="0" lvl="0" indent="0" algn="ctr" rtl="0">
                <a:lnSpc>
                  <a:spcPct val="2000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6122866" y="4415352"/>
            <a:ext cx="2805775" cy="2830867"/>
            <a:chOff x="0" y="-57150"/>
            <a:chExt cx="898747" cy="906784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98747" cy="849634"/>
            </a:xfrm>
            <a:custGeom>
              <a:avLst/>
              <a:gdLst/>
              <a:ahLst/>
              <a:cxnLst/>
              <a:rect l="l" t="t" r="r" b="b"/>
              <a:pathLst>
                <a:path w="898747" h="849634" extrusionOk="0">
                  <a:moveTo>
                    <a:pt x="88481" y="0"/>
                  </a:moveTo>
                  <a:lnTo>
                    <a:pt x="810266" y="0"/>
                  </a:lnTo>
                  <a:cubicBezTo>
                    <a:pt x="833732" y="0"/>
                    <a:pt x="856238" y="9322"/>
                    <a:pt x="872831" y="25915"/>
                  </a:cubicBezTo>
                  <a:cubicBezTo>
                    <a:pt x="889424" y="42509"/>
                    <a:pt x="898747" y="65014"/>
                    <a:pt x="898747" y="88481"/>
                  </a:cubicBezTo>
                  <a:lnTo>
                    <a:pt x="898747" y="761153"/>
                  </a:lnTo>
                  <a:cubicBezTo>
                    <a:pt x="898747" y="784620"/>
                    <a:pt x="889424" y="807125"/>
                    <a:pt x="872831" y="823719"/>
                  </a:cubicBezTo>
                  <a:cubicBezTo>
                    <a:pt x="856238" y="840312"/>
                    <a:pt x="833732" y="849634"/>
                    <a:pt x="810266" y="849634"/>
                  </a:cubicBezTo>
                  <a:lnTo>
                    <a:pt x="88481" y="849634"/>
                  </a:lnTo>
                  <a:cubicBezTo>
                    <a:pt x="65014" y="849634"/>
                    <a:pt x="42509" y="840312"/>
                    <a:pt x="25915" y="823719"/>
                  </a:cubicBezTo>
                  <a:cubicBezTo>
                    <a:pt x="9322" y="807125"/>
                    <a:pt x="0" y="784620"/>
                    <a:pt x="0" y="761153"/>
                  </a:cubicBezTo>
                  <a:lnTo>
                    <a:pt x="0" y="88481"/>
                  </a:lnTo>
                  <a:cubicBezTo>
                    <a:pt x="0" y="65014"/>
                    <a:pt x="9322" y="42509"/>
                    <a:pt x="25915" y="25915"/>
                  </a:cubicBezTo>
                  <a:cubicBezTo>
                    <a:pt x="42509" y="9322"/>
                    <a:pt x="65014" y="0"/>
                    <a:pt x="88481" y="0"/>
                  </a:cubicBezTo>
                  <a:close/>
                </a:path>
              </a:pathLst>
            </a:custGeom>
            <a:solidFill>
              <a:srgbClr val="F8FA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0" y="-57150"/>
              <a:ext cx="898747" cy="90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750" tIns="41750" rIns="41750" bIns="41750" anchor="ctr" anchorCtr="0">
              <a:noAutofit/>
            </a:bodyPr>
            <a:lstStyle/>
            <a:p>
              <a:pPr marL="0" marR="0" lvl="0" indent="0" algn="ctr" rtl="0">
                <a:lnSpc>
                  <a:spcPct val="2000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9907598" y="4415352"/>
            <a:ext cx="2805775" cy="2830867"/>
            <a:chOff x="0" y="-57150"/>
            <a:chExt cx="898747" cy="906784"/>
          </a:xfrm>
        </p:grpSpPr>
        <p:sp>
          <p:nvSpPr>
            <p:cNvPr id="112" name="Google Shape;112;p2"/>
            <p:cNvSpPr/>
            <p:nvPr/>
          </p:nvSpPr>
          <p:spPr>
            <a:xfrm>
              <a:off x="0" y="0"/>
              <a:ext cx="898747" cy="849634"/>
            </a:xfrm>
            <a:custGeom>
              <a:avLst/>
              <a:gdLst/>
              <a:ahLst/>
              <a:cxnLst/>
              <a:rect l="l" t="t" r="r" b="b"/>
              <a:pathLst>
                <a:path w="898747" h="849634" extrusionOk="0">
                  <a:moveTo>
                    <a:pt x="88481" y="0"/>
                  </a:moveTo>
                  <a:lnTo>
                    <a:pt x="810266" y="0"/>
                  </a:lnTo>
                  <a:cubicBezTo>
                    <a:pt x="833732" y="0"/>
                    <a:pt x="856238" y="9322"/>
                    <a:pt x="872831" y="25915"/>
                  </a:cubicBezTo>
                  <a:cubicBezTo>
                    <a:pt x="889424" y="42509"/>
                    <a:pt x="898747" y="65014"/>
                    <a:pt x="898747" y="88481"/>
                  </a:cubicBezTo>
                  <a:lnTo>
                    <a:pt x="898747" y="761153"/>
                  </a:lnTo>
                  <a:cubicBezTo>
                    <a:pt x="898747" y="784620"/>
                    <a:pt x="889424" y="807125"/>
                    <a:pt x="872831" y="823719"/>
                  </a:cubicBezTo>
                  <a:cubicBezTo>
                    <a:pt x="856238" y="840312"/>
                    <a:pt x="833732" y="849634"/>
                    <a:pt x="810266" y="849634"/>
                  </a:cubicBezTo>
                  <a:lnTo>
                    <a:pt x="88481" y="849634"/>
                  </a:lnTo>
                  <a:cubicBezTo>
                    <a:pt x="65014" y="849634"/>
                    <a:pt x="42509" y="840312"/>
                    <a:pt x="25915" y="823719"/>
                  </a:cubicBezTo>
                  <a:cubicBezTo>
                    <a:pt x="9322" y="807125"/>
                    <a:pt x="0" y="784620"/>
                    <a:pt x="0" y="761153"/>
                  </a:cubicBezTo>
                  <a:lnTo>
                    <a:pt x="0" y="88481"/>
                  </a:lnTo>
                  <a:cubicBezTo>
                    <a:pt x="0" y="65014"/>
                    <a:pt x="9322" y="42509"/>
                    <a:pt x="25915" y="25915"/>
                  </a:cubicBezTo>
                  <a:cubicBezTo>
                    <a:pt x="42509" y="9322"/>
                    <a:pt x="65014" y="0"/>
                    <a:pt x="88481" y="0"/>
                  </a:cubicBezTo>
                  <a:close/>
                </a:path>
              </a:pathLst>
            </a:custGeom>
            <a:solidFill>
              <a:srgbClr val="F8FA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0" y="-57150"/>
              <a:ext cx="898747" cy="90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750" tIns="41750" rIns="41750" bIns="41750" anchor="ctr" anchorCtr="0">
              <a:noAutofit/>
            </a:bodyPr>
            <a:lstStyle/>
            <a:p>
              <a:pPr marL="0" marR="0" lvl="0" indent="0" algn="ctr" rtl="0">
                <a:lnSpc>
                  <a:spcPct val="2000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1740980" y="3098075"/>
            <a:ext cx="11567540" cy="42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6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67">
                <a:solidFill>
                  <a:srgbClr val="002659"/>
                </a:solidFill>
                <a:latin typeface="Poppins"/>
                <a:ea typeface="Poppins"/>
                <a:cs typeface="Poppins"/>
                <a:sym typeface="Poppins"/>
              </a:rPr>
              <a:t>En el año </a:t>
            </a:r>
            <a:r>
              <a:rPr lang="en-US" sz="2467" b="1">
                <a:solidFill>
                  <a:srgbClr val="938953"/>
                </a:solidFill>
                <a:latin typeface="Poppins"/>
                <a:ea typeface="Poppins"/>
                <a:cs typeface="Poppins"/>
                <a:sym typeface="Poppins"/>
              </a:rPr>
              <a:t>2023</a:t>
            </a:r>
            <a:r>
              <a:rPr lang="en-US" sz="2467">
                <a:solidFill>
                  <a:srgbClr val="002659"/>
                </a:solidFill>
                <a:latin typeface="Poppins"/>
                <a:ea typeface="Poppins"/>
                <a:cs typeface="Poppins"/>
                <a:sym typeface="Poppins"/>
              </a:rPr>
              <a:t>, una aseguradora de autos en Colombia detectó: 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2673687" y="5815103"/>
            <a:ext cx="2130653" cy="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5" b="1">
                <a:solidFill>
                  <a:srgbClr val="002659"/>
                </a:solidFill>
                <a:latin typeface="Poppins"/>
                <a:ea typeface="Poppins"/>
                <a:cs typeface="Poppins"/>
                <a:sym typeface="Poppins"/>
              </a:rPr>
              <a:t>Casos registrados</a:t>
            </a:r>
            <a:endParaRPr sz="2055" b="1">
              <a:solidFill>
                <a:srgbClr val="0026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2773102" y="4841127"/>
            <a:ext cx="2031238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21" b="1">
                <a:solidFill>
                  <a:srgbClr val="938953"/>
                </a:solidFill>
                <a:latin typeface="Poppins"/>
                <a:ea typeface="Poppins"/>
                <a:cs typeface="Poppins"/>
                <a:sym typeface="Poppins"/>
              </a:rPr>
              <a:t>24.300 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0039350" y="5815103"/>
            <a:ext cx="2514599" cy="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5" b="1">
                <a:solidFill>
                  <a:srgbClr val="002659"/>
                </a:solidFill>
                <a:latin typeface="Poppins"/>
                <a:ea typeface="Poppins"/>
                <a:cs typeface="Poppins"/>
                <a:sym typeface="Poppins"/>
              </a:rPr>
              <a:t>Monto promedio por caso de fraude</a:t>
            </a:r>
            <a:endParaRPr sz="2055" b="1">
              <a:solidFill>
                <a:srgbClr val="0026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9907598" y="4841127"/>
            <a:ext cx="2805775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21" b="1">
                <a:solidFill>
                  <a:srgbClr val="938953"/>
                </a:solidFill>
                <a:latin typeface="Poppins"/>
                <a:ea typeface="Poppins"/>
                <a:cs typeface="Poppins"/>
                <a:sym typeface="Poppins"/>
              </a:rPr>
              <a:t>$2.552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6495910" y="4841127"/>
            <a:ext cx="2057680" cy="76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21" b="1">
                <a:solidFill>
                  <a:srgbClr val="938953"/>
                </a:solidFill>
                <a:latin typeface="Poppins"/>
                <a:ea typeface="Poppins"/>
                <a:cs typeface="Poppins"/>
                <a:sym typeface="Poppins"/>
              </a:rPr>
              <a:t>62 mill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6568027" y="5815103"/>
            <a:ext cx="1913447" cy="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5" b="1">
                <a:solidFill>
                  <a:srgbClr val="002659"/>
                </a:solidFill>
                <a:latin typeface="Poppins"/>
                <a:ea typeface="Poppins"/>
                <a:cs typeface="Poppins"/>
                <a:sym typeface="Poppins"/>
              </a:rPr>
              <a:t>Monto total reclamado</a:t>
            </a:r>
            <a:endParaRPr sz="2055" b="1">
              <a:solidFill>
                <a:srgbClr val="0026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750" y="960364"/>
            <a:ext cx="6059949" cy="1188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"/>
          <p:cNvSpPr txBox="1"/>
          <p:nvPr/>
        </p:nvSpPr>
        <p:spPr>
          <a:xfrm>
            <a:off x="2804852" y="8049368"/>
            <a:ext cx="1037724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Fuente: </a:t>
            </a:r>
            <a:r>
              <a:rPr lang="en-US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https://www.elcolombiano.com/negocios/fraude-en-seguros-de-autos-y-salud-aumenta-colombia-soat-cuales-son-las-regiones-afectadas-KH25442998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>
          <a:extLst>
            <a:ext uri="{FF2B5EF4-FFF2-40B4-BE49-F238E27FC236}">
              <a16:creationId xmlns:a16="http://schemas.microsoft.com/office/drawing/2014/main" id="{561A6D6F-BDEC-740A-EC5C-CEB3AB20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69fe8fe46_0_43">
            <a:extLst>
              <a:ext uri="{FF2B5EF4-FFF2-40B4-BE49-F238E27FC236}">
                <a16:creationId xmlns:a16="http://schemas.microsoft.com/office/drawing/2014/main" id="{82DF5072-A1CE-48DC-14B1-48A2BABFB961}"/>
              </a:ext>
            </a:extLst>
          </p:cNvPr>
          <p:cNvSpPr txBox="1"/>
          <p:nvPr/>
        </p:nvSpPr>
        <p:spPr>
          <a:xfrm>
            <a:off x="402588" y="1404996"/>
            <a:ext cx="6949188" cy="5081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Solo 6% de los casos fueron etiquetados como fraude (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FraudFound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Yes), generando una clara necesidad de técnicas de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re-balanceo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en el modelado.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0% de valores nulos tras limpieza, pero se detectaron y corrigieron errores de codificación (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Nisson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Mecedes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Porche).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Eliminación de 1 registro duplicado y eliminación de valores inválidos (como "0" en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MonthClaimed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DayOfWeekClaimed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Más de 60 variables categóricas fueron correctamente codificadas (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get_dummies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), permitiendo su uso en algoritmos de Machine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forma eficiente.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Variables derivadas como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HighRiskProfile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ClaimLag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ExpensiveVehicle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WeekendClaim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mostraron correlaciones diferenciadas con el fraude, confirmadas visualmente mediante gráficas de distribución y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barplots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trabajó con un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split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60% entrenamiento / 20% validación / 20% test, asegurando representatividad de la clase minoritaria en todos los conjuntos (estratificación).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modelo balanceado con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RandomUnderSampler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RandomForest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alcanzó un AUC de 0.811 en validación cruzada.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 demuestra la importancia del preprocesamiento y de la creación de variables derivadas para aumentar la capacidad predictiva en problemas de negocio reales.</a:t>
            </a:r>
          </a:p>
        </p:txBody>
      </p:sp>
      <p:sp>
        <p:nvSpPr>
          <p:cNvPr id="3" name="Google Shape;154;g3569ed3544f_2_8">
            <a:extLst>
              <a:ext uri="{FF2B5EF4-FFF2-40B4-BE49-F238E27FC236}">
                <a16:creationId xmlns:a16="http://schemas.microsoft.com/office/drawing/2014/main" id="{388ED618-587B-A39D-525F-4BB6609E9837}"/>
              </a:ext>
            </a:extLst>
          </p:cNvPr>
          <p:cNvSpPr/>
          <p:nvPr/>
        </p:nvSpPr>
        <p:spPr>
          <a:xfrm>
            <a:off x="402590" y="213360"/>
            <a:ext cx="6949186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Conclusiones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4" name="Google Shape;154;g3569ed3544f_2_8">
            <a:extLst>
              <a:ext uri="{FF2B5EF4-FFF2-40B4-BE49-F238E27FC236}">
                <a16:creationId xmlns:a16="http://schemas.microsoft.com/office/drawing/2014/main" id="{0B0FBC41-533F-00E0-6FA5-59CFD9620E44}"/>
              </a:ext>
            </a:extLst>
          </p:cNvPr>
          <p:cNvSpPr/>
          <p:nvPr/>
        </p:nvSpPr>
        <p:spPr>
          <a:xfrm>
            <a:off x="8282942" y="213360"/>
            <a:ext cx="636397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Recomendaciones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50D18A7-C321-D96F-3B1E-FC7A58874C71}"/>
              </a:ext>
            </a:extLst>
          </p:cNvPr>
          <p:cNvSpPr txBox="1"/>
          <p:nvPr/>
        </p:nvSpPr>
        <p:spPr>
          <a:xfrm>
            <a:off x="8282942" y="1404996"/>
            <a:ext cx="63639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otros Business data </a:t>
            </a:r>
            <a:r>
              <a:rPr lang="es-MX" sz="1600" b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analytics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buNone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 problemas de fraude, priorizar métricas como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Recall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 AUC-PR (curva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Precision-Recall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sobre simple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accuracy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Tener mucho cuidado con el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sobremuestreo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(como SMOTE), ya que puede crear un espejismo de buen rendimiento.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 el tiempo lo permite, siempre realizar un ajuste de </a:t>
            </a:r>
            <a:r>
              <a:rPr lang="es-MX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hiperparámetros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 cada modelo.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None/>
            </a:pPr>
            <a:r>
              <a:rPr lang="es-MX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el área de negocio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Recomendar registrar más información relacionada con: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Montos de reclamaciones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Tiempos entre eventos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(accidente, reclamo, pago).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1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Historial de interacción del cliente</a:t>
            </a: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(por ejemplo, cambios de dirección sospechosos, historial de cambios de póliza).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Implementar validaciones más estrictas al registrar reclamos fuera de horarios laborales o en fines de semana.</a:t>
            </a:r>
          </a:p>
        </p:txBody>
      </p:sp>
    </p:spTree>
    <p:extLst>
      <p:ext uri="{BB962C8B-B14F-4D97-AF65-F5344CB8AC3E}">
        <p14:creationId xmlns:p14="http://schemas.microsoft.com/office/powerpoint/2010/main" val="108104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0D57B1-B208-E8CE-C088-EFF81A9BB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" y="0"/>
            <a:ext cx="15045603" cy="84582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907CD66-9429-4EB8-AA19-74D65D152570}"/>
              </a:ext>
            </a:extLst>
          </p:cNvPr>
          <p:cNvSpPr txBox="1"/>
          <p:nvPr/>
        </p:nvSpPr>
        <p:spPr>
          <a:xfrm>
            <a:off x="1371600" y="981492"/>
            <a:ext cx="75285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79722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1881" y="0"/>
            <a:ext cx="15045737" cy="84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3" descr="Qué es la detección de daños en vehículos? y Cómo entrenar modelos ML"/>
          <p:cNvPicPr preferRelativeResize="0"/>
          <p:nvPr/>
        </p:nvPicPr>
        <p:blipFill rotWithShape="1">
          <a:blip r:embed="rId3">
            <a:alphaModFix/>
          </a:blip>
          <a:srcRect t="1520" r="1" b="4827"/>
          <a:stretch/>
        </p:blipFill>
        <p:spPr>
          <a:xfrm>
            <a:off x="20" y="1581"/>
            <a:ext cx="15049480" cy="845661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3"/>
          <p:cNvSpPr/>
          <p:nvPr/>
        </p:nvSpPr>
        <p:spPr>
          <a:xfrm>
            <a:off x="-1238250" y="0"/>
            <a:ext cx="17145000" cy="1894827"/>
          </a:xfrm>
          <a:prstGeom prst="roundRect">
            <a:avLst>
              <a:gd name="adj" fmla="val 16667"/>
            </a:avLst>
          </a:prstGeom>
          <a:solidFill>
            <a:srgbClr val="494429">
              <a:alpha val="8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-189559" y="155658"/>
            <a:ext cx="15047618" cy="15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¿</a:t>
            </a:r>
            <a:r>
              <a:rPr lang="en-US" sz="36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Cómo</a:t>
            </a:r>
            <a:r>
              <a:rPr lang="en-US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</a:t>
            </a:r>
            <a:r>
              <a:rPr lang="en-US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anticiparnos</a:t>
            </a:r>
            <a:r>
              <a:rPr lang="en-US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36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estos</a:t>
            </a:r>
            <a:r>
              <a:rPr lang="en-US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eventos</a:t>
            </a:r>
            <a:r>
              <a:rPr lang="en-US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antes de que </a:t>
            </a:r>
            <a:r>
              <a:rPr lang="en-US" sz="3600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ocurran</a:t>
            </a:r>
            <a:r>
              <a:rPr lang="en-US" sz="36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/>
          <p:nvPr/>
        </p:nvSpPr>
        <p:spPr>
          <a:xfrm>
            <a:off x="623570" y="298631"/>
            <a:ext cx="85758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38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938953"/>
                </a:solidFill>
                <a:latin typeface="Poppins"/>
                <a:ea typeface="Poppins"/>
                <a:cs typeface="Poppins"/>
                <a:sym typeface="Poppins"/>
              </a:rPr>
              <a:t>NUESTRA SOLUCIÓN: </a:t>
            </a:r>
            <a:endParaRPr/>
          </a:p>
          <a:p>
            <a:pPr marL="0" marR="0" lvl="0" indent="0" algn="l" rtl="0">
              <a:lnSpc>
                <a:spcPct val="140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002659"/>
                </a:solidFill>
                <a:latin typeface="Poppins"/>
                <a:ea typeface="Poppins"/>
                <a:cs typeface="Poppins"/>
                <a:sym typeface="Poppins"/>
              </a:rPr>
              <a:t>Un modelo de machine learning entrenado para </a:t>
            </a:r>
            <a:r>
              <a:rPr lang="en-US" sz="3600" b="1">
                <a:solidFill>
                  <a:srgbClr val="938953"/>
                </a:solidFill>
                <a:latin typeface="Poppins"/>
                <a:ea typeface="Poppins"/>
                <a:cs typeface="Poppins"/>
                <a:sym typeface="Poppins"/>
              </a:rPr>
              <a:t>detectar</a:t>
            </a:r>
            <a:r>
              <a:rPr lang="en-US" sz="3600" b="1">
                <a:solidFill>
                  <a:srgbClr val="002659"/>
                </a:solidFill>
                <a:latin typeface="Poppins"/>
                <a:ea typeface="Poppins"/>
                <a:cs typeface="Poppins"/>
                <a:sym typeface="Poppins"/>
              </a:rPr>
              <a:t> reclamaciones sospechosas</a:t>
            </a:r>
            <a:endParaRPr sz="3600" b="1">
              <a:solidFill>
                <a:srgbClr val="0026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738975" y="3289234"/>
            <a:ext cx="54912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78" b="1">
                <a:solidFill>
                  <a:srgbClr val="938953"/>
                </a:solidFill>
                <a:latin typeface="Poppins"/>
                <a:ea typeface="Poppins"/>
                <a:cs typeface="Poppins"/>
                <a:sym typeface="Poppins"/>
              </a:rPr>
              <a:t>¿Qué hace el modelo?</a:t>
            </a:r>
            <a:endParaRPr/>
          </a:p>
        </p:txBody>
      </p:sp>
      <p:grpSp>
        <p:nvGrpSpPr>
          <p:cNvPr id="139" name="Google Shape;139;p4"/>
          <p:cNvGrpSpPr/>
          <p:nvPr/>
        </p:nvGrpSpPr>
        <p:grpSpPr>
          <a:xfrm>
            <a:off x="847206" y="3822372"/>
            <a:ext cx="13454347" cy="920561"/>
            <a:chOff x="-703" y="-132537"/>
            <a:chExt cx="1905418" cy="755549"/>
          </a:xfrm>
        </p:grpSpPr>
        <p:sp>
          <p:nvSpPr>
            <p:cNvPr id="140" name="Google Shape;140;p4"/>
            <p:cNvSpPr/>
            <p:nvPr/>
          </p:nvSpPr>
          <p:spPr>
            <a:xfrm>
              <a:off x="-703" y="-64917"/>
              <a:ext cx="1905418" cy="687929"/>
            </a:xfrm>
            <a:custGeom>
              <a:avLst/>
              <a:gdLst/>
              <a:ahLst/>
              <a:cxnLst/>
              <a:rect l="l" t="t" r="r" b="b"/>
              <a:pathLst>
                <a:path w="1905418" h="687929" extrusionOk="0">
                  <a:moveTo>
                    <a:pt x="54576" y="0"/>
                  </a:moveTo>
                  <a:lnTo>
                    <a:pt x="1850842" y="0"/>
                  </a:lnTo>
                  <a:cubicBezTo>
                    <a:pt x="1865317" y="0"/>
                    <a:pt x="1879198" y="5750"/>
                    <a:pt x="1889434" y="15985"/>
                  </a:cubicBezTo>
                  <a:cubicBezTo>
                    <a:pt x="1899668" y="26220"/>
                    <a:pt x="1905418" y="40102"/>
                    <a:pt x="1905418" y="54576"/>
                  </a:cubicBezTo>
                  <a:lnTo>
                    <a:pt x="1905418" y="633353"/>
                  </a:lnTo>
                  <a:cubicBezTo>
                    <a:pt x="1905418" y="647828"/>
                    <a:pt x="1899668" y="661710"/>
                    <a:pt x="1889434" y="671944"/>
                  </a:cubicBezTo>
                  <a:cubicBezTo>
                    <a:pt x="1879198" y="682180"/>
                    <a:pt x="1865317" y="687929"/>
                    <a:pt x="1850842" y="687929"/>
                  </a:cubicBezTo>
                  <a:lnTo>
                    <a:pt x="54576" y="687929"/>
                  </a:lnTo>
                  <a:cubicBezTo>
                    <a:pt x="40102" y="687929"/>
                    <a:pt x="26220" y="682180"/>
                    <a:pt x="15985" y="671944"/>
                  </a:cubicBezTo>
                  <a:cubicBezTo>
                    <a:pt x="5750" y="661710"/>
                    <a:pt x="0" y="647828"/>
                    <a:pt x="0" y="633353"/>
                  </a:cubicBezTo>
                  <a:lnTo>
                    <a:pt x="0" y="54576"/>
                  </a:lnTo>
                  <a:cubicBezTo>
                    <a:pt x="0" y="40102"/>
                    <a:pt x="5750" y="26220"/>
                    <a:pt x="15985" y="15985"/>
                  </a:cubicBezTo>
                  <a:cubicBezTo>
                    <a:pt x="26220" y="5750"/>
                    <a:pt x="40102" y="0"/>
                    <a:pt x="54576" y="0"/>
                  </a:cubicBezTo>
                  <a:close/>
                </a:path>
              </a:pathLst>
            </a:custGeom>
            <a:solidFill>
              <a:srgbClr val="49442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16344" y="-132537"/>
              <a:ext cx="1883521" cy="7471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750" tIns="41750" rIns="41750" bIns="41750" anchor="ctr" anchorCtr="0">
              <a:noAutofit/>
            </a:bodyPr>
            <a:lstStyle/>
            <a:p>
              <a:pPr marL="0" marR="0" lvl="0" indent="0" algn="l" rtl="0">
                <a:lnSpc>
                  <a:spcPct val="185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F8FAF9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Evalúa automáticamente cada caso y asigna un puntaje de riesgo de fraude (1 | 0).</a:t>
              </a:r>
              <a:endParaRPr/>
            </a:p>
          </p:txBody>
        </p:sp>
      </p:grpSp>
      <p:pic>
        <p:nvPicPr>
          <p:cNvPr id="142" name="Google Shape;14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51601" y="663965"/>
            <a:ext cx="2069123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88783" y="886835"/>
            <a:ext cx="1553334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54162" y="1502165"/>
            <a:ext cx="1864000" cy="8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7488" y="4768482"/>
            <a:ext cx="12837322" cy="258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4"/>
          <p:cNvSpPr txBox="1"/>
          <p:nvPr/>
        </p:nvSpPr>
        <p:spPr>
          <a:xfrm>
            <a:off x="858438" y="7581900"/>
            <a:ext cx="13299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85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Nuestra solución permite </a:t>
            </a:r>
            <a:r>
              <a:rPr lang="en-US" sz="1800" b="1">
                <a:solidFill>
                  <a:srgbClr val="938953"/>
                </a:solidFill>
                <a:latin typeface="Montserrat"/>
                <a:ea typeface="Montserrat"/>
                <a:cs typeface="Montserrat"/>
                <a:sym typeface="Montserrat"/>
              </a:rPr>
              <a:t>priorizar</a:t>
            </a: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reclamos sospechosos, </a:t>
            </a:r>
            <a:r>
              <a:rPr lang="en-US" sz="1800" b="1">
                <a:solidFill>
                  <a:srgbClr val="938953"/>
                </a:solidFill>
                <a:latin typeface="Montserrat"/>
                <a:ea typeface="Montserrat"/>
                <a:cs typeface="Montserrat"/>
                <a:sym typeface="Montserrat"/>
              </a:rPr>
              <a:t>reduciendo</a:t>
            </a: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pérdidas y </a:t>
            </a:r>
            <a:r>
              <a:rPr lang="en-US" sz="1800" b="1">
                <a:solidFill>
                  <a:srgbClr val="938953"/>
                </a:solidFill>
                <a:latin typeface="Montserrat"/>
                <a:ea typeface="Montserrat"/>
                <a:cs typeface="Montserrat"/>
                <a:sym typeface="Montserrat"/>
              </a:rPr>
              <a:t>agilizando</a:t>
            </a:r>
            <a:r>
              <a:rPr lang="en-US" sz="1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 revisión</a:t>
            </a:r>
            <a:endParaRPr/>
          </a:p>
        </p:txBody>
      </p:sp>
      <p:pic>
        <p:nvPicPr>
          <p:cNvPr id="147" name="Google Shape;147;p4" descr="Matplotlib Logo &amp; Brand Assets (SVG, PNG and vector) - Brandfetch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806484" y="1894032"/>
            <a:ext cx="2849389" cy="944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 descr="Seaborn icon - Free Download PNG &amp; SVG | Stream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096099" y="1894032"/>
            <a:ext cx="1710385" cy="1710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9AE3B458-67A7-AD2B-971D-DD46C4A96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69ed3544f_2_8">
            <a:extLst>
              <a:ext uri="{FF2B5EF4-FFF2-40B4-BE49-F238E27FC236}">
                <a16:creationId xmlns:a16="http://schemas.microsoft.com/office/drawing/2014/main" id="{D363C8F1-2547-5B95-7477-F2D5FACA852D}"/>
              </a:ext>
            </a:extLst>
          </p:cNvPr>
          <p:cNvSpPr/>
          <p:nvPr/>
        </p:nvSpPr>
        <p:spPr>
          <a:xfrm>
            <a:off x="6350" y="0"/>
            <a:ext cx="1503690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EC"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C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Metodología Utilizada</a:t>
            </a:r>
            <a:endParaRPr lang="es-EC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F63E91F-C790-B69A-B05B-CE0850F9413C}"/>
              </a:ext>
            </a:extLst>
          </p:cNvPr>
          <p:cNvSpPr/>
          <p:nvPr/>
        </p:nvSpPr>
        <p:spPr>
          <a:xfrm>
            <a:off x="886968" y="1877568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Análisis exploratorio del </a:t>
            </a:r>
            <a:r>
              <a:rPr lang="es-EC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dataset</a:t>
            </a:r>
            <a:endParaRPr lang="es-EC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AA6FEC8-CD48-3F0C-14F1-204E257BF516}"/>
              </a:ext>
            </a:extLst>
          </p:cNvPr>
          <p:cNvSpPr/>
          <p:nvPr/>
        </p:nvSpPr>
        <p:spPr>
          <a:xfrm>
            <a:off x="4440936" y="1877568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Limpieza de Datos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FFD872C-0C10-F63D-8A96-33E17A45D74F}"/>
              </a:ext>
            </a:extLst>
          </p:cNvPr>
          <p:cNvSpPr/>
          <p:nvPr/>
        </p:nvSpPr>
        <p:spPr>
          <a:xfrm>
            <a:off x="7994904" y="1877568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Feature</a:t>
            </a:r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C" dirty="0" err="1">
                <a:solidFill>
                  <a:srgbClr val="1F1F1F"/>
                </a:solidFill>
                <a:latin typeface="Roboto" panose="02000000000000000000" pitchFamily="2" charset="0"/>
              </a:rPr>
              <a:t>T</a:t>
            </a:r>
            <a:r>
              <a:rPr lang="es-EC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ransformation</a:t>
            </a:r>
            <a:endParaRPr lang="es-EC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356F5E5-0AF9-EA0C-CC51-445CEF92571C}"/>
              </a:ext>
            </a:extLst>
          </p:cNvPr>
          <p:cNvSpPr/>
          <p:nvPr/>
        </p:nvSpPr>
        <p:spPr>
          <a:xfrm>
            <a:off x="11548872" y="1877568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Preprocesamiento y codificación de variables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7E2954A-FC24-35EE-E6DF-2C9C3FFE3CD2}"/>
              </a:ext>
            </a:extLst>
          </p:cNvPr>
          <p:cNvSpPr/>
          <p:nvPr/>
        </p:nvSpPr>
        <p:spPr>
          <a:xfrm>
            <a:off x="11548872" y="4229100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Data </a:t>
            </a:r>
            <a:r>
              <a:rPr lang="es-EC" b="0" i="0" dirty="0" err="1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Splitting</a:t>
            </a:r>
            <a:endParaRPr lang="es-EC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DE0B472-8E86-1CAC-F05C-AA69EABD74E5}"/>
              </a:ext>
            </a:extLst>
          </p:cNvPr>
          <p:cNvSpPr/>
          <p:nvPr/>
        </p:nvSpPr>
        <p:spPr>
          <a:xfrm>
            <a:off x="7981696" y="4229100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Manejo de Desbalance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14CB7680-60C6-883B-0783-7D93C989949E}"/>
              </a:ext>
            </a:extLst>
          </p:cNvPr>
          <p:cNvSpPr/>
          <p:nvPr/>
        </p:nvSpPr>
        <p:spPr>
          <a:xfrm>
            <a:off x="4387088" y="4229100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Selección de modelos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E042583D-1E4F-2A71-4566-2D5A69F7916A}"/>
              </a:ext>
            </a:extLst>
          </p:cNvPr>
          <p:cNvSpPr/>
          <p:nvPr/>
        </p:nvSpPr>
        <p:spPr>
          <a:xfrm>
            <a:off x="886968" y="4229100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Interpretabilidad (SHAP)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46BA4ED-04B5-0827-0D25-D997DBE036D9}"/>
              </a:ext>
            </a:extLst>
          </p:cNvPr>
          <p:cNvSpPr/>
          <p:nvPr/>
        </p:nvSpPr>
        <p:spPr>
          <a:xfrm>
            <a:off x="886968" y="6621912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Iterar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090B0BA-1BC6-68DA-F683-D102375B1FFA}"/>
              </a:ext>
            </a:extLst>
          </p:cNvPr>
          <p:cNvSpPr/>
          <p:nvPr/>
        </p:nvSpPr>
        <p:spPr>
          <a:xfrm>
            <a:off x="4387088" y="6621912"/>
            <a:ext cx="2523744" cy="12435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C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Implementación en el negocio</a:t>
            </a:r>
          </a:p>
        </p:txBody>
      </p:sp>
      <p:sp>
        <p:nvSpPr>
          <p:cNvPr id="12" name="Flecha: a la derecha 11">
            <a:extLst>
              <a:ext uri="{FF2B5EF4-FFF2-40B4-BE49-F238E27FC236}">
                <a16:creationId xmlns:a16="http://schemas.microsoft.com/office/drawing/2014/main" id="{E4594EC4-E9B9-7E7E-C2C6-4CDA18C25745}"/>
              </a:ext>
            </a:extLst>
          </p:cNvPr>
          <p:cNvSpPr/>
          <p:nvPr/>
        </p:nvSpPr>
        <p:spPr>
          <a:xfrm>
            <a:off x="3511296" y="2279904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32A17319-EA8B-44D0-6CEA-167F92F8F6D0}"/>
              </a:ext>
            </a:extLst>
          </p:cNvPr>
          <p:cNvSpPr/>
          <p:nvPr/>
        </p:nvSpPr>
        <p:spPr>
          <a:xfrm>
            <a:off x="7071360" y="2279904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6B242BE-9CF6-14EF-2E55-0D6DEE66E071}"/>
              </a:ext>
            </a:extLst>
          </p:cNvPr>
          <p:cNvSpPr/>
          <p:nvPr/>
        </p:nvSpPr>
        <p:spPr>
          <a:xfrm>
            <a:off x="10623804" y="2279904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5" name="Flecha: a la derecha 14">
            <a:extLst>
              <a:ext uri="{FF2B5EF4-FFF2-40B4-BE49-F238E27FC236}">
                <a16:creationId xmlns:a16="http://schemas.microsoft.com/office/drawing/2014/main" id="{BD83AA35-AD0B-4319-8B2E-04CDD6A32B43}"/>
              </a:ext>
            </a:extLst>
          </p:cNvPr>
          <p:cNvSpPr/>
          <p:nvPr/>
        </p:nvSpPr>
        <p:spPr>
          <a:xfrm rot="10800000">
            <a:off x="10628376" y="4631436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6" name="Flecha: a la derecha 15">
            <a:extLst>
              <a:ext uri="{FF2B5EF4-FFF2-40B4-BE49-F238E27FC236}">
                <a16:creationId xmlns:a16="http://schemas.microsoft.com/office/drawing/2014/main" id="{DBE88889-0ED6-28C2-D42B-3EF3EA22322D}"/>
              </a:ext>
            </a:extLst>
          </p:cNvPr>
          <p:cNvSpPr/>
          <p:nvPr/>
        </p:nvSpPr>
        <p:spPr>
          <a:xfrm rot="10800000">
            <a:off x="7033768" y="4631437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9671EEE8-E060-EC6F-F69E-C9DCB6F23CE6}"/>
              </a:ext>
            </a:extLst>
          </p:cNvPr>
          <p:cNvSpPr/>
          <p:nvPr/>
        </p:nvSpPr>
        <p:spPr>
          <a:xfrm rot="10800000">
            <a:off x="3490468" y="4631437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D40514D2-803B-57F9-C129-BA9CA8DF7C4B}"/>
              </a:ext>
            </a:extLst>
          </p:cNvPr>
          <p:cNvSpPr/>
          <p:nvPr/>
        </p:nvSpPr>
        <p:spPr>
          <a:xfrm rot="5400000">
            <a:off x="12402312" y="3455670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B58C9759-4644-4257-F2FE-726B939CA098}"/>
              </a:ext>
            </a:extLst>
          </p:cNvPr>
          <p:cNvSpPr/>
          <p:nvPr/>
        </p:nvSpPr>
        <p:spPr>
          <a:xfrm rot="5400000">
            <a:off x="1740408" y="5818632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0FD5AD8-9781-7726-BAFF-C04694711310}"/>
              </a:ext>
            </a:extLst>
          </p:cNvPr>
          <p:cNvSpPr/>
          <p:nvPr/>
        </p:nvSpPr>
        <p:spPr>
          <a:xfrm>
            <a:off x="3511296" y="7024248"/>
            <a:ext cx="816864" cy="43891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ADC06CE1-72D2-6FEF-FAB3-6D6CF670184B}"/>
              </a:ext>
            </a:extLst>
          </p:cNvPr>
          <p:cNvSpPr/>
          <p:nvPr/>
        </p:nvSpPr>
        <p:spPr>
          <a:xfrm rot="19086676">
            <a:off x="3452861" y="5836987"/>
            <a:ext cx="816864" cy="438912"/>
          </a:xfrm>
          <a:prstGeom prst="rightArrow">
            <a:avLst/>
          </a:prstGeom>
          <a:solidFill>
            <a:srgbClr val="4944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1310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5;p2">
            <a:extLst>
              <a:ext uri="{FF2B5EF4-FFF2-40B4-BE49-F238E27FC236}">
                <a16:creationId xmlns:a16="http://schemas.microsoft.com/office/drawing/2014/main" id="{E61FACE7-E11A-51FD-504C-4345ECF2EACC}"/>
              </a:ext>
            </a:extLst>
          </p:cNvPr>
          <p:cNvGrpSpPr/>
          <p:nvPr/>
        </p:nvGrpSpPr>
        <p:grpSpPr>
          <a:xfrm>
            <a:off x="8172266" y="1296669"/>
            <a:ext cx="3003297" cy="1294031"/>
            <a:chOff x="0" y="-57150"/>
            <a:chExt cx="898747" cy="906784"/>
          </a:xfrm>
        </p:grpSpPr>
        <p:sp>
          <p:nvSpPr>
            <p:cNvPr id="15" name="Google Shape;106;p2">
              <a:extLst>
                <a:ext uri="{FF2B5EF4-FFF2-40B4-BE49-F238E27FC236}">
                  <a16:creationId xmlns:a16="http://schemas.microsoft.com/office/drawing/2014/main" id="{1238FA3E-D90A-E455-6EEC-38E53235B655}"/>
                </a:ext>
              </a:extLst>
            </p:cNvPr>
            <p:cNvSpPr/>
            <p:nvPr/>
          </p:nvSpPr>
          <p:spPr>
            <a:xfrm>
              <a:off x="0" y="0"/>
              <a:ext cx="898747" cy="849634"/>
            </a:xfrm>
            <a:custGeom>
              <a:avLst/>
              <a:gdLst/>
              <a:ahLst/>
              <a:cxnLst/>
              <a:rect l="l" t="t" r="r" b="b"/>
              <a:pathLst>
                <a:path w="898747" h="849634" extrusionOk="0">
                  <a:moveTo>
                    <a:pt x="88481" y="0"/>
                  </a:moveTo>
                  <a:lnTo>
                    <a:pt x="810266" y="0"/>
                  </a:lnTo>
                  <a:cubicBezTo>
                    <a:pt x="833732" y="0"/>
                    <a:pt x="856238" y="9322"/>
                    <a:pt x="872831" y="25915"/>
                  </a:cubicBezTo>
                  <a:cubicBezTo>
                    <a:pt x="889424" y="42509"/>
                    <a:pt x="898747" y="65014"/>
                    <a:pt x="898747" y="88481"/>
                  </a:cubicBezTo>
                  <a:lnTo>
                    <a:pt x="898747" y="761153"/>
                  </a:lnTo>
                  <a:cubicBezTo>
                    <a:pt x="898747" y="784620"/>
                    <a:pt x="889424" y="807125"/>
                    <a:pt x="872831" y="823719"/>
                  </a:cubicBezTo>
                  <a:cubicBezTo>
                    <a:pt x="856238" y="840312"/>
                    <a:pt x="833732" y="849634"/>
                    <a:pt x="810266" y="849634"/>
                  </a:cubicBezTo>
                  <a:lnTo>
                    <a:pt x="88481" y="849634"/>
                  </a:lnTo>
                  <a:cubicBezTo>
                    <a:pt x="65014" y="849634"/>
                    <a:pt x="42509" y="840312"/>
                    <a:pt x="25915" y="823719"/>
                  </a:cubicBezTo>
                  <a:cubicBezTo>
                    <a:pt x="9322" y="807125"/>
                    <a:pt x="0" y="784620"/>
                    <a:pt x="0" y="761153"/>
                  </a:cubicBezTo>
                  <a:lnTo>
                    <a:pt x="0" y="88481"/>
                  </a:lnTo>
                  <a:cubicBezTo>
                    <a:pt x="0" y="65014"/>
                    <a:pt x="9322" y="42509"/>
                    <a:pt x="25915" y="25915"/>
                  </a:cubicBezTo>
                  <a:cubicBezTo>
                    <a:pt x="42509" y="9322"/>
                    <a:pt x="65014" y="0"/>
                    <a:pt x="88481" y="0"/>
                  </a:cubicBezTo>
                  <a:close/>
                </a:path>
              </a:pathLst>
            </a:custGeom>
            <a:solidFill>
              <a:srgbClr val="F8FA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07;p2">
              <a:extLst>
                <a:ext uri="{FF2B5EF4-FFF2-40B4-BE49-F238E27FC236}">
                  <a16:creationId xmlns:a16="http://schemas.microsoft.com/office/drawing/2014/main" id="{B8D1ED48-0258-067A-5E2D-3A31E0B231A1}"/>
                </a:ext>
              </a:extLst>
            </p:cNvPr>
            <p:cNvSpPr txBox="1"/>
            <p:nvPr/>
          </p:nvSpPr>
          <p:spPr>
            <a:xfrm>
              <a:off x="0" y="-57150"/>
              <a:ext cx="898747" cy="90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750" tIns="41750" rIns="41750" bIns="41750" anchor="ctr" anchorCtr="0">
              <a:noAutofit/>
            </a:bodyPr>
            <a:lstStyle/>
            <a:p>
              <a:pPr marL="0" marR="0" lvl="0" indent="0" algn="ctr" rtl="0">
                <a:lnSpc>
                  <a:spcPct val="2000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" name="Google Shape;105;p2">
            <a:extLst>
              <a:ext uri="{FF2B5EF4-FFF2-40B4-BE49-F238E27FC236}">
                <a16:creationId xmlns:a16="http://schemas.microsoft.com/office/drawing/2014/main" id="{D438957B-45F0-BFA8-2264-806BB6FF2732}"/>
              </a:ext>
            </a:extLst>
          </p:cNvPr>
          <p:cNvGrpSpPr/>
          <p:nvPr/>
        </p:nvGrpSpPr>
        <p:grpSpPr>
          <a:xfrm>
            <a:off x="4948717" y="1296669"/>
            <a:ext cx="2469173" cy="1294031"/>
            <a:chOff x="0" y="-57150"/>
            <a:chExt cx="898747" cy="906784"/>
          </a:xfrm>
        </p:grpSpPr>
        <p:sp>
          <p:nvSpPr>
            <p:cNvPr id="11" name="Google Shape;106;p2">
              <a:extLst>
                <a:ext uri="{FF2B5EF4-FFF2-40B4-BE49-F238E27FC236}">
                  <a16:creationId xmlns:a16="http://schemas.microsoft.com/office/drawing/2014/main" id="{5A83DBA9-274C-BC01-E4C4-14ACF0E9E254}"/>
                </a:ext>
              </a:extLst>
            </p:cNvPr>
            <p:cNvSpPr/>
            <p:nvPr/>
          </p:nvSpPr>
          <p:spPr>
            <a:xfrm>
              <a:off x="0" y="0"/>
              <a:ext cx="898747" cy="849634"/>
            </a:xfrm>
            <a:custGeom>
              <a:avLst/>
              <a:gdLst/>
              <a:ahLst/>
              <a:cxnLst/>
              <a:rect l="l" t="t" r="r" b="b"/>
              <a:pathLst>
                <a:path w="898747" h="849634" extrusionOk="0">
                  <a:moveTo>
                    <a:pt x="88481" y="0"/>
                  </a:moveTo>
                  <a:lnTo>
                    <a:pt x="810266" y="0"/>
                  </a:lnTo>
                  <a:cubicBezTo>
                    <a:pt x="833732" y="0"/>
                    <a:pt x="856238" y="9322"/>
                    <a:pt x="872831" y="25915"/>
                  </a:cubicBezTo>
                  <a:cubicBezTo>
                    <a:pt x="889424" y="42509"/>
                    <a:pt x="898747" y="65014"/>
                    <a:pt x="898747" y="88481"/>
                  </a:cubicBezTo>
                  <a:lnTo>
                    <a:pt x="898747" y="761153"/>
                  </a:lnTo>
                  <a:cubicBezTo>
                    <a:pt x="898747" y="784620"/>
                    <a:pt x="889424" y="807125"/>
                    <a:pt x="872831" y="823719"/>
                  </a:cubicBezTo>
                  <a:cubicBezTo>
                    <a:pt x="856238" y="840312"/>
                    <a:pt x="833732" y="849634"/>
                    <a:pt x="810266" y="849634"/>
                  </a:cubicBezTo>
                  <a:lnTo>
                    <a:pt x="88481" y="849634"/>
                  </a:lnTo>
                  <a:cubicBezTo>
                    <a:pt x="65014" y="849634"/>
                    <a:pt x="42509" y="840312"/>
                    <a:pt x="25915" y="823719"/>
                  </a:cubicBezTo>
                  <a:cubicBezTo>
                    <a:pt x="9322" y="807125"/>
                    <a:pt x="0" y="784620"/>
                    <a:pt x="0" y="761153"/>
                  </a:cubicBezTo>
                  <a:lnTo>
                    <a:pt x="0" y="88481"/>
                  </a:lnTo>
                  <a:cubicBezTo>
                    <a:pt x="0" y="65014"/>
                    <a:pt x="9322" y="42509"/>
                    <a:pt x="25915" y="25915"/>
                  </a:cubicBezTo>
                  <a:cubicBezTo>
                    <a:pt x="42509" y="9322"/>
                    <a:pt x="65014" y="0"/>
                    <a:pt x="88481" y="0"/>
                  </a:cubicBezTo>
                  <a:close/>
                </a:path>
              </a:pathLst>
            </a:custGeom>
            <a:solidFill>
              <a:srgbClr val="F8FA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07;p2">
              <a:extLst>
                <a:ext uri="{FF2B5EF4-FFF2-40B4-BE49-F238E27FC236}">
                  <a16:creationId xmlns:a16="http://schemas.microsoft.com/office/drawing/2014/main" id="{A1E27453-1417-1F4F-220A-BB1D8B0AE74F}"/>
                </a:ext>
              </a:extLst>
            </p:cNvPr>
            <p:cNvSpPr txBox="1"/>
            <p:nvPr/>
          </p:nvSpPr>
          <p:spPr>
            <a:xfrm>
              <a:off x="0" y="-57150"/>
              <a:ext cx="898747" cy="90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750" tIns="41750" rIns="41750" bIns="41750" anchor="ctr" anchorCtr="0">
              <a:noAutofit/>
            </a:bodyPr>
            <a:lstStyle/>
            <a:p>
              <a:pPr marL="0" marR="0" lvl="0" indent="0" algn="ctr" rtl="0">
                <a:lnSpc>
                  <a:spcPct val="2000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g3569ed3544f_2_8"/>
          <p:cNvSpPr/>
          <p:nvPr/>
        </p:nvSpPr>
        <p:spPr>
          <a:xfrm>
            <a:off x="6350" y="0"/>
            <a:ext cx="1503690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Análisis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</a:t>
            </a: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Exploratorio</a:t>
            </a:r>
            <a:endParaRPr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E0DD531-F5FA-C5A6-FC0F-2B51410D9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66" y="1287079"/>
            <a:ext cx="4658329" cy="717112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487DB8F-D118-1A80-FB6C-9550AC5CB3C6}"/>
              </a:ext>
            </a:extLst>
          </p:cNvPr>
          <p:cNvSpPr txBox="1"/>
          <p:nvPr/>
        </p:nvSpPr>
        <p:spPr>
          <a:xfrm>
            <a:off x="5349910" y="1584352"/>
            <a:ext cx="16667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15,420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ctr"/>
            <a:r>
              <a:rPr lang="en-US" sz="18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registros</a:t>
            </a:r>
            <a:endParaRPr lang="es-EC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B77637-FF2C-6A25-4144-6807241F68C9}"/>
              </a:ext>
            </a:extLst>
          </p:cNvPr>
          <p:cNvSpPr txBox="1"/>
          <p:nvPr/>
        </p:nvSpPr>
        <p:spPr>
          <a:xfrm>
            <a:off x="8211019" y="1475028"/>
            <a:ext cx="145723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33 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variables</a:t>
            </a:r>
            <a:endParaRPr lang="es-EC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73F4C10-DD91-289D-ABEA-FAA8A71ACE02}"/>
              </a:ext>
            </a:extLst>
          </p:cNvPr>
          <p:cNvSpPr txBox="1"/>
          <p:nvPr/>
        </p:nvSpPr>
        <p:spPr>
          <a:xfrm>
            <a:off x="9412222" y="1752027"/>
            <a:ext cx="1889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25 </a:t>
            </a:r>
            <a:r>
              <a:rPr lang="en-US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categóricas</a:t>
            </a:r>
            <a:endParaRPr lang="en-US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 </a:t>
            </a:r>
            <a:r>
              <a:rPr lang="en-US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numéricas</a:t>
            </a:r>
            <a:endParaRPr lang="es-EC"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7" name="Google Shape;105;p2">
            <a:extLst>
              <a:ext uri="{FF2B5EF4-FFF2-40B4-BE49-F238E27FC236}">
                <a16:creationId xmlns:a16="http://schemas.microsoft.com/office/drawing/2014/main" id="{3A0E6461-F720-552E-42ED-EF311962F7C7}"/>
              </a:ext>
            </a:extLst>
          </p:cNvPr>
          <p:cNvGrpSpPr/>
          <p:nvPr/>
        </p:nvGrpSpPr>
        <p:grpSpPr>
          <a:xfrm>
            <a:off x="11929939" y="1296669"/>
            <a:ext cx="2722948" cy="1294031"/>
            <a:chOff x="0" y="-57150"/>
            <a:chExt cx="898747" cy="906784"/>
          </a:xfrm>
        </p:grpSpPr>
        <p:sp>
          <p:nvSpPr>
            <p:cNvPr id="18" name="Google Shape;106;p2">
              <a:extLst>
                <a:ext uri="{FF2B5EF4-FFF2-40B4-BE49-F238E27FC236}">
                  <a16:creationId xmlns:a16="http://schemas.microsoft.com/office/drawing/2014/main" id="{4A2874EC-AD87-11BC-A5FD-D57C722C2F20}"/>
                </a:ext>
              </a:extLst>
            </p:cNvPr>
            <p:cNvSpPr/>
            <p:nvPr/>
          </p:nvSpPr>
          <p:spPr>
            <a:xfrm>
              <a:off x="0" y="0"/>
              <a:ext cx="898747" cy="849634"/>
            </a:xfrm>
            <a:custGeom>
              <a:avLst/>
              <a:gdLst/>
              <a:ahLst/>
              <a:cxnLst/>
              <a:rect l="l" t="t" r="r" b="b"/>
              <a:pathLst>
                <a:path w="898747" h="849634" extrusionOk="0">
                  <a:moveTo>
                    <a:pt x="88481" y="0"/>
                  </a:moveTo>
                  <a:lnTo>
                    <a:pt x="810266" y="0"/>
                  </a:lnTo>
                  <a:cubicBezTo>
                    <a:pt x="833732" y="0"/>
                    <a:pt x="856238" y="9322"/>
                    <a:pt x="872831" y="25915"/>
                  </a:cubicBezTo>
                  <a:cubicBezTo>
                    <a:pt x="889424" y="42509"/>
                    <a:pt x="898747" y="65014"/>
                    <a:pt x="898747" y="88481"/>
                  </a:cubicBezTo>
                  <a:lnTo>
                    <a:pt x="898747" y="761153"/>
                  </a:lnTo>
                  <a:cubicBezTo>
                    <a:pt x="898747" y="784620"/>
                    <a:pt x="889424" y="807125"/>
                    <a:pt x="872831" y="823719"/>
                  </a:cubicBezTo>
                  <a:cubicBezTo>
                    <a:pt x="856238" y="840312"/>
                    <a:pt x="833732" y="849634"/>
                    <a:pt x="810266" y="849634"/>
                  </a:cubicBezTo>
                  <a:lnTo>
                    <a:pt x="88481" y="849634"/>
                  </a:lnTo>
                  <a:cubicBezTo>
                    <a:pt x="65014" y="849634"/>
                    <a:pt x="42509" y="840312"/>
                    <a:pt x="25915" y="823719"/>
                  </a:cubicBezTo>
                  <a:cubicBezTo>
                    <a:pt x="9322" y="807125"/>
                    <a:pt x="0" y="784620"/>
                    <a:pt x="0" y="761153"/>
                  </a:cubicBezTo>
                  <a:lnTo>
                    <a:pt x="0" y="88481"/>
                  </a:lnTo>
                  <a:cubicBezTo>
                    <a:pt x="0" y="65014"/>
                    <a:pt x="9322" y="42509"/>
                    <a:pt x="25915" y="25915"/>
                  </a:cubicBezTo>
                  <a:cubicBezTo>
                    <a:pt x="42509" y="9322"/>
                    <a:pt x="65014" y="0"/>
                    <a:pt x="88481" y="0"/>
                  </a:cubicBezTo>
                  <a:close/>
                </a:path>
              </a:pathLst>
            </a:custGeom>
            <a:solidFill>
              <a:srgbClr val="F8FAF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07;p2">
              <a:extLst>
                <a:ext uri="{FF2B5EF4-FFF2-40B4-BE49-F238E27FC236}">
                  <a16:creationId xmlns:a16="http://schemas.microsoft.com/office/drawing/2014/main" id="{E9274B36-8A6E-66DE-6E25-27C0BCF9F12F}"/>
                </a:ext>
              </a:extLst>
            </p:cNvPr>
            <p:cNvSpPr txBox="1"/>
            <p:nvPr/>
          </p:nvSpPr>
          <p:spPr>
            <a:xfrm>
              <a:off x="0" y="-57150"/>
              <a:ext cx="898747" cy="906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750" tIns="41750" rIns="41750" bIns="41750" anchor="ctr" anchorCtr="0">
              <a:noAutofit/>
            </a:bodyPr>
            <a:lstStyle/>
            <a:p>
              <a:pPr marL="0" marR="0" lvl="0" indent="0" algn="ctr" rtl="0">
                <a:lnSpc>
                  <a:spcPct val="2000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B38710E7-1994-5559-3D84-D8C32DC9F49C}"/>
              </a:ext>
            </a:extLst>
          </p:cNvPr>
          <p:cNvSpPr txBox="1"/>
          <p:nvPr/>
        </p:nvSpPr>
        <p:spPr>
          <a:xfrm>
            <a:off x="12270220" y="1543574"/>
            <a:ext cx="204238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6%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algn="ctr"/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Casos de </a:t>
            </a:r>
            <a:r>
              <a:rPr lang="en-US" sz="18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Fraude</a:t>
            </a:r>
            <a:endParaRPr lang="es-EC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E0DC5A4-5D33-608C-BB19-207820E41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862" y="3001720"/>
            <a:ext cx="8629497" cy="51480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10BEECA2-A1CC-2B17-CBBE-30855C73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69ed3544f_2_8">
            <a:extLst>
              <a:ext uri="{FF2B5EF4-FFF2-40B4-BE49-F238E27FC236}">
                <a16:creationId xmlns:a16="http://schemas.microsoft.com/office/drawing/2014/main" id="{900033A2-3FFB-99BA-592F-9E8687BF0710}"/>
              </a:ext>
            </a:extLst>
          </p:cNvPr>
          <p:cNvSpPr/>
          <p:nvPr/>
        </p:nvSpPr>
        <p:spPr>
          <a:xfrm>
            <a:off x="6350" y="0"/>
            <a:ext cx="1503690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marR="0" lvl="0" indent="0" algn="ctr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Análisis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</a:t>
            </a: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Exploratorio</a:t>
            </a:r>
            <a:endParaRPr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C40F91D6-BA8E-9199-13CD-16349C19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3217" y="4866574"/>
            <a:ext cx="5431119" cy="324000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EEF110AB-59FC-7ADB-0B0B-000719536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216" y="1255100"/>
            <a:ext cx="5431120" cy="3240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111E0FA-56F0-FB06-09CE-583ED2327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098" y="1255100"/>
            <a:ext cx="4901539" cy="3240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7A8426F-50F0-2833-ED24-8891C83C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08" y="4866574"/>
            <a:ext cx="5431119" cy="3240000"/>
          </a:xfrm>
          <a:prstGeom prst="rect">
            <a:avLst/>
          </a:prstGeom>
        </p:spPr>
      </p:pic>
      <p:sp>
        <p:nvSpPr>
          <p:cNvPr id="6" name="Signo más 5">
            <a:extLst>
              <a:ext uri="{FF2B5EF4-FFF2-40B4-BE49-F238E27FC236}">
                <a16:creationId xmlns:a16="http://schemas.microsoft.com/office/drawing/2014/main" id="{DAB8BFB5-9E13-E3F8-C66A-04D85F55C109}"/>
              </a:ext>
            </a:extLst>
          </p:cNvPr>
          <p:cNvSpPr/>
          <p:nvPr/>
        </p:nvSpPr>
        <p:spPr>
          <a:xfrm>
            <a:off x="3986784" y="1094100"/>
            <a:ext cx="6773843" cy="7012474"/>
          </a:xfrm>
          <a:prstGeom prst="mathPlus">
            <a:avLst>
              <a:gd name="adj1" fmla="val 0"/>
            </a:avLst>
          </a:prstGeom>
          <a:solidFill>
            <a:srgbClr val="494429"/>
          </a:solidFill>
          <a:ln>
            <a:solidFill>
              <a:srgbClr val="4944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2315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>
          <a:extLst>
            <a:ext uri="{FF2B5EF4-FFF2-40B4-BE49-F238E27FC236}">
              <a16:creationId xmlns:a16="http://schemas.microsoft.com/office/drawing/2014/main" id="{5FEC144C-AAC5-25FF-F581-BAC80F2EF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7D0A47AE-A8FE-063D-9B6C-548FE1EBEE22}"/>
              </a:ext>
            </a:extLst>
          </p:cNvPr>
          <p:cNvSpPr/>
          <p:nvPr/>
        </p:nvSpPr>
        <p:spPr>
          <a:xfrm>
            <a:off x="8392669" y="6935320"/>
            <a:ext cx="5776460" cy="124358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dirty="0">
                <a:solidFill>
                  <a:srgbClr val="1F1F1F"/>
                </a:solidFill>
                <a:latin typeface="Roboto" panose="02000000000000000000" pitchFamily="2" charset="0"/>
              </a:rPr>
              <a:t>¡</a:t>
            </a:r>
            <a:r>
              <a:rPr lang="es-MX" sz="2400" b="1" u="sng" dirty="0">
                <a:solidFill>
                  <a:srgbClr val="1F1F1F"/>
                </a:solidFill>
                <a:latin typeface="Roboto" panose="02000000000000000000" pitchFamily="2" charset="0"/>
              </a:rPr>
              <a:t>5 Nuevas Variables</a:t>
            </a:r>
            <a:r>
              <a:rPr lang="es-EC" sz="2400" b="1" u="sng" dirty="0">
                <a:solidFill>
                  <a:srgbClr val="1F1F1F"/>
                </a:solidFill>
                <a:latin typeface="Roboto" panose="02000000000000000000" pitchFamily="2" charset="0"/>
              </a:rPr>
              <a:t>!</a:t>
            </a:r>
          </a:p>
        </p:txBody>
      </p:sp>
      <p:sp>
        <p:nvSpPr>
          <p:cNvPr id="163" name="Google Shape;163;p5">
            <a:extLst>
              <a:ext uri="{FF2B5EF4-FFF2-40B4-BE49-F238E27FC236}">
                <a16:creationId xmlns:a16="http://schemas.microsoft.com/office/drawing/2014/main" id="{64E204A4-515F-699B-E146-D4AD9F430EA4}"/>
              </a:ext>
            </a:extLst>
          </p:cNvPr>
          <p:cNvSpPr txBox="1"/>
          <p:nvPr/>
        </p:nvSpPr>
        <p:spPr>
          <a:xfrm>
            <a:off x="6350" y="0"/>
            <a:ext cx="2466667" cy="37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150" tIns="75150" rIns="75150" bIns="751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F78CE17F-F33B-617C-EE0A-3AAA5FA599A1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Procesamiento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de Datos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" name="Google Shape;154;g3569ed3544f_2_8">
            <a:extLst>
              <a:ext uri="{FF2B5EF4-FFF2-40B4-BE49-F238E27FC236}">
                <a16:creationId xmlns:a16="http://schemas.microsoft.com/office/drawing/2014/main" id="{382C38E1-D143-09F2-4C64-22A26EBFAC68}"/>
              </a:ext>
            </a:extLst>
          </p:cNvPr>
          <p:cNvSpPr/>
          <p:nvPr/>
        </p:nvSpPr>
        <p:spPr>
          <a:xfrm>
            <a:off x="402590" y="1347216"/>
            <a:ext cx="636397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Limpieza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4" name="Google Shape;154;g3569ed3544f_2_8">
            <a:extLst>
              <a:ext uri="{FF2B5EF4-FFF2-40B4-BE49-F238E27FC236}">
                <a16:creationId xmlns:a16="http://schemas.microsoft.com/office/drawing/2014/main" id="{D88F162E-90AC-C10C-61D1-DE31A041DAB9}"/>
              </a:ext>
            </a:extLst>
          </p:cNvPr>
          <p:cNvSpPr/>
          <p:nvPr/>
        </p:nvSpPr>
        <p:spPr>
          <a:xfrm>
            <a:off x="8282942" y="1347216"/>
            <a:ext cx="636397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Feature transformation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7D807-B634-A9BA-A606-7652D4099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4" y="2694432"/>
            <a:ext cx="5776461" cy="1661304"/>
          </a:xfrm>
          <a:prstGeom prst="rect">
            <a:avLst/>
          </a:prstGeom>
          <a:ln>
            <a:solidFill>
              <a:srgbClr val="494429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414127-58E8-3113-3932-34EDA1D0E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44" y="4608852"/>
            <a:ext cx="2667231" cy="1150720"/>
          </a:xfrm>
          <a:prstGeom prst="rect">
            <a:avLst/>
          </a:prstGeom>
          <a:ln>
            <a:solidFill>
              <a:srgbClr val="494429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3F3953F-1B3D-551E-A715-F58612683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126" y="4608852"/>
            <a:ext cx="2758679" cy="1150720"/>
          </a:xfrm>
          <a:prstGeom prst="rect">
            <a:avLst/>
          </a:prstGeom>
          <a:ln>
            <a:solidFill>
              <a:srgbClr val="494429"/>
            </a:solidFill>
          </a:ln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1032005-B37B-C023-47DC-2865949FEABF}"/>
              </a:ext>
            </a:extLst>
          </p:cNvPr>
          <p:cNvSpPr/>
          <p:nvPr/>
        </p:nvSpPr>
        <p:spPr>
          <a:xfrm>
            <a:off x="696344" y="6170808"/>
            <a:ext cx="5776460" cy="124358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b="1" u="sng" dirty="0">
                <a:solidFill>
                  <a:srgbClr val="1F1F1F"/>
                </a:solidFill>
                <a:latin typeface="Roboto" panose="02000000000000000000" pitchFamily="2" charset="0"/>
              </a:rPr>
              <a:t>¡N</a:t>
            </a:r>
            <a:r>
              <a:rPr lang="es-EC" sz="2400" b="1" u="sng" dirty="0">
                <a:solidFill>
                  <a:srgbClr val="1F1F1F"/>
                </a:solidFill>
                <a:latin typeface="Roboto" panose="02000000000000000000" pitchFamily="2" charset="0"/>
              </a:rPr>
              <a:t>o hubieron valores nulos!</a:t>
            </a:r>
          </a:p>
          <a:p>
            <a:pPr algn="ctr"/>
            <a:endParaRPr lang="es-EC" sz="2400" b="1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  <a:p>
            <a:pPr algn="ctr"/>
            <a:r>
              <a:rPr lang="es-EC" dirty="0">
                <a:solidFill>
                  <a:srgbClr val="1F1F1F"/>
                </a:solidFill>
                <a:latin typeface="Roboto" panose="02000000000000000000" pitchFamily="2" charset="0"/>
              </a:rPr>
              <a:t>0 imputaciones</a:t>
            </a:r>
            <a:endParaRPr lang="es-EC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069AF9F-2246-D299-5F43-3B155DA650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942" y="2923576"/>
            <a:ext cx="1260000" cy="12600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B1F0172-8B4E-876F-D5B3-691129DDAFC1}"/>
              </a:ext>
            </a:extLst>
          </p:cNvPr>
          <p:cNvSpPr txBox="1"/>
          <p:nvPr/>
        </p:nvSpPr>
        <p:spPr>
          <a:xfrm>
            <a:off x="8154435" y="4230286"/>
            <a:ext cx="1298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Retraso de reclamación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A05FC46-A9FC-5857-737F-5497D1B6C3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5446" y="2516064"/>
            <a:ext cx="1858963" cy="1858963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76255336-E1C1-44B6-73B4-253AD89BE03D}"/>
              </a:ext>
            </a:extLst>
          </p:cNvPr>
          <p:cNvSpPr txBox="1"/>
          <p:nvPr/>
        </p:nvSpPr>
        <p:spPr>
          <a:xfrm>
            <a:off x="10905972" y="4230286"/>
            <a:ext cx="11154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Perfil de alto riesgo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D1F1743F-C9AB-EE69-3809-1B1C85B5F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48463" y="2796321"/>
            <a:ext cx="1260000" cy="126000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3E24E63E-3D32-086B-2976-F2F96300C7AE}"/>
              </a:ext>
            </a:extLst>
          </p:cNvPr>
          <p:cNvSpPr txBox="1"/>
          <p:nvPr/>
        </p:nvSpPr>
        <p:spPr>
          <a:xfrm>
            <a:off x="13515524" y="4230286"/>
            <a:ext cx="1001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Solo joven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 descr="Carro nuevo - Iconos gratis de transporte">
            <a:extLst>
              <a:ext uri="{FF2B5EF4-FFF2-40B4-BE49-F238E27FC236}">
                <a16:creationId xmlns:a16="http://schemas.microsoft.com/office/drawing/2014/main" id="{E478FC8B-04F4-4409-ADDD-38BBA6A3B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942" y="5383026"/>
            <a:ext cx="126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8E7AF663-4C5C-3449-F577-762A576BB0A9}"/>
              </a:ext>
            </a:extLst>
          </p:cNvPr>
          <p:cNvSpPr txBox="1"/>
          <p:nvPr/>
        </p:nvSpPr>
        <p:spPr>
          <a:xfrm>
            <a:off x="8282941" y="6668578"/>
            <a:ext cx="1328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Vehículo caro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1CD8D514-B414-4FA4-1ED2-CB13D0E0F0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48463" y="5383026"/>
            <a:ext cx="1260000" cy="1260000"/>
          </a:xfrm>
          <a:prstGeom prst="rect">
            <a:avLst/>
          </a:prstGeom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BB2A3F69-3B89-E577-33AD-9EAB3733B066}"/>
              </a:ext>
            </a:extLst>
          </p:cNvPr>
          <p:cNvSpPr txBox="1"/>
          <p:nvPr/>
        </p:nvSpPr>
        <p:spPr>
          <a:xfrm>
            <a:off x="13222478" y="6668578"/>
            <a:ext cx="1511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Reclamo de fin de semana</a:t>
            </a:r>
            <a:endParaRPr lang="es-EC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B74392E-0605-D03F-26AA-1BBD7D2AF996}"/>
              </a:ext>
            </a:extLst>
          </p:cNvPr>
          <p:cNvSpPr txBox="1"/>
          <p:nvPr/>
        </p:nvSpPr>
        <p:spPr>
          <a:xfrm>
            <a:off x="10338963" y="4753506"/>
            <a:ext cx="224942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Conductores con baja calificación y muchos reclamos previos </a:t>
            </a:r>
            <a:endParaRPr lang="es-EC"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10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/>
        </p:nvSpPr>
        <p:spPr>
          <a:xfrm>
            <a:off x="6350" y="0"/>
            <a:ext cx="2466667" cy="37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150" tIns="75150" rIns="75150" bIns="751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4;g3569ed3544f_2_8">
            <a:extLst>
              <a:ext uri="{FF2B5EF4-FFF2-40B4-BE49-F238E27FC236}">
                <a16:creationId xmlns:a16="http://schemas.microsoft.com/office/drawing/2014/main" id="{9910679C-05D5-43A7-942A-CF4F0015C5D4}"/>
              </a:ext>
            </a:extLst>
          </p:cNvPr>
          <p:cNvSpPr/>
          <p:nvPr/>
        </p:nvSpPr>
        <p:spPr>
          <a:xfrm>
            <a:off x="402590" y="1347216"/>
            <a:ext cx="636397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Codificación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de variables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" name="Google Shape;154;g3569ed3544f_2_8">
            <a:extLst>
              <a:ext uri="{FF2B5EF4-FFF2-40B4-BE49-F238E27FC236}">
                <a16:creationId xmlns:a16="http://schemas.microsoft.com/office/drawing/2014/main" id="{348B9B02-A47B-D7EA-9FDD-547887AC6A82}"/>
              </a:ext>
            </a:extLst>
          </p:cNvPr>
          <p:cNvSpPr/>
          <p:nvPr/>
        </p:nvSpPr>
        <p:spPr>
          <a:xfrm>
            <a:off x="10734920" y="1311305"/>
            <a:ext cx="3491232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Data Splitting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4" name="Google Shape;154;g3569ed3544f_2_8">
            <a:extLst>
              <a:ext uri="{FF2B5EF4-FFF2-40B4-BE49-F238E27FC236}">
                <a16:creationId xmlns:a16="http://schemas.microsoft.com/office/drawing/2014/main" id="{20109561-645D-9059-D61B-67D7317999C7}"/>
              </a:ext>
            </a:extLst>
          </p:cNvPr>
          <p:cNvSpPr/>
          <p:nvPr/>
        </p:nvSpPr>
        <p:spPr>
          <a:xfrm>
            <a:off x="0" y="0"/>
            <a:ext cx="15043250" cy="1094100"/>
          </a:xfrm>
          <a:prstGeom prst="rect">
            <a:avLst/>
          </a:prstGeom>
          <a:solidFill>
            <a:srgbClr val="494429"/>
          </a:solidFill>
          <a:ln>
            <a:noFill/>
          </a:ln>
        </p:spPr>
        <p:txBody>
          <a:bodyPr spcFirstLastPara="1" wrap="square" lIns="75150" tIns="37575" rIns="75150" bIns="37575" anchor="t" anchorCtr="0">
            <a:noAutofit/>
          </a:bodyPr>
          <a:lstStyle/>
          <a:p>
            <a:pPr marL="0" marR="0" lvl="0" indent="0" algn="l" rtl="0">
              <a:lnSpc>
                <a:spcPct val="8164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534" b="1" dirty="0">
              <a:solidFill>
                <a:schemeClr val="lt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algn="ctr">
              <a:lnSpc>
                <a:spcPct val="81645"/>
              </a:lnSpc>
            </a:pPr>
            <a:r>
              <a:rPr lang="en-US" sz="3534" b="1" dirty="0" err="1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Procesamiento</a:t>
            </a:r>
            <a:r>
              <a:rPr lang="en-US" sz="3534" b="1" dirty="0">
                <a:solidFill>
                  <a:schemeClr val="lt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Calibri"/>
              </a:rPr>
              <a:t> de Datos</a:t>
            </a:r>
            <a:endParaRPr lang="en-US" sz="74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CECA00C-C0F2-1CD0-7F71-FEC8FC69F5D4}"/>
              </a:ext>
            </a:extLst>
          </p:cNvPr>
          <p:cNvSpPr txBox="1"/>
          <p:nvPr/>
        </p:nvSpPr>
        <p:spPr>
          <a:xfrm>
            <a:off x="402590" y="2694433"/>
            <a:ext cx="6363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Codificación ordinal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C0BD24B-87B9-D8FE-E525-46E518E2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847" y="2793260"/>
            <a:ext cx="1844200" cy="1348857"/>
          </a:xfrm>
          <a:prstGeom prst="rect">
            <a:avLst/>
          </a:prstGeom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3915A47-B345-7F3B-91BA-5AF07C4679CE}"/>
              </a:ext>
            </a:extLst>
          </p:cNvPr>
          <p:cNvSpPr/>
          <p:nvPr/>
        </p:nvSpPr>
        <p:spPr>
          <a:xfrm>
            <a:off x="402590" y="2985516"/>
            <a:ext cx="3436744" cy="1243584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b="1" dirty="0">
                <a:solidFill>
                  <a:srgbClr val="002060"/>
                </a:solidFill>
                <a:latin typeface="Roboto" panose="02000000000000000000" pitchFamily="2" charset="0"/>
              </a:rPr>
              <a:t>8 Variables </a:t>
            </a:r>
            <a:r>
              <a:rPr lang="es-MX" b="1" dirty="0">
                <a:solidFill>
                  <a:srgbClr val="1F1F1F"/>
                </a:solidFill>
                <a:latin typeface="Roboto" panose="02000000000000000000" pitchFamily="2" charset="0"/>
              </a:rPr>
              <a:t>se asignaron valores numéricos a categorías que tienen un orden lógico</a:t>
            </a:r>
            <a:endParaRPr lang="es-EC" sz="1000" b="0" i="0" dirty="0">
              <a:solidFill>
                <a:srgbClr val="1F1F1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BC3A81C-8DF3-43FD-B711-F96BABB5E65A}"/>
              </a:ext>
            </a:extLst>
          </p:cNvPr>
          <p:cNvSpPr txBox="1"/>
          <p:nvPr/>
        </p:nvSpPr>
        <p:spPr>
          <a:xfrm>
            <a:off x="402590" y="4364084"/>
            <a:ext cx="6363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Codificación Binaria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834092E8-6680-BAAD-6163-72563BD88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11" y="4817609"/>
            <a:ext cx="4435224" cy="289585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FB712D54-0047-3B55-9530-EABF27F4D0D6}"/>
              </a:ext>
            </a:extLst>
          </p:cNvPr>
          <p:cNvSpPr txBox="1"/>
          <p:nvPr/>
        </p:nvSpPr>
        <p:spPr>
          <a:xfrm>
            <a:off x="402590" y="5405163"/>
            <a:ext cx="6363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Codificación </a:t>
            </a:r>
            <a:r>
              <a:rPr lang="es-EC" b="1" u="sn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one-hot</a:t>
            </a:r>
            <a:r>
              <a:rPr lang="es-EC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s-EC" b="1" u="sn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One</a:t>
            </a:r>
            <a:r>
              <a:rPr lang="es-EC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-Hot </a:t>
            </a:r>
            <a:r>
              <a:rPr lang="es-EC" b="1" u="sng" dirty="0" err="1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Encoding</a:t>
            </a:r>
            <a:r>
              <a:rPr lang="es-EC" b="1" u="sng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FC2E5B95-CA66-E362-9442-BEE3D702B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911" y="5835388"/>
            <a:ext cx="4625741" cy="137934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F10B370B-10E2-4936-5E29-370CB9A60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6954" y="4100526"/>
            <a:ext cx="2385713" cy="1918308"/>
          </a:xfrm>
          <a:prstGeom prst="rect">
            <a:avLst/>
          </a:prstGeom>
          <a:ln>
            <a:solidFill>
              <a:srgbClr val="494429"/>
            </a:solidFill>
          </a:ln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DF91EDF0-AF23-7C62-5766-CACD4D50EC7B}"/>
              </a:ext>
            </a:extLst>
          </p:cNvPr>
          <p:cNvSpPr txBox="1"/>
          <p:nvPr/>
        </p:nvSpPr>
        <p:spPr>
          <a:xfrm>
            <a:off x="4854891" y="4104772"/>
            <a:ext cx="89611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1100" b="1" i="1" dirty="0">
                <a:solidFill>
                  <a:srgbClr val="1F1F1F"/>
                </a:solidFill>
                <a:latin typeface="Roboto" panose="02000000000000000000" pitchFamily="2" charset="0"/>
              </a:rPr>
              <a:t>Ejemplo</a:t>
            </a:r>
            <a:endParaRPr lang="es-EC" sz="1100" i="1" dirty="0"/>
          </a:p>
        </p:txBody>
      </p:sp>
      <p:sp>
        <p:nvSpPr>
          <p:cNvPr id="31" name="Cerrar llave 30">
            <a:extLst>
              <a:ext uri="{FF2B5EF4-FFF2-40B4-BE49-F238E27FC236}">
                <a16:creationId xmlns:a16="http://schemas.microsoft.com/office/drawing/2014/main" id="{52A916E3-21F5-0B03-CA3B-428B1AA6E52E}"/>
              </a:ext>
            </a:extLst>
          </p:cNvPr>
          <p:cNvSpPr/>
          <p:nvPr/>
        </p:nvSpPr>
        <p:spPr>
          <a:xfrm>
            <a:off x="6766559" y="2694432"/>
            <a:ext cx="1015557" cy="4730496"/>
          </a:xfrm>
          <a:prstGeom prst="rightBrace">
            <a:avLst/>
          </a:prstGeom>
          <a:ln>
            <a:solidFill>
              <a:srgbClr val="49442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C8CB95B-268F-0FF3-DE04-CC0228816A88}"/>
              </a:ext>
            </a:extLst>
          </p:cNvPr>
          <p:cNvSpPr txBox="1"/>
          <p:nvPr/>
        </p:nvSpPr>
        <p:spPr>
          <a:xfrm>
            <a:off x="10972528" y="3831724"/>
            <a:ext cx="38575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i="0" dirty="0">
                <a:solidFill>
                  <a:srgbClr val="00206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Tamaños de los conjuntos:</a:t>
            </a:r>
          </a:p>
          <a:p>
            <a:endParaRPr lang="es-MX" dirty="0">
              <a:solidFill>
                <a:srgbClr val="0020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Entrenamiento: 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9249 muestras (60.0%)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1F1F1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1F1F1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Validación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3083 muestras (20.0%)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>
              <a:solidFill>
                <a:srgbClr val="1F1F1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0" i="0" dirty="0">
              <a:solidFill>
                <a:srgbClr val="1F1F1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Prueba: </a:t>
            </a:r>
            <a: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3083 muestras (20.0%)</a:t>
            </a:r>
            <a:endParaRPr lang="es-EC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Cerrar llave 33">
            <a:extLst>
              <a:ext uri="{FF2B5EF4-FFF2-40B4-BE49-F238E27FC236}">
                <a16:creationId xmlns:a16="http://schemas.microsoft.com/office/drawing/2014/main" id="{661C3437-707D-1133-6EC9-BBDA10A195E8}"/>
              </a:ext>
            </a:extLst>
          </p:cNvPr>
          <p:cNvSpPr/>
          <p:nvPr/>
        </p:nvSpPr>
        <p:spPr>
          <a:xfrm>
            <a:off x="10497312" y="3946738"/>
            <a:ext cx="475216" cy="2173646"/>
          </a:xfrm>
          <a:prstGeom prst="rightBrace">
            <a:avLst/>
          </a:prstGeom>
          <a:ln>
            <a:solidFill>
              <a:srgbClr val="494429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1893</Words>
  <Application>Microsoft Office PowerPoint</Application>
  <PresentationFormat>Personalizado</PresentationFormat>
  <Paragraphs>286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Calibri</vt:lpstr>
      <vt:lpstr>Play</vt:lpstr>
      <vt:lpstr>Montserrat</vt:lpstr>
      <vt:lpstr>Roboto</vt:lpstr>
      <vt:lpstr>Poppins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Miguel Angel Briones Jara</dc:creator>
  <cp:lastModifiedBy>Miguel Angel Briones Jara</cp:lastModifiedBy>
  <cp:revision>9</cp:revision>
  <dcterms:created xsi:type="dcterms:W3CDTF">2006-08-16T00:00:00Z</dcterms:created>
  <dcterms:modified xsi:type="dcterms:W3CDTF">2025-04-27T19:29:53Z</dcterms:modified>
</cp:coreProperties>
</file>