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9144000"/>
  <p:notesSz cx="6858000" cy="9144000"/>
  <p:embeddedFontLst>
    <p:embeddedFont>
      <p:font typeface="Montserrat"/>
      <p:regular r:id="rId37"/>
      <p:bold r:id="rId38"/>
      <p:italic r:id="rId39"/>
      <p:boldItalic r:id="rId40"/>
    </p:embeddedFont>
    <p:embeddedFont>
      <p:font typeface="Tahoma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4BDFF91-9CF5-4EC1-97D0-2ED6A0EEF5F7}">
  <a:tblStyle styleId="{D4BDFF91-9CF5-4EC1-97D0-2ED6A0EEF5F7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20" Type="http://schemas.openxmlformats.org/officeDocument/2006/relationships/slide" Target="slides/slide15.xml"/><Relationship Id="rId42" Type="http://schemas.openxmlformats.org/officeDocument/2006/relationships/font" Target="fonts/Tahoma-bold.fntdata"/><Relationship Id="rId41" Type="http://schemas.openxmlformats.org/officeDocument/2006/relationships/font" Target="fonts/Tahoma-regular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Montserrat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Montserrat-italic.fntdata"/><Relationship Id="rId16" Type="http://schemas.openxmlformats.org/officeDocument/2006/relationships/slide" Target="slides/slide11.xml"/><Relationship Id="rId38" Type="http://schemas.openxmlformats.org/officeDocument/2006/relationships/font" Target="fonts/Montserrat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4" name="Google Shape;21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2" name="Google Shape;22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6" name="Google Shape;24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4" name="Google Shape;25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1" name="Google Shape;261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7" name="Google Shape;12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pt-BR"/>
              <a:t>     </a:t>
            </a:r>
            <a:endParaRPr sz="11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8" name="Google Shape;268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5" name="Google Shape;275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2" name="Google Shape;282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89" name="Google Shape;289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6" name="Google Shape;296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03" name="Google Shape;303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0" name="Google Shape;310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7" name="Google Shape;317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24" name="Google Shape;324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1" name="Google Shape;331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4" name="Google Shape;13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8" name="Google Shape;33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5" name="Google Shape;345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2" name="Google Shape;142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Relationship Id="rId3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" name="Google Shape;16;p2"/>
          <p:cNvSpPr txBox="1"/>
          <p:nvPr/>
        </p:nvSpPr>
        <p:spPr>
          <a:xfrm>
            <a:off x="1785060" y="2074736"/>
            <a:ext cx="891551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  <a:defRPr b="1" sz="44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2" type="body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  <a:defRPr b="1" sz="2000">
                <a:solidFill>
                  <a:srgbClr val="E51E3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3" type="body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0" name="Google Shape;2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3" name="Google Shape;8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2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12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8" name="Google Shape;88;p12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1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2" name="Google Shape;9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3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3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8" name="Google Shape;98;p1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1" name="Google Shape;10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4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4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9" name="Google Shape;10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5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4" name="Google Shape;114;p1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7" name="Google Shape;11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1625600" y="381000"/>
            <a:ext cx="67671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381001" y="1366838"/>
            <a:ext cx="8625300" cy="50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838200" y="6400800"/>
            <a:ext cx="5943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Título e Conteúdo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Google Shape;27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>
            <p:ph idx="1" type="body"/>
          </p:nvPr>
        </p:nvSpPr>
        <p:spPr>
          <a:xfrm>
            <a:off x="628650" y="1140823"/>
            <a:ext cx="7886700" cy="5036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2" name="Google Shape;32;p4"/>
          <p:cNvSpPr txBox="1"/>
          <p:nvPr>
            <p:ph idx="2" type="body"/>
          </p:nvPr>
        </p:nvSpPr>
        <p:spPr>
          <a:xfrm>
            <a:off x="628649" y="365126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  <a:defRPr b="1" sz="36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33" name="Google Shape;3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 1">
  <p:cSld name="Layout Personalizado_1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>
  <p:cSld name="Cabeçalho da Seçã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0" name="Google Shape;40;p6"/>
          <p:cNvSpPr txBox="1"/>
          <p:nvPr>
            <p:ph idx="1" type="body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b="1" sz="7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2" type="body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2" name="Google Shape;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9859" y="5932891"/>
            <a:ext cx="1525491" cy="51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47" name="Google Shape;47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7"/>
          <p:cNvSpPr txBox="1"/>
          <p:nvPr>
            <p:ph idx="1" type="body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  <a:defRPr b="1" sz="44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  <a:defRPr b="1" sz="2000">
                <a:solidFill>
                  <a:srgbClr val="E51E3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8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8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8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9" name="Google Shape;5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75755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9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6" name="Google Shape;66;p9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0" name="Google Shape;7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7" name="Google Shape;77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629000" y="3636825"/>
            <a:ext cx="5798400" cy="10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</a:pPr>
            <a:r>
              <a:rPr lang="pt-BR"/>
              <a:t>AULA 01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</a:pPr>
            <a:r>
              <a:t/>
            </a:r>
            <a:endParaRPr/>
          </a:p>
        </p:txBody>
      </p:sp>
      <p:sp>
        <p:nvSpPr>
          <p:cNvPr id="123" name="Google Shape;123;p16"/>
          <p:cNvSpPr txBox="1"/>
          <p:nvPr/>
        </p:nvSpPr>
        <p:spPr>
          <a:xfrm>
            <a:off x="629005" y="2648411"/>
            <a:ext cx="7886100" cy="11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rPr b="1" i="0" lang="pt-BR" sz="4400" u="none" cap="none" strike="noStrike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rPr>
              <a:t>Lógica de programação e algoritmo</a:t>
            </a:r>
            <a:endParaRPr b="1" i="0" sz="4400" u="none" cap="none" strike="noStrike">
              <a:solidFill>
                <a:srgbClr val="3F3F3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92" name="Google Shape;192;p25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Exemplos com Operadores Relacionais</a:t>
            </a:r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395536" y="1340769"/>
            <a:ext cx="828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Google Shape;194;p25"/>
          <p:cNvSpPr txBox="1"/>
          <p:nvPr/>
        </p:nvSpPr>
        <p:spPr>
          <a:xfrm>
            <a:off x="2033885" y="1196752"/>
            <a:ext cx="23940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a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b = 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c =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d =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a ==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b &gt;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a &lt;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25"/>
          <p:cNvSpPr txBox="1"/>
          <p:nvPr/>
        </p:nvSpPr>
        <p:spPr>
          <a:xfrm>
            <a:off x="4788024" y="1196752"/>
            <a:ext cx="2322000" cy="35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a == 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b &gt;=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c &lt;=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d != 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d !=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1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6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1" name="Google Shape;201;p26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Operadores Lógicos</a:t>
            </a:r>
            <a:endParaRPr/>
          </a:p>
        </p:txBody>
      </p:sp>
      <p:graphicFrame>
        <p:nvGraphicFramePr>
          <p:cNvPr id="202" name="Google Shape;202;p26"/>
          <p:cNvGraphicFramePr/>
          <p:nvPr/>
        </p:nvGraphicFramePr>
        <p:xfrm>
          <a:off x="2483768" y="19168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{D4BDFF91-9CF5-4EC1-97D0-2ED6A0EEF5F7}</a:tableStyleId>
              </a:tblPr>
              <a:tblGrid>
                <a:gridCol w="1679850"/>
                <a:gridCol w="25080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/>
                        <a:t>Operador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/>
                        <a:t>Operação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not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não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and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or</a:t>
                      </a:r>
                      <a:endParaRPr sz="18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ou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03" name="Google Shape;203;p26"/>
          <p:cNvSpPr txBox="1"/>
          <p:nvPr/>
        </p:nvSpPr>
        <p:spPr>
          <a:xfrm>
            <a:off x="449709" y="1196752"/>
            <a:ext cx="829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agrupar operações com lógica booleana.</a:t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7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9" name="Google Shape;209;p27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Operador not</a:t>
            </a:r>
            <a:endParaRPr b="1" sz="3000"/>
          </a:p>
        </p:txBody>
      </p:sp>
      <p:graphicFrame>
        <p:nvGraphicFramePr>
          <p:cNvPr id="210" name="Google Shape;210;p27"/>
          <p:cNvGraphicFramePr/>
          <p:nvPr/>
        </p:nvGraphicFramePr>
        <p:xfrm>
          <a:off x="2483768" y="23884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{D4BDFF91-9CF5-4EC1-97D0-2ED6A0EEF5F7}</a:tableStyleId>
              </a:tblPr>
              <a:tblGrid>
                <a:gridCol w="1679850"/>
                <a:gridCol w="25080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/>
                        <a:t>V</a:t>
                      </a:r>
                      <a:r>
                        <a:rPr b="1" baseline="-25000" lang="pt-BR" sz="1800" u="none" cap="none" strike="noStrike"/>
                        <a:t>1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/>
                        <a:t>not V</a:t>
                      </a:r>
                      <a:r>
                        <a:rPr b="1" baseline="-25000" lang="pt-BR" sz="1800" u="none" cap="none" strike="noStrike"/>
                        <a:t>1</a:t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V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F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F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V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11" name="Google Shape;211;p27"/>
          <p:cNvSpPr txBox="1"/>
          <p:nvPr/>
        </p:nvSpPr>
        <p:spPr>
          <a:xfrm>
            <a:off x="449709" y="1196752"/>
            <a:ext cx="8298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Representa a operação de negação, também chamada de inversão.</a:t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8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17" name="Google Shape;217;p28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Exemplos com Operador not</a:t>
            </a:r>
            <a:endParaRPr b="1" sz="3000"/>
          </a:p>
        </p:txBody>
      </p:sp>
      <p:sp>
        <p:nvSpPr>
          <p:cNvPr id="218" name="Google Shape;218;p28"/>
          <p:cNvSpPr/>
          <p:nvPr/>
        </p:nvSpPr>
        <p:spPr>
          <a:xfrm>
            <a:off x="395536" y="1340769"/>
            <a:ext cx="828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19" name="Google Shape;219;p28"/>
          <p:cNvSpPr txBox="1"/>
          <p:nvPr/>
        </p:nvSpPr>
        <p:spPr>
          <a:xfrm>
            <a:off x="593725" y="1196752"/>
            <a:ext cx="80106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b="1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not True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b="1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not 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1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25" name="Google Shape;225;p29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Operador and</a:t>
            </a:r>
            <a:endParaRPr b="1" sz="3000"/>
          </a:p>
        </p:txBody>
      </p:sp>
      <p:graphicFrame>
        <p:nvGraphicFramePr>
          <p:cNvPr id="226" name="Google Shape;226;p29"/>
          <p:cNvGraphicFramePr/>
          <p:nvPr/>
        </p:nvGraphicFramePr>
        <p:xfrm>
          <a:off x="1572344" y="23668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{D4BDFF91-9CF5-4EC1-97D0-2ED6A0EEF5F7}</a:tableStyleId>
              </a:tblPr>
              <a:tblGrid>
                <a:gridCol w="2032000"/>
                <a:gridCol w="2032000"/>
                <a:gridCol w="203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pt-BR" sz="1800" u="none" cap="none" strike="noStrike"/>
                        <a:t>V</a:t>
                      </a:r>
                      <a:r>
                        <a:rPr b="1" baseline="-25000" lang="pt-BR" sz="1800" u="none" cap="none" strike="noStrike"/>
                        <a:t>1</a:t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pt-BR" sz="1800" u="none" cap="none" strike="noStrike"/>
                        <a:t>V</a:t>
                      </a:r>
                      <a:r>
                        <a:rPr b="1" baseline="-25000" lang="pt-BR" sz="1800" u="none" cap="none" strike="noStrike"/>
                        <a:t>2</a:t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pt-BR" sz="1800" u="none" cap="none" strike="noStrike"/>
                        <a:t>V</a:t>
                      </a:r>
                      <a:r>
                        <a:rPr b="1" baseline="-25000" lang="pt-BR" sz="1800" u="none" cap="none" strike="noStrike"/>
                        <a:t>1</a:t>
                      </a:r>
                      <a:r>
                        <a:rPr b="1" lang="pt-BR" sz="1800" u="none" cap="none" strike="noStrike"/>
                        <a:t> and V</a:t>
                      </a:r>
                      <a:r>
                        <a:rPr b="1" baseline="-25000" lang="pt-BR" sz="1800" u="none" cap="none" strike="noStrike"/>
                        <a:t>2</a:t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V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V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V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V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F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F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F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V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F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F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F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F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27" name="Google Shape;227;p29"/>
          <p:cNvSpPr txBox="1"/>
          <p:nvPr/>
        </p:nvSpPr>
        <p:spPr>
          <a:xfrm>
            <a:off x="449709" y="1196752"/>
            <a:ext cx="8298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 verdadeiro apenas quando seus dois operadores forem verdadeiros.</a:t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33" name="Google Shape;233;p30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Exemplos com Operador and</a:t>
            </a:r>
            <a:endParaRPr b="1" sz="3000"/>
          </a:p>
        </p:txBody>
      </p:sp>
      <p:sp>
        <p:nvSpPr>
          <p:cNvPr id="234" name="Google Shape;234;p30"/>
          <p:cNvSpPr/>
          <p:nvPr/>
        </p:nvSpPr>
        <p:spPr>
          <a:xfrm>
            <a:off x="395536" y="1340769"/>
            <a:ext cx="828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35" name="Google Shape;235;p30"/>
          <p:cNvSpPr txBox="1"/>
          <p:nvPr/>
        </p:nvSpPr>
        <p:spPr>
          <a:xfrm>
            <a:off x="593725" y="1280949"/>
            <a:ext cx="8010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b="1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 and True</a:t>
            </a:r>
            <a:endParaRPr b="1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1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b="1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 and 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b="1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False and True</a:t>
            </a:r>
            <a:endParaRPr b="1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b="1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False and 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1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1" name="Google Shape;241;p31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Operador or</a:t>
            </a:r>
            <a:endParaRPr b="1" sz="3000"/>
          </a:p>
        </p:txBody>
      </p:sp>
      <p:graphicFrame>
        <p:nvGraphicFramePr>
          <p:cNvPr id="242" name="Google Shape;242;p31"/>
          <p:cNvGraphicFramePr/>
          <p:nvPr/>
        </p:nvGraphicFramePr>
        <p:xfrm>
          <a:off x="1572344" y="243889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{D4BDFF91-9CF5-4EC1-97D0-2ED6A0EEF5F7}</a:tableStyleId>
              </a:tblPr>
              <a:tblGrid>
                <a:gridCol w="2032000"/>
                <a:gridCol w="2032000"/>
                <a:gridCol w="2032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pt-BR" sz="1800" u="none" cap="none" strike="noStrike"/>
                        <a:t>V</a:t>
                      </a:r>
                      <a:r>
                        <a:rPr b="1" baseline="-25000" lang="pt-BR" sz="1800" u="none" cap="none" strike="noStrike"/>
                        <a:t>1</a:t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pt-BR" sz="1800" u="none" cap="none" strike="noStrike"/>
                        <a:t>V</a:t>
                      </a:r>
                      <a:r>
                        <a:rPr b="1" baseline="-25000" lang="pt-BR" sz="1800" u="none" cap="none" strike="noStrike"/>
                        <a:t>2</a:t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b="1" lang="pt-BR" sz="1800" u="none" cap="none" strike="noStrike"/>
                        <a:t>V</a:t>
                      </a:r>
                      <a:r>
                        <a:rPr b="1" baseline="-25000" lang="pt-BR" sz="1800" u="none" cap="none" strike="noStrike"/>
                        <a:t>1</a:t>
                      </a:r>
                      <a:r>
                        <a:rPr b="1" lang="pt-BR" sz="1800" u="none" cap="none" strike="noStrike"/>
                        <a:t> or V</a:t>
                      </a:r>
                      <a:r>
                        <a:rPr b="1" baseline="-25000" lang="pt-BR" sz="1800" u="none" cap="none" strike="noStrike"/>
                        <a:t>2</a:t>
                      </a:r>
                      <a:endParaRPr b="1" sz="1800" u="none" cap="none" strike="noStrike"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V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V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V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V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F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V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F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V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V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F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F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F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43" name="Google Shape;243;p31"/>
          <p:cNvSpPr txBox="1"/>
          <p:nvPr/>
        </p:nvSpPr>
        <p:spPr>
          <a:xfrm>
            <a:off x="449709" y="1196752"/>
            <a:ext cx="8298900" cy="89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Resulta em falso apenas se seus dois operadores também forem falsos.</a:t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2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49" name="Google Shape;249;p32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Exemplos com Operador or</a:t>
            </a:r>
            <a:endParaRPr b="1" sz="3000"/>
          </a:p>
        </p:txBody>
      </p:sp>
      <p:sp>
        <p:nvSpPr>
          <p:cNvPr id="250" name="Google Shape;250;p32"/>
          <p:cNvSpPr/>
          <p:nvPr/>
        </p:nvSpPr>
        <p:spPr>
          <a:xfrm>
            <a:off x="395536" y="1340769"/>
            <a:ext cx="828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1" name="Google Shape;251;p32"/>
          <p:cNvSpPr txBox="1"/>
          <p:nvPr/>
        </p:nvSpPr>
        <p:spPr>
          <a:xfrm>
            <a:off x="593725" y="1196752"/>
            <a:ext cx="80106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b="1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 or True</a:t>
            </a:r>
            <a:endParaRPr b="1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1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b="1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 or 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1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b="1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False or True</a:t>
            </a:r>
            <a:endParaRPr b="1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endParaRPr b="1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b="1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False and 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False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57" name="Google Shape;257;p33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Saída de Dados</a:t>
            </a:r>
            <a:endParaRPr/>
          </a:p>
        </p:txBody>
      </p:sp>
      <p:sp>
        <p:nvSpPr>
          <p:cNvPr id="258" name="Google Shape;258;p33"/>
          <p:cNvSpPr txBox="1"/>
          <p:nvPr/>
        </p:nvSpPr>
        <p:spPr>
          <a:xfrm>
            <a:off x="449709" y="1196752"/>
            <a:ext cx="82989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Função print()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Exibe uma mensagem na tela do computador.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b="1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("Hello World!")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Hello World!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794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64" name="Google Shape;264;p34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Entrada de Dados</a:t>
            </a:r>
            <a:endParaRPr/>
          </a:p>
        </p:txBody>
      </p:sp>
      <p:sp>
        <p:nvSpPr>
          <p:cNvPr id="265" name="Google Shape;265;p34"/>
          <p:cNvSpPr txBox="1"/>
          <p:nvPr/>
        </p:nvSpPr>
        <p:spPr>
          <a:xfrm>
            <a:off x="449709" y="1196752"/>
            <a:ext cx="82989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Função input()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Espera o usuário digitar um texto no teclado e pressionar &lt;ENTER&gt;.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nome = </a:t>
            </a:r>
            <a:r>
              <a:rPr b="1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</a:t>
            </a: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("Informe o seu nome: ")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Informe o seu nome: </a:t>
            </a:r>
            <a:r>
              <a:rPr b="1" i="0" lang="pt-BR" sz="20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Maria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</a:t>
            </a:r>
            <a:r>
              <a:rPr b="1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(nome)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Maria</a:t>
            </a:r>
            <a:endParaRPr b="0" i="0" sz="5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0" name="Google Shape;130;p17"/>
          <p:cNvSpPr txBox="1"/>
          <p:nvPr>
            <p:ph type="title"/>
          </p:nvPr>
        </p:nvSpPr>
        <p:spPr>
          <a:xfrm>
            <a:off x="611560" y="476672"/>
            <a:ext cx="81369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Nessa Aula</a:t>
            </a:r>
            <a:endParaRPr/>
          </a:p>
        </p:txBody>
      </p:sp>
      <p:sp>
        <p:nvSpPr>
          <p:cNvPr id="131" name="Google Shape;131;p17"/>
          <p:cNvSpPr txBox="1"/>
          <p:nvPr>
            <p:ph idx="1" type="body"/>
          </p:nvPr>
        </p:nvSpPr>
        <p:spPr>
          <a:xfrm>
            <a:off x="457200" y="1196752"/>
            <a:ext cx="8382000" cy="50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pt-BR" sz="2600"/>
              <a:t>Variáveis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pt-BR" sz="2600"/>
              <a:t>Tipos de Dados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pt-BR" sz="2600"/>
              <a:t>Operadores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pt-BR" sz="2600"/>
              <a:t>Entrada e Saída de Dados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pt-BR" sz="2600"/>
              <a:t>Exemplos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91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pt-BR" sz="2600"/>
              <a:t>Exercícios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98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5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1" name="Google Shape;271;p35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Edição de Arquivos</a:t>
            </a:r>
            <a:endParaRPr/>
          </a:p>
        </p:txBody>
      </p:sp>
      <p:sp>
        <p:nvSpPr>
          <p:cNvPr id="272" name="Google Shape;272;p35"/>
          <p:cNvSpPr txBox="1"/>
          <p:nvPr/>
        </p:nvSpPr>
        <p:spPr>
          <a:xfrm>
            <a:off x="467544" y="1196752"/>
            <a:ext cx="8280900" cy="35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Nem só de experimentos vive o Programador Python!!!    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IDLE (Python 3.6 32-bit):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Salvar o programa </a:t>
            </a:r>
            <a:r>
              <a:rPr b="0" i="0" lang="pt-BR" sz="2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Exemplo01</a:t>
            </a:r>
            <a:r>
              <a:rPr b="0" i="0" lang="pt-BR" sz="28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", 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partir do Editor de Texto do  interpretador Python.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Executar o programa (menu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Run - 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opção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Run Module 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ou pressionar a </a:t>
            </a: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tecla F5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8" name="Google Shape;278;p36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01</a:t>
            </a:r>
            <a:endParaRPr/>
          </a:p>
        </p:txBody>
      </p:sp>
      <p:sp>
        <p:nvSpPr>
          <p:cNvPr id="279" name="Google Shape;279;p36"/>
          <p:cNvSpPr txBox="1"/>
          <p:nvPr/>
        </p:nvSpPr>
        <p:spPr>
          <a:xfrm>
            <a:off x="467544" y="1196752"/>
            <a:ext cx="8280900" cy="45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Utilização de Variáveis e Saída de Dados.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pt-BR" sz="16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pt-BR" sz="16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  Este é um exemplo de um comentário de múltiplas linhas em Python.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pt-BR" sz="16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  Note que são três aspas duplas no início e no final do comentário.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pt-BR" sz="16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declara e inicializa as variáveis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valor1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valor2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realiza o cálculo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soma = valor1 + valor2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exibe o resultado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"O resultado final é: "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soma)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7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85" name="Google Shape;285;p37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02</a:t>
            </a:r>
            <a:endParaRPr/>
          </a:p>
        </p:txBody>
      </p:sp>
      <p:sp>
        <p:nvSpPr>
          <p:cNvPr id="286" name="Google Shape;286;p37"/>
          <p:cNvSpPr txBox="1"/>
          <p:nvPr/>
        </p:nvSpPr>
        <p:spPr>
          <a:xfrm>
            <a:off x="395536" y="1196752"/>
            <a:ext cx="8342100" cy="37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Entrada de Dados.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-*- coding: UTF-8 -*-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1" lang="pt-BR" sz="16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Esse trecho de código mostra como ler dados informados pelo usuário, 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pt-BR" sz="16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  com a utilização do método input(). Este método retorna a string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1" lang="pt-BR" sz="16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  informada pelo usuário.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"""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obtém o nome e a idade do usuário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nome = input(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"Informe seu nome: 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idade = input(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"Informe sua idade: 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"Olá, "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 nome +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", "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+ idade +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"! Você gosta de Python?"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8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92" name="Google Shape;292;p38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03</a:t>
            </a:r>
            <a:endParaRPr/>
          </a:p>
        </p:txBody>
      </p:sp>
      <p:sp>
        <p:nvSpPr>
          <p:cNvPr id="293" name="Google Shape;293;p38"/>
          <p:cNvSpPr txBox="1"/>
          <p:nvPr/>
        </p:nvSpPr>
        <p:spPr>
          <a:xfrm>
            <a:off x="467544" y="1196752"/>
            <a:ext cx="8280900" cy="437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Operadores Aritméticos.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*-* coding: utf-8 *-*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b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; c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30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d = a + b </a:t>
            </a: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Resultado: 30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(d)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 = c / a </a:t>
            </a: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Resultado: 3.0 (divisão acrescenta o ponto)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 = a - b </a:t>
            </a: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Resultado: -10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(f)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 = b * c </a:t>
            </a: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Resultado: 600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(g)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h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 = b / h </a:t>
            </a: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Resultado: 6.66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(i)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9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99" name="Google Shape;299;p39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03</a:t>
            </a:r>
            <a:endParaRPr/>
          </a:p>
        </p:txBody>
      </p:sp>
      <p:sp>
        <p:nvSpPr>
          <p:cNvPr id="300" name="Google Shape;300;p39"/>
          <p:cNvSpPr txBox="1"/>
          <p:nvPr/>
        </p:nvSpPr>
        <p:spPr>
          <a:xfrm>
            <a:off x="467544" y="1196752"/>
            <a:ext cx="82809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Operadores Aritméticos.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j = float(a)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(a, j) </a:t>
            </a:r>
            <a:r>
              <a:rPr b="0" i="0" lang="pt-BR" sz="16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Resultado: 10 (sem ponto) 10.0 (com ponto flutuante)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13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resto = a %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"O resto da divisão é "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resto)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retorna a divisão inteira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a+=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a++ não funciona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(a)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1206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0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06" name="Google Shape;306;p40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04</a:t>
            </a:r>
            <a:endParaRPr/>
          </a:p>
        </p:txBody>
      </p:sp>
      <p:sp>
        <p:nvSpPr>
          <p:cNvPr id="307" name="Google Shape;307;p40"/>
          <p:cNvSpPr txBox="1"/>
          <p:nvPr/>
        </p:nvSpPr>
        <p:spPr>
          <a:xfrm>
            <a:off x="467544" y="1196752"/>
            <a:ext cx="8280900" cy="520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Algumas Funções Matemáticas.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*-* coding: utf-8 *-*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import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math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Exponenciação</a:t>
            </a:r>
            <a:endParaRPr b="0" i="0" sz="1800" u="none" cap="none" strike="noStrike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**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(a)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Radiciação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b = math.sqrt(a)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(b)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(math.pi)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 = </a:t>
            </a:r>
            <a:r>
              <a:rPr b="0" i="0" lang="pt-BR" sz="1800" u="none" cap="none" strike="noStrike">
                <a:solidFill>
                  <a:srgbClr val="800000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(math.cos(n))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(math.sin(n))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1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13" name="Google Shape;313;p41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 05</a:t>
            </a:r>
            <a:endParaRPr/>
          </a:p>
        </p:txBody>
      </p:sp>
      <p:sp>
        <p:nvSpPr>
          <p:cNvPr id="314" name="Google Shape;314;p41"/>
          <p:cNvSpPr txBox="1"/>
          <p:nvPr/>
        </p:nvSpPr>
        <p:spPr>
          <a:xfrm>
            <a:off x="467544" y="1196752"/>
            <a:ext cx="82809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Entrada de dados com vários tipos.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*-* coding: utf-8 *-*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nome = input(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"Digite o seu nome: 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idade = input(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"Digite sua idade: 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lê como string</a:t>
            </a:r>
            <a:endParaRPr b="0" i="0" sz="1800" u="none" cap="none" strike="noStrike">
              <a:solidFill>
                <a:srgbClr val="C0C0C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"Nome:"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nome)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"Idade:"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, idade)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num1 = int(input(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"Digite n1: 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lê como inteiro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num2 = int(input(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"Digite n2: 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(num1 + num2)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(num1 - num2)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(num1 * num2)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(num1 / num2)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num3 = float(input(</a:t>
            </a:r>
            <a:r>
              <a:rPr b="0" i="1" lang="pt-BR" sz="1800" u="none" cap="none" strike="noStrike">
                <a:solidFill>
                  <a:srgbClr val="C9802B"/>
                </a:solidFill>
                <a:latin typeface="Consolas"/>
                <a:ea typeface="Consolas"/>
                <a:cs typeface="Consolas"/>
                <a:sym typeface="Consolas"/>
              </a:rPr>
              <a:t>"Digite n3: "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b="0" i="1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pt-BR" sz="1800" u="none" cap="none" strike="noStrike">
                <a:solidFill>
                  <a:srgbClr val="C0C0C0"/>
                </a:solidFill>
                <a:latin typeface="Consolas"/>
                <a:ea typeface="Consolas"/>
                <a:cs typeface="Consolas"/>
                <a:sym typeface="Consolas"/>
              </a:rPr>
              <a:t># lê como ponto flutuante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FF"/>
                </a:solidFill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b="0" i="0" lang="pt-BR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(num3)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2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20" name="Google Shape;320;p42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Exercícios</a:t>
            </a:r>
            <a:endParaRPr/>
          </a:p>
        </p:txBody>
      </p:sp>
      <p:sp>
        <p:nvSpPr>
          <p:cNvPr id="321" name="Google Shape;321;p42"/>
          <p:cNvSpPr txBox="1"/>
          <p:nvPr/>
        </p:nvSpPr>
        <p:spPr>
          <a:xfrm>
            <a:off x="593725" y="1196752"/>
            <a:ext cx="8010600" cy="51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Faça um programa que peça dois números inteiros. Imprima a soma desses dois números na tela.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Escreva um programa que leia um valor em metros e o exiba convertido em milímetros.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Escreva um programa que leia a quantidade de dias, horas, minutos e segundo do usuário. Calcule o total em segundos.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4)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Faça um programa que calcule o aumento de um salário. Ele deve solicitar o valor do salário e a porcentagem do aumento. Exiba o valor do aumento e do novo salário.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3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27" name="Google Shape;327;p43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Exercícios</a:t>
            </a:r>
            <a:endParaRPr/>
          </a:p>
        </p:txBody>
      </p:sp>
      <p:sp>
        <p:nvSpPr>
          <p:cNvPr id="328" name="Google Shape;328;p43"/>
          <p:cNvSpPr txBox="1"/>
          <p:nvPr/>
        </p:nvSpPr>
        <p:spPr>
          <a:xfrm>
            <a:off x="593725" y="1196752"/>
            <a:ext cx="8010600" cy="48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5)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Faça um programa que solicite o preço de uma mercadoria e o percentual de desconto. Exiba o valor do desconto e o preço a pagar.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6)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Escreva um programa que calcule o tempo de viagem de carro. Pergunte a distância a percorrer e a velocidade média para a viagem.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7)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Escreva um programa que converta uma temperatura digitada em </a:t>
            </a:r>
            <a:r>
              <a:rPr b="0" baseline="3000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 para </a:t>
            </a:r>
            <a:r>
              <a:rPr b="0" baseline="3000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F. A fórmula para essa conversão é: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 = 9 / 5 x C + 32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4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34" name="Google Shape;334;p44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Exercícios</a:t>
            </a:r>
            <a:endParaRPr/>
          </a:p>
        </p:txBody>
      </p:sp>
      <p:sp>
        <p:nvSpPr>
          <p:cNvPr id="335" name="Google Shape;335;p44"/>
          <p:cNvSpPr txBox="1"/>
          <p:nvPr/>
        </p:nvSpPr>
        <p:spPr>
          <a:xfrm>
            <a:off x="593725" y="1196752"/>
            <a:ext cx="8010600" cy="48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8)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Escreva um programa que pergunte a quantidade de km percorrido por um carro alugado pelo usuário, assim como a quantidade de dias pelos quais o carro foi alugado. Calcule o preço a pagar, sabendo que o carro custa R$ 60 por dia e R$ 0,15 por km rodado.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9)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Escreva um programa para calcular a redução do tempo de vida de um fumante. Pergunte a quantidade de cigarros fumados por dia e quantos anos ele já fumou. Considere que um fumante perde 10 minutos de vida a cada cigarro, calcule quantos dias de vida um fumante perderá. Exiba o total em dias.</a:t>
            </a:r>
            <a:endParaRPr b="0" i="0" sz="2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7" name="Google Shape;137;p18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Nomes de Variáveis</a:t>
            </a:r>
            <a:endParaRPr/>
          </a:p>
        </p:txBody>
      </p:sp>
      <p:sp>
        <p:nvSpPr>
          <p:cNvPr id="138" name="Google Shape;138;p18"/>
          <p:cNvSpPr txBox="1"/>
          <p:nvPr/>
        </p:nvSpPr>
        <p:spPr>
          <a:xfrm>
            <a:off x="593725" y="1196752"/>
            <a:ext cx="8010600" cy="25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Iniciar, obrigatoriamente, com uma letra.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 conter números e o caractere de sublinhado (_).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Permite a utilização de acentos (conjunto de caracteres chamado UTF-8), a partir da versão 3.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Exemplos: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nome, n1, média_notas, _a.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5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41" name="Google Shape;341;p45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Referências</a:t>
            </a:r>
            <a:endParaRPr/>
          </a:p>
        </p:txBody>
      </p:sp>
      <p:sp>
        <p:nvSpPr>
          <p:cNvPr id="342" name="Google Shape;342;p45"/>
          <p:cNvSpPr txBox="1"/>
          <p:nvPr/>
        </p:nvSpPr>
        <p:spPr>
          <a:xfrm>
            <a:off x="593725" y="1280949"/>
            <a:ext cx="8010600" cy="52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MENEZES, N. N. C.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 à Programação com Python: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algoritmos e lógica de programação para iniciantes. 2ª ed. São Paulo: Novatec, 2014.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PYTONSOFTWAREFOUNDATION.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Download the latest version for Windows: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3.6.4. Disponível    em:           https://www.python.org/downloads/. Acesso em: 21 fev. 2018.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homenagem à Janaine Arantes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6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48" name="Google Shape;348;p46"/>
          <p:cNvSpPr txBox="1"/>
          <p:nvPr>
            <p:ph type="title"/>
          </p:nvPr>
        </p:nvSpPr>
        <p:spPr>
          <a:xfrm>
            <a:off x="467550" y="525029"/>
            <a:ext cx="8280900" cy="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90000"/>
              <a:buFont typeface="Calibri"/>
              <a:buNone/>
            </a:pPr>
            <a:r>
              <a:rPr b="1" lang="pt-BR" sz="3333"/>
              <a:t>Referências</a:t>
            </a:r>
            <a:endParaRPr sz="4733"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t/>
            </a:r>
            <a:endParaRPr b="1" sz="3000"/>
          </a:p>
        </p:txBody>
      </p:sp>
      <p:sp>
        <p:nvSpPr>
          <p:cNvPr id="349" name="Google Shape;349;p46"/>
          <p:cNvSpPr txBox="1"/>
          <p:nvPr/>
        </p:nvSpPr>
        <p:spPr>
          <a:xfrm>
            <a:off x="593725" y="1196752"/>
            <a:ext cx="8010600" cy="409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Bibliografia Complementar</a:t>
            </a:r>
            <a:endParaRPr b="1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1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MENEZES, N. N. C.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Introdução à Programação com Python: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algoritmos e lógica de programação para iniciantes. 2ª ed. São Paulo: Novatec, 2014.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SWEIGART, Al.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Automatize Tarefas Maçantes com Python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Programação Prática para Verdadeiros Iniciantes. São Paulo: Novatec, 2015.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937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BORGES, L. E.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Python para Desenvolvedores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3ª ed. São Paulo: Novatec, 2014.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9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5" name="Google Shape;145;p19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Tipos de Dados</a:t>
            </a:r>
            <a:endParaRPr/>
          </a:p>
        </p:txBody>
      </p:sp>
      <p:sp>
        <p:nvSpPr>
          <p:cNvPr id="146" name="Google Shape;146;p19"/>
          <p:cNvSpPr txBox="1"/>
          <p:nvPr/>
        </p:nvSpPr>
        <p:spPr>
          <a:xfrm>
            <a:off x="467545" y="1196752"/>
            <a:ext cx="8136900" cy="44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Numéricos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Inteiros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(1, 2, 3)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Ponto Flutuante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(1.33, 3.1415, 7.0)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Lógico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 Booleano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True para verdadeiro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False para falso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String</a:t>
            </a:r>
            <a:endParaRPr b="1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 = </a:t>
            </a:r>
            <a:r>
              <a:rPr b="0" i="0" lang="pt-BR" sz="2600" u="none" cap="none" strike="noStrike">
                <a:solidFill>
                  <a:schemeClr val="dk1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"abc"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 s = 'abc'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Listas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Tuplas</a:t>
            </a:r>
            <a:endParaRPr b="1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Dicionários</a:t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52" name="Google Shape;152;p20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Operadores Aritméticos</a:t>
            </a:r>
            <a:endParaRPr/>
          </a:p>
        </p:txBody>
      </p:sp>
      <p:graphicFrame>
        <p:nvGraphicFramePr>
          <p:cNvPr id="153" name="Google Shape;153;p20"/>
          <p:cNvGraphicFramePr/>
          <p:nvPr/>
        </p:nvGraphicFramePr>
        <p:xfrm>
          <a:off x="2051720" y="19168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{D4BDFF91-9CF5-4EC1-97D0-2ED6A0EEF5F7}</a:tableStyleId>
              </a:tblPr>
              <a:tblGrid>
                <a:gridCol w="1679850"/>
                <a:gridCol w="32167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/>
                        <a:t>Operador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/>
                        <a:t>Operação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+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adição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-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subtração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*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multiplicação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/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Divisão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//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divisão de inteiros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**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potenciação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2286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%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módulo (resto da divisão inteira)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54" name="Google Shape;154;p20"/>
          <p:cNvSpPr txBox="1"/>
          <p:nvPr/>
        </p:nvSpPr>
        <p:spPr>
          <a:xfrm>
            <a:off x="593725" y="1196752"/>
            <a:ext cx="8010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realizar operações matemáticas básicas.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0" name="Google Shape;160;p21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Exemplos com Operadores Aritméticos</a:t>
            </a:r>
            <a:endParaRPr/>
          </a:p>
        </p:txBody>
      </p:sp>
      <p:sp>
        <p:nvSpPr>
          <p:cNvPr id="161" name="Google Shape;161;p21"/>
          <p:cNvSpPr/>
          <p:nvPr/>
        </p:nvSpPr>
        <p:spPr>
          <a:xfrm>
            <a:off x="395536" y="1340769"/>
            <a:ext cx="828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2" name="Google Shape;162;p21"/>
          <p:cNvSpPr txBox="1"/>
          <p:nvPr/>
        </p:nvSpPr>
        <p:spPr>
          <a:xfrm>
            <a:off x="593725" y="1196752"/>
            <a:ext cx="8010600" cy="49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2 + 3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Subtração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5 - 3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Adição e Subtração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10 - 4 + 2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92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2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68" name="Google Shape;168;p22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Exemplos com Operadores Aritméticos</a:t>
            </a:r>
            <a:endParaRPr/>
          </a:p>
        </p:txBody>
      </p:sp>
      <p:sp>
        <p:nvSpPr>
          <p:cNvPr id="169" name="Google Shape;169;p22"/>
          <p:cNvSpPr/>
          <p:nvPr/>
        </p:nvSpPr>
        <p:spPr>
          <a:xfrm>
            <a:off x="395536" y="1340769"/>
            <a:ext cx="828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593725" y="1196752"/>
            <a:ext cx="8010600" cy="41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Multiplicação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2 * 10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Divisão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5 /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2.5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Divisão de inteiros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5 //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76" name="Google Shape;176;p23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Exemplos com Operadores Aritméticos</a:t>
            </a:r>
            <a:endParaRPr/>
          </a:p>
        </p:txBody>
      </p:sp>
      <p:sp>
        <p:nvSpPr>
          <p:cNvPr id="177" name="Google Shape;177;p23"/>
          <p:cNvSpPr/>
          <p:nvPr/>
        </p:nvSpPr>
        <p:spPr>
          <a:xfrm>
            <a:off x="395536" y="1340769"/>
            <a:ext cx="8280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1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8" name="Google Shape;178;p23"/>
          <p:cNvSpPr txBox="1"/>
          <p:nvPr/>
        </p:nvSpPr>
        <p:spPr>
          <a:xfrm>
            <a:off x="593725" y="1196752"/>
            <a:ext cx="8010600" cy="44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Exponenciação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2 **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rgbClr val="0000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285750" lvl="0" marL="28575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Resto da divisão inteira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10 %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16 % 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&gt;&gt;&gt; 63 % 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pt-BR" sz="20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21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sng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/>
          <p:nvPr>
            <p:ph idx="12" type="sldNum"/>
          </p:nvPr>
        </p:nvSpPr>
        <p:spPr>
          <a:xfrm>
            <a:off x="6686872" y="6520259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84" name="Google Shape;184;p24"/>
          <p:cNvSpPr txBox="1"/>
          <p:nvPr>
            <p:ph type="title"/>
          </p:nvPr>
        </p:nvSpPr>
        <p:spPr>
          <a:xfrm>
            <a:off x="467544" y="525016"/>
            <a:ext cx="8280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lang="pt-BR" sz="3000"/>
              <a:t>Operadores Relacionais</a:t>
            </a:r>
            <a:endParaRPr/>
          </a:p>
        </p:txBody>
      </p:sp>
      <p:graphicFrame>
        <p:nvGraphicFramePr>
          <p:cNvPr id="185" name="Google Shape;185;p24"/>
          <p:cNvGraphicFramePr/>
          <p:nvPr/>
        </p:nvGraphicFramePr>
        <p:xfrm>
          <a:off x="2483768" y="19168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{D4BDFF91-9CF5-4EC1-97D0-2ED6A0EEF5F7}</a:tableStyleId>
              </a:tblPr>
              <a:tblGrid>
                <a:gridCol w="1679850"/>
                <a:gridCol w="25080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/>
                        <a:t>Operador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b="1" lang="pt-BR" sz="1800" u="none" cap="none" strike="noStrike"/>
                        <a:t>Operação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BFBFBF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==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igualdade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&gt;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maior que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&lt;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menor que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!=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diferente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&gt;=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maior ou igual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&lt;=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pt-BR" sz="1800" u="none" cap="none" strike="noStrike"/>
                        <a:t>menor ou igual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86" name="Google Shape;186;p24"/>
          <p:cNvSpPr txBox="1"/>
          <p:nvPr/>
        </p:nvSpPr>
        <p:spPr>
          <a:xfrm>
            <a:off x="449709" y="1196752"/>
            <a:ext cx="82989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realizar comparações lógicas.</a:t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