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6858000" cx="9144000"/>
  <p:notesSz cx="6858000" cy="9144000"/>
  <p:embeddedFontLst>
    <p:embeddedFont>
      <p:font typeface="Montserrat"/>
      <p:regular r:id="rId26"/>
      <p:bold r:id="rId27"/>
      <p:italic r:id="rId28"/>
      <p:boldItalic r:id="rId29"/>
    </p:embeddedFont>
    <p:embeddedFont>
      <p:font typeface="Tahoma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0EF1CF1-8FC6-4453-BEC4-609E6CD1DFE1}">
  <a:tblStyle styleId="{40EF1CF1-8FC6-4453-BEC4-609E6CD1DFE1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E6E6"/>
          </a:solidFill>
        </a:fill>
      </a:tcStyle>
    </a:wholeTbl>
    <a:band1H>
      <a:tcTxStyle b="off" i="off"/>
      <a:tcStyle>
        <a:fill>
          <a:solidFill>
            <a:srgbClr val="CACACA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ACACA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dk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dk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dk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dk1"/>
          </a:solidFill>
        </a:fill>
      </a:tcStyle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regular.fntdata"/><Relationship Id="rId25" Type="http://schemas.openxmlformats.org/officeDocument/2006/relationships/slide" Target="slides/slide20.xml"/><Relationship Id="rId28" Type="http://schemas.openxmlformats.org/officeDocument/2006/relationships/font" Target="fonts/Montserrat-italic.fntdata"/><Relationship Id="rId27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Tahoma-bold.fntdata"/><Relationship Id="rId30" Type="http://schemas.openxmlformats.org/officeDocument/2006/relationships/font" Target="fonts/Tahoma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0" name="Google Shape;12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3" name="Google Shape;183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0" name="Google Shape;190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8" name="Google Shape;198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5" name="Google Shape;205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2" name="Google Shape;212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9" name="Google Shape;219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6" name="Google Shape;226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3" name="Google Shape;233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0" name="Google Shape;240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8" name="Google Shape;248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7" name="Google Shape;12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     </a:t>
            </a:r>
            <a:endParaRPr sz="11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5" name="Google Shape;255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4" name="Google Shape;13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1" name="Google Shape;141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8" name="Google Shape;148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5" name="Google Shape;155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2" name="Google Shape;162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9" name="Google Shape;169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6" name="Google Shape;176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>
  <p:cSld name="Slide de Título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54240" y="9207"/>
            <a:ext cx="1889760" cy="6848793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6" name="Google Shape;16;p2"/>
          <p:cNvSpPr txBox="1"/>
          <p:nvPr/>
        </p:nvSpPr>
        <p:spPr>
          <a:xfrm>
            <a:off x="1785060" y="2074736"/>
            <a:ext cx="8915514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Arial"/>
              <a:buNone/>
            </a:pPr>
            <a:r>
              <a:t/>
            </a:r>
            <a:endParaRPr b="1" i="0" sz="4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629360" y="2105480"/>
            <a:ext cx="788599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4400"/>
              <a:buNone/>
              <a:defRPr b="1" sz="44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318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2pPr>
            <a:lvl3pPr indent="-4064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3pPr>
            <a:lvl4pPr indent="-3810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4pPr>
            <a:lvl5pPr indent="-3810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2" type="body"/>
          </p:nvPr>
        </p:nvSpPr>
        <p:spPr>
          <a:xfrm>
            <a:off x="628650" y="2923854"/>
            <a:ext cx="4300401" cy="4376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51E3C"/>
              </a:buClr>
              <a:buSzPts val="2000"/>
              <a:buNone/>
              <a:defRPr b="1" sz="2000">
                <a:solidFill>
                  <a:srgbClr val="E51E3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3" type="body"/>
          </p:nvPr>
        </p:nvSpPr>
        <p:spPr>
          <a:xfrm>
            <a:off x="628650" y="3471997"/>
            <a:ext cx="7886700" cy="8997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None/>
              <a:defRPr sz="24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20" name="Google Shape;2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6666" y="5932891"/>
            <a:ext cx="1448684" cy="488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54240" y="9207"/>
            <a:ext cx="1889760" cy="6848793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83" name="Google Shape;8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6666" y="5932891"/>
            <a:ext cx="1448684" cy="488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54240" y="9207"/>
            <a:ext cx="1889760" cy="6848793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2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2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88" name="Google Shape;88;p12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9" name="Google Shape;89;p1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92" name="Google Shape;9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6666" y="5932891"/>
            <a:ext cx="1448684" cy="488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54240" y="9207"/>
            <a:ext cx="1889760" cy="6848793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3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3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97" name="Google Shape;97;p13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98" name="Google Shape;98;p1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01" name="Google Shape;10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6666" y="5932891"/>
            <a:ext cx="1448684" cy="488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54240" y="9207"/>
            <a:ext cx="1889760" cy="6848793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4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4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" name="Google Shape;106;p1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09" name="Google Shape;10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6666" y="5932891"/>
            <a:ext cx="1448684" cy="488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54240" y="9207"/>
            <a:ext cx="1889760" cy="6848793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5"/>
          <p:cNvSpPr txBox="1"/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5"/>
          <p:cNvSpPr txBox="1"/>
          <p:nvPr>
            <p:ph idx="1" type="body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4" name="Google Shape;114;p1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17" name="Google Shape;11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6666" y="5932891"/>
            <a:ext cx="1448684" cy="488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1625600" y="381000"/>
            <a:ext cx="67671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381001" y="1366838"/>
            <a:ext cx="8625300" cy="50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838200" y="6400800"/>
            <a:ext cx="594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>
  <p:cSld name="Título e Conteúdo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54240" y="9207"/>
            <a:ext cx="1889760" cy="6848793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4"/>
          <p:cNvSpPr txBox="1"/>
          <p:nvPr>
            <p:ph idx="1" type="body"/>
          </p:nvPr>
        </p:nvSpPr>
        <p:spPr>
          <a:xfrm>
            <a:off x="628650" y="1140823"/>
            <a:ext cx="7886700" cy="50361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2" name="Google Shape;32;p4"/>
          <p:cNvSpPr txBox="1"/>
          <p:nvPr>
            <p:ph idx="2" type="body"/>
          </p:nvPr>
        </p:nvSpPr>
        <p:spPr>
          <a:xfrm>
            <a:off x="628649" y="365126"/>
            <a:ext cx="7886701" cy="566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  <a:defRPr b="1" sz="36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318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2pPr>
            <a:lvl3pPr indent="-4064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3pPr>
            <a:lvl4pPr indent="-3810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4pPr>
            <a:lvl5pPr indent="-3810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33" name="Google Shape;3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6666" y="5932891"/>
            <a:ext cx="1448684" cy="488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 1">
  <p:cSld name="Layout Personalizado_1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>
  <p:cSld name="Cabeçalho da Seção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0" name="Google Shape;40;p6"/>
          <p:cNvSpPr txBox="1"/>
          <p:nvPr>
            <p:ph idx="1" type="body"/>
          </p:nvPr>
        </p:nvSpPr>
        <p:spPr>
          <a:xfrm>
            <a:off x="628650" y="2620605"/>
            <a:ext cx="8358596" cy="1884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b="1" sz="7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2" type="body"/>
          </p:nvPr>
        </p:nvSpPr>
        <p:spPr>
          <a:xfrm>
            <a:off x="628650" y="2176138"/>
            <a:ext cx="8358596" cy="302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42" name="Google Shape;4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89859" y="5932891"/>
            <a:ext cx="1525491" cy="514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">
  <p:cSld name="Layout Personalizado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47" name="Google Shape;47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66666" y="5932891"/>
            <a:ext cx="1448684" cy="488143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7"/>
          <p:cNvSpPr txBox="1"/>
          <p:nvPr>
            <p:ph idx="1" type="body"/>
          </p:nvPr>
        </p:nvSpPr>
        <p:spPr>
          <a:xfrm>
            <a:off x="629360" y="2023993"/>
            <a:ext cx="8322553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4400"/>
              <a:buNone/>
              <a:defRPr b="1" sz="44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318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2pPr>
            <a:lvl3pPr indent="-4064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3pPr>
            <a:lvl4pPr indent="-3810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4pPr>
            <a:lvl5pPr indent="-3810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2" type="body"/>
          </p:nvPr>
        </p:nvSpPr>
        <p:spPr>
          <a:xfrm>
            <a:off x="629360" y="3115182"/>
            <a:ext cx="3496729" cy="34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51E3C"/>
              </a:buClr>
              <a:buSzPts val="2000"/>
              <a:buNone/>
              <a:defRPr b="1" sz="2000">
                <a:solidFill>
                  <a:srgbClr val="E51E3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3" type="body"/>
          </p:nvPr>
        </p:nvSpPr>
        <p:spPr>
          <a:xfrm>
            <a:off x="628650" y="3635432"/>
            <a:ext cx="8323263" cy="8997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None/>
              <a:defRPr sz="24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54240" y="9207"/>
            <a:ext cx="1889760" cy="6848793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8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59" name="Google Shape;5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6666" y="5975755"/>
            <a:ext cx="1448684" cy="488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54240" y="9207"/>
            <a:ext cx="1889760" cy="6848793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9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6" name="Google Shape;66;p9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70" name="Google Shape;7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6666" y="5932891"/>
            <a:ext cx="1448684" cy="488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54240" y="9207"/>
            <a:ext cx="1889760" cy="6848793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0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77" name="Google Shape;7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6666" y="5932891"/>
            <a:ext cx="1448684" cy="488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7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 txBox="1"/>
          <p:nvPr>
            <p:ph idx="2" type="body"/>
          </p:nvPr>
        </p:nvSpPr>
        <p:spPr>
          <a:xfrm>
            <a:off x="629000" y="3636825"/>
            <a:ext cx="5798400" cy="10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51E3C"/>
              </a:buClr>
              <a:buSzPts val="2000"/>
              <a:buNone/>
            </a:pPr>
            <a:r>
              <a:rPr lang="pt-BR"/>
              <a:t>AULA 02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51E3C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123" name="Google Shape;123;p16"/>
          <p:cNvSpPr txBox="1"/>
          <p:nvPr/>
        </p:nvSpPr>
        <p:spPr>
          <a:xfrm>
            <a:off x="629005" y="2648411"/>
            <a:ext cx="78861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1" i="0" lang="pt-BR" sz="4400" u="none" cap="none" strike="noStrike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FUNDAMENTOS DE PROGRAMAÇÃO ORIENTADA A OBJETO</a:t>
            </a:r>
            <a:endParaRPr b="1" i="0" sz="4400" u="none" cap="none" strike="noStrike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5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86" name="Google Shape;186;p25"/>
          <p:cNvSpPr txBox="1"/>
          <p:nvPr>
            <p:ph type="title"/>
          </p:nvPr>
        </p:nvSpPr>
        <p:spPr>
          <a:xfrm>
            <a:off x="467544" y="525016"/>
            <a:ext cx="8280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BR" sz="3000"/>
              <a:t>Exemplo 04</a:t>
            </a:r>
            <a:endParaRPr/>
          </a:p>
        </p:txBody>
      </p:sp>
      <p:sp>
        <p:nvSpPr>
          <p:cNvPr id="187" name="Google Shape;187;p25"/>
          <p:cNvSpPr txBox="1"/>
          <p:nvPr/>
        </p:nvSpPr>
        <p:spPr>
          <a:xfrm>
            <a:off x="395536" y="1280949"/>
            <a:ext cx="8352900" cy="42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 de telefone com três faixas de preço.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C0C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# -*- coding: UTF-8 -*-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minutos = int(input(</a:t>
            </a:r>
            <a:r>
              <a:rPr b="0" i="1" lang="pt-BR" sz="1800" u="none" cap="none" strike="noStrike">
                <a:solidFill>
                  <a:srgbClr val="C9802B"/>
                </a:solidFill>
                <a:latin typeface="Consolas"/>
                <a:ea typeface="Consolas"/>
                <a:cs typeface="Consolas"/>
                <a:sym typeface="Consolas"/>
              </a:rPr>
              <a:t>"Quantos minutos você utilizou este mês: "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minutos &lt; 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200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preco = 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0.20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minutos &lt; 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400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preco = 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0.18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preco = 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0.15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0" i="1" lang="pt-BR" sz="1800" u="none" cap="none" strike="noStrike">
                <a:solidFill>
                  <a:srgbClr val="C9802B"/>
                </a:solidFill>
                <a:latin typeface="Consolas"/>
                <a:ea typeface="Consolas"/>
                <a:cs typeface="Consolas"/>
                <a:sym typeface="Consolas"/>
              </a:rPr>
              <a:t>"Você vai pagar este mês: R$%6.2f"</a:t>
            </a:r>
            <a:r>
              <a:rPr b="0" i="1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% (minutos * preco))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6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93" name="Google Shape;193;p26"/>
          <p:cNvSpPr txBox="1"/>
          <p:nvPr>
            <p:ph type="title"/>
          </p:nvPr>
        </p:nvSpPr>
        <p:spPr>
          <a:xfrm>
            <a:off x="467544" y="525016"/>
            <a:ext cx="8280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BR" sz="3000"/>
              <a:t>Exemplo 05</a:t>
            </a:r>
            <a:endParaRPr/>
          </a:p>
        </p:txBody>
      </p:sp>
      <p:sp>
        <p:nvSpPr>
          <p:cNvPr id="194" name="Google Shape;194;p26"/>
          <p:cNvSpPr txBox="1"/>
          <p:nvPr/>
        </p:nvSpPr>
        <p:spPr>
          <a:xfrm>
            <a:off x="395536" y="1280949"/>
            <a:ext cx="83529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Tabela 1 - </a:t>
            </a: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Categorias de produto e preço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95" name="Google Shape;195;p26"/>
          <p:cNvGraphicFramePr/>
          <p:nvPr/>
        </p:nvGraphicFramePr>
        <p:xfrm>
          <a:off x="2532112" y="184482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{40EF1CF1-8FC6-4453-BEC4-609E6CD1DFE1}</a:tableStyleId>
              </a:tblPr>
              <a:tblGrid>
                <a:gridCol w="1895875"/>
                <a:gridCol w="20882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Categoria</a:t>
                      </a:r>
                      <a:endParaRPr b="1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Preço</a:t>
                      </a:r>
                      <a:endParaRPr b="1"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10,00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18,00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23,00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26,00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31,00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7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01" name="Google Shape;201;p27"/>
          <p:cNvSpPr txBox="1"/>
          <p:nvPr>
            <p:ph type="title"/>
          </p:nvPr>
        </p:nvSpPr>
        <p:spPr>
          <a:xfrm>
            <a:off x="467544" y="525016"/>
            <a:ext cx="8280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BR" sz="3000"/>
              <a:t>Exemplo 05</a:t>
            </a:r>
            <a:endParaRPr/>
          </a:p>
        </p:txBody>
      </p:sp>
      <p:sp>
        <p:nvSpPr>
          <p:cNvPr id="202" name="Google Shape;202;p27"/>
          <p:cNvSpPr txBox="1"/>
          <p:nvPr/>
        </p:nvSpPr>
        <p:spPr>
          <a:xfrm>
            <a:off x="395536" y="1280949"/>
            <a:ext cx="8352900" cy="57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Categoria x preço.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# -*- coding: UTF-8 -*-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categoria = int(input(</a:t>
            </a:r>
            <a:r>
              <a:rPr b="0" i="1" lang="pt-BR" sz="1400" u="none" cap="none" strike="noStrike">
                <a:solidFill>
                  <a:srgbClr val="C9802B"/>
                </a:solidFill>
                <a:latin typeface="Consolas"/>
                <a:ea typeface="Consolas"/>
                <a:cs typeface="Consolas"/>
                <a:sym typeface="Consolas"/>
              </a:rPr>
              <a:t>"Digite a categoria do produto: "</a:t>
            </a:r>
            <a:r>
              <a:rPr b="0" i="0" lang="pt-BR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pt-BR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categoria == </a:t>
            </a:r>
            <a:r>
              <a:rPr b="0" i="0" lang="pt-BR" sz="1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i="0" lang="pt-BR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preco = </a:t>
            </a:r>
            <a:r>
              <a:rPr b="0" i="0" lang="pt-BR" sz="1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b="0" i="0" lang="pt-BR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14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pt-BR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categoria == </a:t>
            </a:r>
            <a:r>
              <a:rPr b="0" i="0" lang="pt-BR" sz="1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i="0" lang="pt-BR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preco = </a:t>
            </a:r>
            <a:r>
              <a:rPr b="0" i="0" lang="pt-BR" sz="1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18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14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b="0" i="0" lang="pt-BR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pt-BR" sz="14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pt-BR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categoria == </a:t>
            </a:r>
            <a:r>
              <a:rPr b="0" i="0" lang="pt-BR" sz="1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0" i="0" lang="pt-BR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preco = </a:t>
            </a:r>
            <a:r>
              <a:rPr b="0" i="0" lang="pt-BR" sz="1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23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pt-BR" sz="14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b="0" i="0" lang="pt-BR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pt-BR" sz="14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pt-BR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categoria == </a:t>
            </a:r>
            <a:r>
              <a:rPr b="0" i="0" lang="pt-BR" sz="1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b="0" i="0" lang="pt-BR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preco = </a:t>
            </a:r>
            <a:r>
              <a:rPr b="0" i="0" lang="pt-BR" sz="1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26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pt-BR" sz="14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b="0" i="0" lang="pt-BR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b="0" i="0" lang="pt-BR" sz="14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pt-BR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categoria == </a:t>
            </a:r>
            <a:r>
              <a:rPr b="0" i="0" lang="pt-BR" sz="1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b="0" i="0" lang="pt-BR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preco = </a:t>
            </a:r>
            <a:r>
              <a:rPr b="0" i="0" lang="pt-BR" sz="1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31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b="0" i="0" lang="pt-BR" sz="14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b="0" i="0" lang="pt-BR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b="0" i="0" lang="pt-BR" sz="14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pt-BR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0" i="1" lang="pt-BR" sz="1400" u="none" cap="none" strike="noStrike">
                <a:solidFill>
                  <a:srgbClr val="C9802B"/>
                </a:solidFill>
                <a:latin typeface="Consolas"/>
                <a:ea typeface="Consolas"/>
                <a:cs typeface="Consolas"/>
                <a:sym typeface="Consolas"/>
              </a:rPr>
              <a:t>"Categoria inválida, digite um valor entre 1 e 5!"</a:t>
            </a:r>
            <a:r>
              <a:rPr b="0" i="0" lang="pt-BR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preco = </a:t>
            </a:r>
            <a:r>
              <a:rPr b="0" i="0" lang="pt-BR" sz="1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pt-BR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0" i="1" lang="pt-BR" sz="1400" u="none" cap="none" strike="noStrike">
                <a:solidFill>
                  <a:srgbClr val="C9802B"/>
                </a:solidFill>
                <a:latin typeface="Consolas"/>
                <a:ea typeface="Consolas"/>
                <a:cs typeface="Consolas"/>
                <a:sym typeface="Consolas"/>
              </a:rPr>
              <a:t>"O preço do produto é: R$%6.2f"</a:t>
            </a:r>
            <a:r>
              <a:rPr b="0" i="1" lang="pt-BR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% preco) </a:t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C0C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8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08" name="Google Shape;208;p28"/>
          <p:cNvSpPr txBox="1"/>
          <p:nvPr>
            <p:ph type="title"/>
          </p:nvPr>
        </p:nvSpPr>
        <p:spPr>
          <a:xfrm>
            <a:off x="467544" y="525016"/>
            <a:ext cx="8280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BR" sz="3000"/>
              <a:t>Cláusula elif</a:t>
            </a:r>
            <a:endParaRPr b="1" sz="3000"/>
          </a:p>
        </p:txBody>
      </p:sp>
      <p:sp>
        <p:nvSpPr>
          <p:cNvPr id="209" name="Google Shape;209;p28"/>
          <p:cNvSpPr txBox="1"/>
          <p:nvPr/>
        </p:nvSpPr>
        <p:spPr>
          <a:xfrm>
            <a:off x="395536" y="1280949"/>
            <a:ext cx="83529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Substitui um par </a:t>
            </a:r>
            <a:r>
              <a:rPr b="1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else if</a:t>
            </a: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mas sem criar outro nível de estrutura.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Evita problemas de deslocamentos desnecessários à direita.</a:t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9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15" name="Google Shape;215;p29"/>
          <p:cNvSpPr txBox="1"/>
          <p:nvPr>
            <p:ph type="title"/>
          </p:nvPr>
        </p:nvSpPr>
        <p:spPr>
          <a:xfrm>
            <a:off x="467544" y="525016"/>
            <a:ext cx="8280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BR" sz="3000"/>
              <a:t>Exemplo 06</a:t>
            </a:r>
            <a:endParaRPr/>
          </a:p>
        </p:txBody>
      </p:sp>
      <p:sp>
        <p:nvSpPr>
          <p:cNvPr id="216" name="Google Shape;216;p29"/>
          <p:cNvSpPr txBox="1"/>
          <p:nvPr/>
        </p:nvSpPr>
        <p:spPr>
          <a:xfrm>
            <a:off x="395536" y="1196752"/>
            <a:ext cx="8352900" cy="56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Categoria x preço, usando </a:t>
            </a:r>
            <a:r>
              <a:rPr b="1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elif</a:t>
            </a: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# -*- coding: UTF-8 -*-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categoria = int(input(</a:t>
            </a:r>
            <a:r>
              <a:rPr b="0" i="1" lang="pt-BR" sz="1800" u="none" cap="none" strike="noStrike">
                <a:solidFill>
                  <a:srgbClr val="C9802B"/>
                </a:solidFill>
                <a:latin typeface="Consolas"/>
                <a:ea typeface="Consolas"/>
                <a:cs typeface="Consolas"/>
                <a:sym typeface="Consolas"/>
              </a:rPr>
              <a:t>"Digite a categoria do produto: "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categoria == 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preco = 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elif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categoria == 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preco = 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18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elif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categoria == 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preco = 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23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elif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categoria == 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preco = 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26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elif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categoria == 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preco = 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31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0" i="1" lang="pt-BR" sz="1800" u="none" cap="none" strike="noStrike">
                <a:solidFill>
                  <a:srgbClr val="C9802B"/>
                </a:solidFill>
                <a:latin typeface="Consolas"/>
                <a:ea typeface="Consolas"/>
                <a:cs typeface="Consolas"/>
                <a:sym typeface="Consolas"/>
              </a:rPr>
              <a:t>"Categoria inválida, digite um valor entre 1 e 5!"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preco = 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0" i="1" lang="pt-BR" sz="1800" u="none" cap="none" strike="noStrike">
                <a:solidFill>
                  <a:srgbClr val="C9802B"/>
                </a:solidFill>
                <a:latin typeface="Consolas"/>
                <a:ea typeface="Consolas"/>
                <a:cs typeface="Consolas"/>
                <a:sym typeface="Consolas"/>
              </a:rPr>
              <a:t>"O preço do produto é: R$%6.2f"</a:t>
            </a:r>
            <a:r>
              <a:rPr b="0" i="1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% preco) 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0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22" name="Google Shape;222;p30"/>
          <p:cNvSpPr txBox="1"/>
          <p:nvPr>
            <p:ph type="title"/>
          </p:nvPr>
        </p:nvSpPr>
        <p:spPr>
          <a:xfrm>
            <a:off x="467544" y="372616"/>
            <a:ext cx="8280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BR" sz="3000"/>
              <a:t>Exercícios</a:t>
            </a:r>
            <a:endParaRPr/>
          </a:p>
        </p:txBody>
      </p:sp>
      <p:sp>
        <p:nvSpPr>
          <p:cNvPr id="223" name="Google Shape;223;p30"/>
          <p:cNvSpPr txBox="1"/>
          <p:nvPr/>
        </p:nvSpPr>
        <p:spPr>
          <a:xfrm>
            <a:off x="593725" y="1280949"/>
            <a:ext cx="8010600" cy="40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1) </a:t>
            </a: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Escreva um programa que pergunte a velocidade do carro de um usuário. Caso ultrapasse 80 km/h, exiba uma mensagem dizendo que o usuário foi multado. Nesse caso, exiba o valor da multa, cobrando R$ 5 por km acima de 80 km/h.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2) </a:t>
            </a: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Escreva um programa que pergunte o salário do funcionário e calcule o valor do aumento. Para salários superiores a R$ 1.250,00, calcule um aumento de 10%. Para os inferiores ou iguais, de 15%.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1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29" name="Google Shape;229;p31"/>
          <p:cNvSpPr txBox="1"/>
          <p:nvPr>
            <p:ph type="title"/>
          </p:nvPr>
        </p:nvSpPr>
        <p:spPr>
          <a:xfrm>
            <a:off x="467544" y="525016"/>
            <a:ext cx="8280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BR" sz="3000"/>
              <a:t>Exercícios</a:t>
            </a:r>
            <a:endParaRPr/>
          </a:p>
        </p:txBody>
      </p:sp>
      <p:sp>
        <p:nvSpPr>
          <p:cNvPr id="230" name="Google Shape;230;p31"/>
          <p:cNvSpPr txBox="1"/>
          <p:nvPr/>
        </p:nvSpPr>
        <p:spPr>
          <a:xfrm>
            <a:off x="593725" y="1280949"/>
            <a:ext cx="8010600" cy="52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3)</a:t>
            </a: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Escreva um programa que leia dois números e que pergunte qual operação você deseja realizar: soma (+), subtração (-), multiplicação (*) e divisão (/). Exiba o resultado da operação solicitada.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4) </a:t>
            </a: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Escreva um programa para aprovar o empréstimo bancário para a compra de uma casa. O programa deve perguntar o valor da casa a comprar, o salário e a quantidade de anos a pagar. O valor da prestação mensal não pode ser superior a 30% do salário. Calcule o valor da prestação como sendo o valor da casa a comprar dividido pelo número de meses a pagar.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2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36" name="Google Shape;236;p32"/>
          <p:cNvSpPr txBox="1"/>
          <p:nvPr>
            <p:ph type="title"/>
          </p:nvPr>
        </p:nvSpPr>
        <p:spPr>
          <a:xfrm>
            <a:off x="467544" y="525016"/>
            <a:ext cx="8280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BR" sz="3000"/>
              <a:t>Exercícios</a:t>
            </a:r>
            <a:endParaRPr/>
          </a:p>
        </p:txBody>
      </p:sp>
      <p:sp>
        <p:nvSpPr>
          <p:cNvPr id="237" name="Google Shape;237;p32"/>
          <p:cNvSpPr txBox="1"/>
          <p:nvPr/>
        </p:nvSpPr>
        <p:spPr>
          <a:xfrm>
            <a:off x="593725" y="1280949"/>
            <a:ext cx="80106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5) </a:t>
            </a: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Escreva um programa que calcule o preço a pagar pelo fornecimento de energia elétrica. Pergunte a quantidade de kWh consumida e o tipo de instalação: R para residências, I para indústrias e C para comércios. Calcule o preço a pagar, de acordo com a tabela a seguir.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3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43" name="Google Shape;243;p33"/>
          <p:cNvSpPr txBox="1"/>
          <p:nvPr>
            <p:ph type="title"/>
          </p:nvPr>
        </p:nvSpPr>
        <p:spPr>
          <a:xfrm>
            <a:off x="467544" y="525016"/>
            <a:ext cx="8280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BR" sz="3000"/>
              <a:t>Exercícios</a:t>
            </a:r>
            <a:endParaRPr/>
          </a:p>
        </p:txBody>
      </p:sp>
      <p:sp>
        <p:nvSpPr>
          <p:cNvPr id="244" name="Google Shape;244;p33"/>
          <p:cNvSpPr txBox="1"/>
          <p:nvPr/>
        </p:nvSpPr>
        <p:spPr>
          <a:xfrm>
            <a:off x="593725" y="1280949"/>
            <a:ext cx="80106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45" name="Google Shape;245;p33"/>
          <p:cNvGraphicFramePr/>
          <p:nvPr/>
        </p:nvGraphicFramePr>
        <p:xfrm>
          <a:off x="1524000" y="1397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{40EF1CF1-8FC6-4453-BEC4-609E6CD1DFE1}</a:tableStyleId>
              </a:tblPr>
              <a:tblGrid>
                <a:gridCol w="2032000"/>
                <a:gridCol w="2032000"/>
                <a:gridCol w="2032000"/>
              </a:tblGrid>
              <a:tr h="370850"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pt-BR" sz="2000" u="none" cap="none" strike="noStrike"/>
                        <a:t>Preço por tipo e faixa de consumo</a:t>
                      </a:r>
                      <a:endParaRPr b="1" sz="2000" u="none" cap="none" strike="noStrike"/>
                    </a:p>
                  </a:txBody>
                  <a:tcPr marT="45725" marB="45725" marR="91450" marL="91450"/>
                </a:tc>
                <a:tc hMerge="1"/>
                <a:tc hMerge="1"/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pt-BR" sz="2000" u="none" cap="none" strike="noStrike"/>
                        <a:t>Tipo</a:t>
                      </a:r>
                      <a:endParaRPr b="1"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pt-BR" sz="2000" u="none" cap="none" strike="noStrike"/>
                        <a:t>Faixa (kWh)</a:t>
                      </a:r>
                      <a:endParaRPr b="1"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pt-BR" sz="2000" u="none" cap="none" strike="noStrike"/>
                        <a:t>Preço</a:t>
                      </a:r>
                      <a:endParaRPr b="1" sz="20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pt-BR" sz="2000" u="none" cap="none" strike="noStrike"/>
                        <a:t>Residencial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pt-BR" sz="2000" u="none" cap="none" strike="noStrike"/>
                        <a:t>Até 500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pt-BR" sz="2000" u="none" cap="none" strike="noStrike"/>
                        <a:t>R$ 0,40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pt-BR" sz="2000" u="none" cap="none" strike="noStrike"/>
                        <a:t>Até 1000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pt-BR" sz="2000" u="none" cap="none" strike="noStrike"/>
                        <a:t>R$ 0,65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pt-BR" sz="2000" u="none" cap="none" strike="noStrike"/>
                        <a:t>Comercial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pt-BR" sz="2000" u="none" cap="none" strike="noStrike"/>
                        <a:t>Até 2500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pt-BR" sz="2000" u="none" cap="none" strike="noStrike"/>
                        <a:t>R$ 0,55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pt-BR" sz="2000" u="none" cap="none" strike="noStrike"/>
                        <a:t>Até 5000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pt-BR" sz="2000" u="none" cap="none" strike="noStrike"/>
                        <a:t>R$ 0,60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pt-BR" sz="2000" u="none" cap="none" strike="noStrike"/>
                        <a:t>Industrial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pt-BR" sz="2000" u="none" cap="none" strike="noStrike"/>
                        <a:t>Até 10000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pt-BR" sz="2000" u="none" cap="none" strike="noStrike"/>
                        <a:t>R$ 0,55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pt-BR" sz="2000" u="none" cap="none" strike="noStrike"/>
                        <a:t>Até 15000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pt-BR" sz="2000" u="none" cap="none" strike="noStrike"/>
                        <a:t>R$ 0,60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4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51" name="Google Shape;251;p34"/>
          <p:cNvSpPr txBox="1"/>
          <p:nvPr>
            <p:ph type="title"/>
          </p:nvPr>
        </p:nvSpPr>
        <p:spPr>
          <a:xfrm>
            <a:off x="467544" y="525016"/>
            <a:ext cx="8280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BR" sz="3000"/>
              <a:t>Referências</a:t>
            </a:r>
            <a:endParaRPr/>
          </a:p>
        </p:txBody>
      </p:sp>
      <p:sp>
        <p:nvSpPr>
          <p:cNvPr id="252" name="Google Shape;252;p34"/>
          <p:cNvSpPr txBox="1"/>
          <p:nvPr/>
        </p:nvSpPr>
        <p:spPr>
          <a:xfrm>
            <a:off x="593725" y="1280949"/>
            <a:ext cx="8010600" cy="52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MENEZES, N. N. C. </a:t>
            </a:r>
            <a:r>
              <a:rPr b="1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Introdução à Programação com Python: </a:t>
            </a: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algoritmos e lógica de programação para iniciantes. 2ª ed. São Paulo: Novatec, 2014.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PYTONSOFTWAREFOUNDATION. </a:t>
            </a:r>
            <a:r>
              <a:rPr b="1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Download the latest version for Windows: </a:t>
            </a: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3.6.4. Disponível    em:           https://www.python.org/downloads/. Acesso em: 21 fev. 2018.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•"/>
            </a:pP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 homenagem à Janaine Arantes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30" name="Google Shape;130;p17"/>
          <p:cNvSpPr txBox="1"/>
          <p:nvPr>
            <p:ph type="title"/>
          </p:nvPr>
        </p:nvSpPr>
        <p:spPr>
          <a:xfrm>
            <a:off x="611560" y="476672"/>
            <a:ext cx="81369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BR" sz="3000"/>
              <a:t>Nessa Aula</a:t>
            </a:r>
            <a:endParaRPr/>
          </a:p>
        </p:txBody>
      </p:sp>
      <p:sp>
        <p:nvSpPr>
          <p:cNvPr id="131" name="Google Shape;131;p17"/>
          <p:cNvSpPr txBox="1"/>
          <p:nvPr>
            <p:ph idx="1" type="body"/>
          </p:nvPr>
        </p:nvSpPr>
        <p:spPr>
          <a:xfrm>
            <a:off x="457200" y="1295400"/>
            <a:ext cx="8382000" cy="50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pt-BR" sz="2600"/>
              <a:t>Estruturas de Seleção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91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pt-BR" sz="2600"/>
              <a:t>Exemplos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91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pt-BR" sz="2600"/>
              <a:t>Exercícios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98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5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58" name="Google Shape;258;p35"/>
          <p:cNvSpPr txBox="1"/>
          <p:nvPr>
            <p:ph type="title"/>
          </p:nvPr>
        </p:nvSpPr>
        <p:spPr>
          <a:xfrm>
            <a:off x="467550" y="525029"/>
            <a:ext cx="8280900" cy="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0000"/>
              <a:buFont typeface="Calibri"/>
              <a:buNone/>
            </a:pPr>
            <a:r>
              <a:rPr b="1" lang="pt-BR" sz="3333"/>
              <a:t>Referências</a:t>
            </a:r>
            <a:endParaRPr sz="4733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b="1" sz="3000"/>
          </a:p>
        </p:txBody>
      </p:sp>
      <p:sp>
        <p:nvSpPr>
          <p:cNvPr id="259" name="Google Shape;259;p35"/>
          <p:cNvSpPr txBox="1"/>
          <p:nvPr/>
        </p:nvSpPr>
        <p:spPr>
          <a:xfrm>
            <a:off x="593725" y="1196752"/>
            <a:ext cx="8010600" cy="40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Bibliografia Complementar</a:t>
            </a:r>
            <a:endParaRPr b="1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MENEZES, N. N. C. </a:t>
            </a:r>
            <a:r>
              <a:rPr b="1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Introdução à Programação com Python: </a:t>
            </a: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algoritmos e lógica de programação para iniciantes. 2ª ed. São Paulo: Novatec, 2014.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SWEIGART, Al. </a:t>
            </a:r>
            <a:r>
              <a:rPr b="1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Automatize Tarefas Maçantes com Python </a:t>
            </a: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Programação Prática para Verdadeiros Iniciantes. São Paulo: Novatec, 2015.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•"/>
            </a:pP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BORGES, L. E. </a:t>
            </a:r>
            <a:r>
              <a:rPr b="1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para Desenvolvedores</a:t>
            </a: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3ª ed. São Paulo: Novatec, 2014.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37" name="Google Shape;137;p18"/>
          <p:cNvSpPr txBox="1"/>
          <p:nvPr>
            <p:ph type="title"/>
          </p:nvPr>
        </p:nvSpPr>
        <p:spPr>
          <a:xfrm>
            <a:off x="467544" y="525016"/>
            <a:ext cx="8280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BR" sz="3000"/>
              <a:t>Estruturas de Seleção</a:t>
            </a:r>
            <a:endParaRPr/>
          </a:p>
        </p:txBody>
      </p:sp>
      <p:sp>
        <p:nvSpPr>
          <p:cNvPr id="138" name="Google Shape;138;p18"/>
          <p:cNvSpPr txBox="1"/>
          <p:nvPr/>
        </p:nvSpPr>
        <p:spPr>
          <a:xfrm>
            <a:off x="395536" y="1196752"/>
            <a:ext cx="83529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78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Permitem que uma escolha seja feita durante a execução de um programa, de modo que um determinado trecho de código seja ou não executado, de acordo com o resultado de uma expressão lógica.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9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44" name="Google Shape;144;p19"/>
          <p:cNvSpPr txBox="1"/>
          <p:nvPr>
            <p:ph type="title"/>
          </p:nvPr>
        </p:nvSpPr>
        <p:spPr>
          <a:xfrm>
            <a:off x="467544" y="525016"/>
            <a:ext cx="8280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BR" sz="3000"/>
              <a:t>Sintaxe da estrutura if</a:t>
            </a:r>
            <a:endParaRPr b="1" sz="3000"/>
          </a:p>
        </p:txBody>
      </p:sp>
      <p:sp>
        <p:nvSpPr>
          <p:cNvPr id="145" name="Google Shape;145;p19"/>
          <p:cNvSpPr txBox="1"/>
          <p:nvPr/>
        </p:nvSpPr>
        <p:spPr>
          <a:xfrm>
            <a:off x="395536" y="1280949"/>
            <a:ext cx="8352900" cy="43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pt-BR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&lt;condicao&gt;</a:t>
            </a:r>
            <a:r>
              <a:rPr b="1" i="0" lang="pt-BR" sz="2000" u="none" cap="none" strike="noStrike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bloco verdadeiro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1" i="0" lang="pt-BR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- informa que existe um bloco de linhas a seguir.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Bloco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Representado com um deslocamento do início da linha para a direita (indentação).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Continua até a primeira linha com deslocamento diferente.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51" name="Google Shape;151;p20"/>
          <p:cNvSpPr txBox="1"/>
          <p:nvPr>
            <p:ph type="title"/>
          </p:nvPr>
        </p:nvSpPr>
        <p:spPr>
          <a:xfrm>
            <a:off x="467544" y="525016"/>
            <a:ext cx="8280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BR" sz="3000"/>
              <a:t>Exemplo 01</a:t>
            </a:r>
            <a:endParaRPr/>
          </a:p>
        </p:txBody>
      </p:sp>
      <p:sp>
        <p:nvSpPr>
          <p:cNvPr id="152" name="Google Shape;152;p20"/>
          <p:cNvSpPr txBox="1"/>
          <p:nvPr/>
        </p:nvSpPr>
        <p:spPr>
          <a:xfrm>
            <a:off x="409433" y="1280949"/>
            <a:ext cx="8339100" cy="32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Condições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C0C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# -*- coding: UTF-8 -*-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 = int(input(</a:t>
            </a:r>
            <a:r>
              <a:rPr b="0" i="1" lang="pt-BR" sz="1800" u="none" cap="none" strike="noStrike">
                <a:solidFill>
                  <a:srgbClr val="C9802B"/>
                </a:solidFill>
                <a:latin typeface="Consolas"/>
                <a:ea typeface="Consolas"/>
                <a:cs typeface="Consolas"/>
                <a:sym typeface="Consolas"/>
              </a:rPr>
              <a:t>"Primeiro valor: "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 = int(input(</a:t>
            </a:r>
            <a:r>
              <a:rPr b="0" i="1" lang="pt-BR" sz="1800" u="none" cap="none" strike="noStrike">
                <a:solidFill>
                  <a:srgbClr val="C9802B"/>
                </a:solidFill>
                <a:latin typeface="Consolas"/>
                <a:ea typeface="Consolas"/>
                <a:cs typeface="Consolas"/>
                <a:sym typeface="Consolas"/>
              </a:rPr>
              <a:t>"Segundo valor: "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 &gt; b: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0" i="1" lang="pt-BR" sz="1800" u="none" cap="none" strike="noStrike">
                <a:solidFill>
                  <a:srgbClr val="C9802B"/>
                </a:solidFill>
                <a:latin typeface="Consolas"/>
                <a:ea typeface="Consolas"/>
                <a:cs typeface="Consolas"/>
                <a:sym typeface="Consolas"/>
              </a:rPr>
              <a:t>"O primeiro número é o maior!"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b &gt; a: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 print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0" i="1" lang="pt-BR" sz="1800" u="none" cap="none" strike="noStrike">
                <a:solidFill>
                  <a:srgbClr val="C9802B"/>
                </a:solidFill>
                <a:latin typeface="Consolas"/>
                <a:ea typeface="Consolas"/>
                <a:cs typeface="Consolas"/>
                <a:sym typeface="Consolas"/>
              </a:rPr>
              <a:t>"O segundo número é o maior!"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1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58" name="Google Shape;158;p21"/>
          <p:cNvSpPr txBox="1"/>
          <p:nvPr>
            <p:ph type="title"/>
          </p:nvPr>
        </p:nvSpPr>
        <p:spPr>
          <a:xfrm>
            <a:off x="467544" y="525016"/>
            <a:ext cx="8280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BR" sz="3000"/>
              <a:t>Exemplo 02</a:t>
            </a:r>
            <a:endParaRPr/>
          </a:p>
        </p:txBody>
      </p:sp>
      <p:sp>
        <p:nvSpPr>
          <p:cNvPr id="159" name="Google Shape;159;p21"/>
          <p:cNvSpPr txBox="1"/>
          <p:nvPr/>
        </p:nvSpPr>
        <p:spPr>
          <a:xfrm>
            <a:off x="395536" y="1280949"/>
            <a:ext cx="8352900" cy="30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Carro novo ou velho, dependendo da idade.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C0C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# -*- coding: UTF-8 -*-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idade = int(input(</a:t>
            </a:r>
            <a:r>
              <a:rPr b="0" i="1" lang="pt-BR" sz="1800" u="none" cap="none" strike="noStrike">
                <a:solidFill>
                  <a:srgbClr val="C9802B"/>
                </a:solidFill>
                <a:latin typeface="Consolas"/>
                <a:ea typeface="Consolas"/>
                <a:cs typeface="Consolas"/>
                <a:sym typeface="Consolas"/>
              </a:rPr>
              <a:t>"Digite a idade do seu carro: "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idade &lt;= 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0" i="1" lang="pt-BR" sz="1800" u="none" cap="none" strike="noStrike">
                <a:solidFill>
                  <a:srgbClr val="C9802B"/>
                </a:solidFill>
                <a:latin typeface="Consolas"/>
                <a:ea typeface="Consolas"/>
                <a:cs typeface="Consolas"/>
                <a:sym typeface="Consolas"/>
              </a:rPr>
              <a:t>"Seu carro é novo"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idade &gt; 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0" i="1" lang="pt-BR" sz="1800" u="none" cap="none" strike="noStrike">
                <a:solidFill>
                  <a:srgbClr val="C9802B"/>
                </a:solidFill>
                <a:latin typeface="Consolas"/>
                <a:ea typeface="Consolas"/>
                <a:cs typeface="Consolas"/>
                <a:sym typeface="Consolas"/>
              </a:rPr>
              <a:t>"Seu carro é velho"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0" i="1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2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65" name="Google Shape;165;p22"/>
          <p:cNvSpPr txBox="1"/>
          <p:nvPr>
            <p:ph type="title"/>
          </p:nvPr>
        </p:nvSpPr>
        <p:spPr>
          <a:xfrm>
            <a:off x="467544" y="525016"/>
            <a:ext cx="8280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BR" sz="3000"/>
              <a:t>Cláusula else</a:t>
            </a:r>
            <a:endParaRPr b="1" sz="3000"/>
          </a:p>
        </p:txBody>
      </p:sp>
      <p:sp>
        <p:nvSpPr>
          <p:cNvPr id="166" name="Google Shape;166;p22"/>
          <p:cNvSpPr txBox="1"/>
          <p:nvPr/>
        </p:nvSpPr>
        <p:spPr>
          <a:xfrm>
            <a:off x="395536" y="1280949"/>
            <a:ext cx="83529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Especifica o que fazer, caso o resultado da avaliação da condição seja falso, sem precisar de um novo </a:t>
            </a:r>
            <a:r>
              <a:rPr b="1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72" name="Google Shape;172;p23"/>
          <p:cNvSpPr txBox="1"/>
          <p:nvPr>
            <p:ph type="title"/>
          </p:nvPr>
        </p:nvSpPr>
        <p:spPr>
          <a:xfrm>
            <a:off x="467544" y="525016"/>
            <a:ext cx="8280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BR" sz="3000"/>
              <a:t>Exemplo 03</a:t>
            </a:r>
            <a:endParaRPr/>
          </a:p>
        </p:txBody>
      </p:sp>
      <p:sp>
        <p:nvSpPr>
          <p:cNvPr id="173" name="Google Shape;173;p23"/>
          <p:cNvSpPr txBox="1"/>
          <p:nvPr/>
        </p:nvSpPr>
        <p:spPr>
          <a:xfrm>
            <a:off x="593725" y="1280949"/>
            <a:ext cx="8010600" cy="31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Carro novo ou velho, dependendo da idade com </a:t>
            </a:r>
            <a:r>
              <a:rPr b="1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else</a:t>
            </a: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C0C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# -*- coding: UTF-8 -*-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idade = int(input(</a:t>
            </a:r>
            <a:r>
              <a:rPr b="0" i="1" lang="pt-BR" sz="1800" u="none" cap="none" strike="noStrike">
                <a:solidFill>
                  <a:srgbClr val="C9802B"/>
                </a:solidFill>
                <a:latin typeface="Consolas"/>
                <a:ea typeface="Consolas"/>
                <a:cs typeface="Consolas"/>
                <a:sym typeface="Consolas"/>
              </a:rPr>
              <a:t>"Digite a idade do seu carro: "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idade &lt;= 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0" i="1" lang="pt-BR" sz="1800" u="none" cap="none" strike="noStrike">
                <a:solidFill>
                  <a:srgbClr val="C9802B"/>
                </a:solidFill>
                <a:latin typeface="Consolas"/>
                <a:ea typeface="Consolas"/>
                <a:cs typeface="Consolas"/>
                <a:sym typeface="Consolas"/>
              </a:rPr>
              <a:t>"Seu carro é novo"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0" i="1" lang="pt-BR" sz="1800" u="none" cap="none" strike="noStrike">
                <a:solidFill>
                  <a:srgbClr val="C9802B"/>
                </a:solidFill>
                <a:latin typeface="Consolas"/>
                <a:ea typeface="Consolas"/>
                <a:cs typeface="Consolas"/>
                <a:sym typeface="Consolas"/>
              </a:rPr>
              <a:t>"Seu carro é velho"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0" i="1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4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79" name="Google Shape;179;p24"/>
          <p:cNvSpPr txBox="1"/>
          <p:nvPr>
            <p:ph type="title"/>
          </p:nvPr>
        </p:nvSpPr>
        <p:spPr>
          <a:xfrm>
            <a:off x="467544" y="525016"/>
            <a:ext cx="8280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BR" sz="3000"/>
              <a:t>Estruturas Aninhadas</a:t>
            </a:r>
            <a:endParaRPr/>
          </a:p>
        </p:txBody>
      </p:sp>
      <p:sp>
        <p:nvSpPr>
          <p:cNvPr id="180" name="Google Shape;180;p24"/>
          <p:cNvSpPr txBox="1"/>
          <p:nvPr/>
        </p:nvSpPr>
        <p:spPr>
          <a:xfrm>
            <a:off x="395536" y="1280949"/>
            <a:ext cx="8352900" cy="48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Muitas vezes, para obter o comportamento desejado do programa, é necessário utilizar um </a:t>
            </a:r>
            <a:r>
              <a:rPr b="1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dentro de outro.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Exemplo 04: </a:t>
            </a: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Calcular a conta de um telefone celular de uma empresa chamada </a:t>
            </a:r>
            <a:r>
              <a:rPr b="0" i="0" lang="pt-BR" sz="2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Tchau</a:t>
            </a:r>
            <a:r>
              <a:rPr b="0" i="0" lang="pt-BR" sz="2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considerando os seguintes planos: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Abaixo de 200 minutos, a empresa cobra R$ 0,20 por minuto.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Entre 200 e 400 minutos, o preço é de R$ 0,18.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Acima de 400 minutos, o preço é de R$ 0,15.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