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4294EE-A5C9-432D-BA09-74C12CE8E6A3}">
  <a:tblStyle styleId="{CC4294EE-A5C9-432D-BA09-74C12CE8E6A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09433" y="1280949"/>
            <a:ext cx="8339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lista em Python é um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Atribuição de objeto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 =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 a mesma referência da lista na memória e não os seus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variáveis (V e L) referenciam a mesma lista na memória.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3491880" y="486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{CC4294EE-A5C9-432D-BA09-74C12CE8E6A3}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89" name="Google Shape;189;p25"/>
          <p:cNvCxnSpPr/>
          <p:nvPr/>
        </p:nvCxnSpPr>
        <p:spPr>
          <a:xfrm flipH="1" rot="10800000">
            <a:off x="2636378" y="5160668"/>
            <a:ext cx="855600" cy="28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2636378" y="4812612"/>
            <a:ext cx="855600" cy="27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2270693" y="4543832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267744" y="5138028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09433" y="1280949"/>
            <a:ext cx="833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Alteração de valor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V[0]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L[0]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3347864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{CC4294EE-A5C9-432D-BA09-74C12CE8E6A3}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1" name="Google Shape;201;p26"/>
          <p:cNvCxnSpPr/>
          <p:nvPr/>
        </p:nvCxnSpPr>
        <p:spPr>
          <a:xfrm flipH="1" rot="10800000">
            <a:off x="2492362" y="3504484"/>
            <a:ext cx="855600" cy="28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26"/>
          <p:cNvCxnSpPr/>
          <p:nvPr/>
        </p:nvCxnSpPr>
        <p:spPr>
          <a:xfrm>
            <a:off x="2492362" y="3156428"/>
            <a:ext cx="855600" cy="27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26"/>
          <p:cNvSpPr txBox="1"/>
          <p:nvPr/>
        </p:nvSpPr>
        <p:spPr>
          <a:xfrm>
            <a:off x="2126677" y="2887648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123728" y="3481844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06: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Cópia de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= L[:]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09433" y="1280949"/>
            <a:ext cx="833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nova cópia da lista: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 =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L[:]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listas, L e V, se referem a áreas diferentes na memória.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28"/>
          <p:cNvGraphicFramePr/>
          <p:nvPr/>
        </p:nvGraphicFramePr>
        <p:xfrm>
          <a:off x="3347864" y="3414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{CC4294EE-A5C9-432D-BA09-74C12CE8E6A3}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1" name="Google Shape;221;p28"/>
          <p:cNvCxnSpPr/>
          <p:nvPr/>
        </p:nvCxnSpPr>
        <p:spPr>
          <a:xfrm>
            <a:off x="2419822" y="3664100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28"/>
          <p:cNvSpPr txBox="1"/>
          <p:nvPr/>
        </p:nvSpPr>
        <p:spPr>
          <a:xfrm>
            <a:off x="2126677" y="3356992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28"/>
          <p:cNvGraphicFramePr/>
          <p:nvPr/>
        </p:nvGraphicFramePr>
        <p:xfrm>
          <a:off x="3344915" y="4278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{CC4294EE-A5C9-432D-BA09-74C12CE8E6A3}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4" name="Google Shape;224;p28"/>
          <p:cNvCxnSpPr/>
          <p:nvPr/>
        </p:nvCxnSpPr>
        <p:spPr>
          <a:xfrm>
            <a:off x="2416873" y="4528196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8"/>
          <p:cNvSpPr txBox="1"/>
          <p:nvPr/>
        </p:nvSpPr>
        <p:spPr>
          <a:xfrm>
            <a:off x="2123728" y="4221088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409433" y="1280949"/>
            <a:ext cx="833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alterar as listas, L e V, de forma independente.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V[0]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3347864" y="2910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{CC4294EE-A5C9-432D-BA09-74C12CE8E6A3}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5" name="Google Shape;235;p29"/>
          <p:cNvCxnSpPr/>
          <p:nvPr/>
        </p:nvCxnSpPr>
        <p:spPr>
          <a:xfrm>
            <a:off x="2419822" y="3160044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29"/>
          <p:cNvSpPr txBox="1"/>
          <p:nvPr/>
        </p:nvSpPr>
        <p:spPr>
          <a:xfrm>
            <a:off x="2126677" y="2852936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3344915" y="3774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{CC4294EE-A5C9-432D-BA09-74C12CE8E6A3}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8" name="Google Shape;238;p29"/>
          <p:cNvCxnSpPr/>
          <p:nvPr/>
        </p:nvCxnSpPr>
        <p:spPr>
          <a:xfrm>
            <a:off x="2416873" y="4024140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29"/>
          <p:cNvSpPr txBox="1"/>
          <p:nvPr/>
        </p:nvSpPr>
        <p:spPr>
          <a:xfrm>
            <a:off x="2123728" y="3717032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3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Fatiamento de listas 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409433" y="1280949"/>
            <a:ext cx="8339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07: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Fatiamento de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3, 4, 5]   da posição 0 até a posição 5, sem incluí-la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(L[: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3, 4, 5]   do início até a posição 5, sem incluí-la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(L[:-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3, 4]      do início até o último, sem incluí-lo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[2, 3]            da posição 1 até a posição 3, sem incluí-la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[2, 3, 4]         da posição 1 até a posição 4, sem incluí-la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:]) 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[4, 5]            da posição 3 até 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(L[: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3]         do início até a posição 3, sem incluí-la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(L[-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5                 último elemento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(L[-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4                 penúltimo elemento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2" name="Google Shape;252;p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Tamanho de listas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409433" y="1280949"/>
            <a:ext cx="8339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retorna o número de elementos da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08: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Tamanho de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(len(L))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= []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(len(V))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Tamanho de listas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09: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Repetição com tamanho da lista usando 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len(L):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(L[x])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Adição de elementos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409434" y="1268760"/>
            <a:ext cx="83391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usado para adicionar um elemento ao fim da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10: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elementos à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(len(L))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Adição de elementos</a:t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409434" y="1268760"/>
            <a:ext cx="8339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11: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elementos à lista, até que 0 seja digitado.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um número (0 sai):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L.append(n)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len(L):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(L[x])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Listas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Dicionários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0" name="Google Shape;280;p3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Adição de elementos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409434" y="1268760"/>
            <a:ext cx="8339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extend()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prolonga a lista, adicionando no fim todos os elementos de uma lista passada como argumento.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12: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elementos e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L.extend([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"e"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L.extend([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"g"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7" name="Google Shape;287;p3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Remoção de elementos da lista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409433" y="1280949"/>
            <a:ext cx="8339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usada para remover elementos da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13: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 de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4" name="Google Shape;294;p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Remoção de elementos da lista</a:t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14: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 de fatias.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list(range(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1" name="Google Shape;301;p3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for</a:t>
            </a:r>
            <a:endParaRPr b="1" sz="3000"/>
          </a:p>
        </p:txBody>
      </p:sp>
      <p:sp>
        <p:nvSpPr>
          <p:cNvPr id="302" name="Google Shape;302;p38"/>
          <p:cNvSpPr txBox="1"/>
          <p:nvPr/>
        </p:nvSpPr>
        <p:spPr>
          <a:xfrm>
            <a:off x="409433" y="1280949"/>
            <a:ext cx="8339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repetição projetada, especialmente, para percorrer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cada repetição utiliza um elemento diferente da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15: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todos os elementos da lista com for.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(e)</a:t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Ordenação de lista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409433" y="1280949"/>
            <a:ext cx="8339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ser utilizado para ordenar as listas de valores numéricos ou de strings.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16: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Ordenação de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numeros.sort()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(numeros)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animais = 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"macacos"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"gatos"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"cachorros"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"ursos"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"elefantes"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animais.sort()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(animais)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5" name="Google Shape;315;p4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409433" y="1280949"/>
            <a:ext cx="83391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Consistem em uma estrutura de dados similar às listas, mas com propriedades de acesso diferentes.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criados com a utilização de chaves ({}).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dicionário é composto por um conjunto de chaves e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 suas chaves como índices e não números como as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2" name="Google Shape;322;p4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409433" y="1280949"/>
            <a:ext cx="8339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um dicionário com preços de mercadorias.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	   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tabela: nome do dicionário.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 rot="10800000">
            <a:off x="2699657" y="3342656"/>
            <a:ext cx="0" cy="59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5" name="Google Shape;325;p41"/>
          <p:cNvCxnSpPr/>
          <p:nvPr/>
        </p:nvCxnSpPr>
        <p:spPr>
          <a:xfrm rot="10800000">
            <a:off x="3707769" y="3342656"/>
            <a:ext cx="0" cy="59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p4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409433" y="1280949"/>
            <a:ext cx="83391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17: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 do dicionário.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(tabela["Tomate"])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tabela["Tomate"] = 2.50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(tabela["Tomate"])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tabela["Cebola"] = 1.20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8" name="Google Shape;338;p4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409433" y="1280949"/>
            <a:ext cx="833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18: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a uma chave inexistente.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(tabela["Manga"])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4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46" name="Google Shape;346;p44"/>
          <p:cNvSpPr txBox="1"/>
          <p:nvPr/>
        </p:nvSpPr>
        <p:spPr>
          <a:xfrm>
            <a:off x="409433" y="1280949"/>
            <a:ext cx="8339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19: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Verificação da existência de uma chave.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("Manga"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("Batata"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Listas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95536" y="1196752"/>
            <a:ext cx="8352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Tipo de variável que permite o armazenamento de vários valores, acessados por um índice.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conter zero ou mais elementos de um mesmo tipo ou de tipos diversos, inclusive outras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Possui tamanho igual à quantidade de elementos que ela contém.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4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409433" y="1280949"/>
            <a:ext cx="833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20: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Obtenção de uma lista de chaves e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(tabela.keys())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(tabela.values())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409433" y="1280949"/>
            <a:ext cx="8339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21: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Obtenção do preço com dicionário.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produto = </a:t>
            </a:r>
            <a:r>
              <a:rPr b="1" i="0" lang="pt-B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pt-BR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("Digite o nome do produto, fim para terminar: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produto == "fim":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produto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print("Preço: %5.2f" % tabela[produto])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("Produto não encontrado!")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6" name="Google Shape;366;p4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22: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Exclusão de uma associação do dicionário.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tabela["Tomate"]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p4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74" name="Google Shape;374;p48"/>
          <p:cNvSpPr txBox="1"/>
          <p:nvPr/>
        </p:nvSpPr>
        <p:spPr>
          <a:xfrm>
            <a:off x="593725" y="1280949"/>
            <a:ext cx="8010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um vetor de 5 números inteiros e mostre-os na tela.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um vetor de 10 números reais e mostre-os na ordem inversa.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4 notas, mostre as notas e a média na tela.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um vetor de 10 caracteres minúsculos e diga quantas consoantes foram lidas.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percorra duas listas e gere uma terceira com os elementos das duas primeiras.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0" name="Google Shape;380;p4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593725" y="1280949"/>
            <a:ext cx="80106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lista de temperaturas de Mons, na Bélgica, foi armazenada na lista T = [-10, -8, 0, 1, 2, 5, -2, -4]. Faça um programa que imprima a menor e a maior temperatura, assim como a temperatura média.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para selecionar os elementos de uma lista, de forma a copiá-los para outras duas listas. Nesse caso, considere que, inicialmente, os valores estão na lista V = [9, 8, 7, 12, 0, 13, 21], mas que devem ser copiados para a P, se forem pares; ou para a I, se forem ímpares.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8" name="Google Shape;388;p5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593725" y="1280949"/>
            <a:ext cx="8010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a idade e a altura de 5 pessoas, armazene cada informação no seu respectivo vetor. Imprima a idade e a altura na ordem inversa à ordem lida.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as 4 notas de 10 alunos, calcule e armazene em um vetor a média de cada aluno, imprima o número de alunos com média maior ou igual a 7.0.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imprima a lista L = [9, 8, 7, 12, 0, 13, 21], de forma ordenada.</a:t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5" name="Google Shape;395;p5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396" name="Google Shape;396;p51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p52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403" name="Google Shape;403;p52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409433" y="1280949"/>
            <a:ext cx="8339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um prédio de seis andares.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predio = [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"térreo"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"primeiro andar"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"segundo andar"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"terceiro andar"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"quarto andar"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"quinto andar"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predio: nome da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índice: número entre colchetes ([0][1]...[5]).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Listas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09433" y="1280949"/>
            <a:ext cx="8339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vazia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com três elementos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a uma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Modificação de uma lista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aritmética de 5 notas de um aluno.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notas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+= notas[x]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 / x))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09433" y="1280949"/>
            <a:ext cx="83391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aritmética com notas digitadas pelo usuário.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notas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notas[x] = float(input(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"Nota %d: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+= notas[x]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"Nota %d: %6.2f"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(x, notas[x]))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 / x))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Trabalhando com índices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409433" y="1280949"/>
            <a:ext cx="83391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04: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que lê cinco números, armazena-os em uma lista e depois solicita que o usuário escolha um número a mostrar.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numeros[x]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"Número %d: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escolhido = int(input(</a:t>
            </a:r>
            <a:r>
              <a:rPr b="0" i="1" lang="pt-BR" sz="15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"Que posição você quer imprimir (0 para sair): "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escolhido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"Você escolheu o número: %d"</a:t>
            </a:r>
            <a:r>
              <a:rPr b="0" i="1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(numeros[escolhido - </a:t>
            </a:r>
            <a:r>
              <a:rPr b="0" i="0" lang="pt-BR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409433" y="1280949"/>
            <a:ext cx="833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05: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Tentativa de copiar 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=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V[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(V)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