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dc50fa27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dc50fa27c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dc50fa27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dc50fa27c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c50fa27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dc50fa27c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c50fa27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dc50fa27c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c50fa27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dc50fa27c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18356" y="0"/>
            <a:ext cx="12232301"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29261" y="0"/>
            <a:ext cx="12232301"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0" l="0" r="0" t="0"/>
          <a:stretch/>
        </p:blipFill>
        <p:spPr>
          <a:xfrm>
            <a:off x="-3726" y="0"/>
            <a:ext cx="12242056"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 name="Shape 17"/>
        <p:cNvGrpSpPr/>
        <p:nvPr/>
      </p:nvGrpSpPr>
      <p:grpSpPr>
        <a:xfrm>
          <a:off x="0" y="0"/>
          <a:ext cx="0" cy="0"/>
          <a:chOff x="0" y="0"/>
          <a:chExt cx="0" cy="0"/>
        </a:xfrm>
      </p:grpSpPr>
      <p:pic>
        <p:nvPicPr>
          <p:cNvPr id="18" name="Google Shape;18;p5"/>
          <p:cNvPicPr preferRelativeResize="0"/>
          <p:nvPr/>
        </p:nvPicPr>
        <p:blipFill rotWithShape="1">
          <a:blip r:embed="rId2">
            <a:alphaModFix/>
          </a:blip>
          <a:srcRect b="0" l="0" r="0" t="0"/>
          <a:stretch/>
        </p:blipFill>
        <p:spPr>
          <a:xfrm>
            <a:off x="-51207" y="0"/>
            <a:ext cx="12254247"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19" name="Shape 19"/>
        <p:cNvGrpSpPr/>
        <p:nvPr/>
      </p:nvGrpSpPr>
      <p:grpSpPr>
        <a:xfrm>
          <a:off x="0" y="0"/>
          <a:ext cx="0" cy="0"/>
          <a:chOff x="0" y="0"/>
          <a:chExt cx="0" cy="0"/>
        </a:xfrm>
      </p:grpSpPr>
      <p:pic>
        <p:nvPicPr>
          <p:cNvPr id="20" name="Google Shape;20;p6"/>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pic>
        <p:nvPicPr>
          <p:cNvPr id="22" name="Google Shape;22;p7"/>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3" name="Shape 23"/>
        <p:cNvGrpSpPr/>
        <p:nvPr/>
      </p:nvGrpSpPr>
      <p:grpSpPr>
        <a:xfrm>
          <a:off x="0" y="0"/>
          <a:ext cx="0" cy="0"/>
          <a:chOff x="0" y="0"/>
          <a:chExt cx="0" cy="0"/>
        </a:xfrm>
      </p:grpSpPr>
      <p:pic>
        <p:nvPicPr>
          <p:cNvPr id="24" name="Google Shape;24;p8"/>
          <p:cNvPicPr preferRelativeResize="0"/>
          <p:nvPr/>
        </p:nvPicPr>
        <p:blipFill rotWithShape="1">
          <a:blip r:embed="rId2">
            <a:alphaModFix/>
          </a:blip>
          <a:srcRect b="0" l="0" r="0" t="0"/>
          <a:stretch/>
        </p:blipFill>
        <p:spPr>
          <a:xfrm>
            <a:off x="-43892" y="0"/>
            <a:ext cx="12239617"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0"/>
          <p:cNvSpPr txBox="1"/>
          <p:nvPr/>
        </p:nvSpPr>
        <p:spPr>
          <a:xfrm>
            <a:off x="253039" y="151840"/>
            <a:ext cx="11685900" cy="3786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rgbClr val="D19936"/>
                </a:solidFill>
                <a:latin typeface="Cambria"/>
                <a:ea typeface="Cambria"/>
                <a:cs typeface="Cambria"/>
                <a:sym typeface="Cambria"/>
              </a:rPr>
              <a:t>Every tweet counts? How sentiment analysis of social media can improve our knowledge of citizens’ political preferences with an application to Italy and France</a:t>
            </a:r>
            <a:endParaRPr b="1" i="0" sz="4800" u="none" cap="none" strike="noStrike">
              <a:solidFill>
                <a:srgbClr val="D19936"/>
              </a:solidFill>
              <a:latin typeface="Cambria"/>
              <a:ea typeface="Cambria"/>
              <a:cs typeface="Cambria"/>
              <a:sym typeface="Cambria"/>
            </a:endParaRPr>
          </a:p>
        </p:txBody>
      </p:sp>
      <p:sp>
        <p:nvSpPr>
          <p:cNvPr id="34" name="Google Shape;34;p10"/>
          <p:cNvSpPr txBox="1"/>
          <p:nvPr/>
        </p:nvSpPr>
        <p:spPr>
          <a:xfrm>
            <a:off x="1295405" y="3938442"/>
            <a:ext cx="9601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ES" sz="3200">
                <a:solidFill>
                  <a:schemeClr val="lt1"/>
                </a:solidFill>
                <a:latin typeface="Cambria"/>
                <a:ea typeface="Cambria"/>
                <a:cs typeface="Cambria"/>
                <a:sym typeface="Cambria"/>
              </a:rPr>
              <a:t>Miguel Angel Carvajal Rodriguez</a:t>
            </a:r>
            <a:endParaRPr b="1" i="1" sz="3200" u="none" cap="none" strike="noStrike">
              <a:solidFill>
                <a:schemeClr val="lt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1"/>
          <p:cNvSpPr txBox="1"/>
          <p:nvPr/>
        </p:nvSpPr>
        <p:spPr>
          <a:xfrm>
            <a:off x="630936" y="219456"/>
            <a:ext cx="11338500" cy="72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4100">
                <a:solidFill>
                  <a:schemeClr val="dk1"/>
                </a:solidFill>
                <a:latin typeface="Cambria"/>
                <a:ea typeface="Cambria"/>
                <a:cs typeface="Cambria"/>
                <a:sym typeface="Cambria"/>
              </a:rPr>
              <a:t>Resumen del </a:t>
            </a:r>
            <a:r>
              <a:rPr lang="es-ES" sz="4100">
                <a:solidFill>
                  <a:schemeClr val="dk1"/>
                </a:solidFill>
                <a:latin typeface="Cambria"/>
                <a:ea typeface="Cambria"/>
                <a:cs typeface="Cambria"/>
                <a:sym typeface="Cambria"/>
              </a:rPr>
              <a:t>artículo</a:t>
            </a:r>
            <a:endParaRPr sz="4100">
              <a:solidFill>
                <a:schemeClr val="dk1"/>
              </a:solidFill>
              <a:latin typeface="Cambria"/>
              <a:ea typeface="Cambria"/>
              <a:cs typeface="Cambria"/>
              <a:sym typeface="Cambria"/>
            </a:endParaRPr>
          </a:p>
        </p:txBody>
      </p:sp>
      <p:sp>
        <p:nvSpPr>
          <p:cNvPr id="40" name="Google Shape;40;p11"/>
          <p:cNvSpPr txBox="1"/>
          <p:nvPr/>
        </p:nvSpPr>
        <p:spPr>
          <a:xfrm>
            <a:off x="759500" y="1143000"/>
            <a:ext cx="104586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100"/>
              <a:t>Cada vez más personas utilizan cada vez más las redes sociales, lo que aumenta enormemente la posibilidad de investigar Internet como un medio para explorar y rastrear preferencias políticas. En este artículo, aplicamos los métodos propuestos recientemente por otros científicos sociales a tres situaciones diferentes. Por un lado, analizamos la popularidad online de los líderes políticos italianos en 2011, y por otro lado, analizamos la popularidad online de la Internet francesa. usuarios en Internet Intención de voto. Dos elecciones presidenciales en 2012. Si bien los usuarios de Internet no representan necesariamente a toda la población de un país, nuestro análisis muestra que las redes sociales tienen una capacidad significativa para predecir los resultados electorales, y también existe una correlación significativa entre las redes sociales y los resultados electorales.</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2"/>
          <p:cNvSpPr txBox="1"/>
          <p:nvPr/>
        </p:nvSpPr>
        <p:spPr>
          <a:xfrm>
            <a:off x="283464" y="347508"/>
            <a:ext cx="757123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D19936"/>
                </a:solidFill>
                <a:latin typeface="Cambria"/>
                <a:ea typeface="Cambria"/>
                <a:cs typeface="Cambria"/>
                <a:sym typeface="Cambria"/>
              </a:rPr>
              <a:t>Corpus</a:t>
            </a:r>
            <a:endParaRPr b="1" sz="4000">
              <a:solidFill>
                <a:srgbClr val="D19936"/>
              </a:solidFill>
              <a:latin typeface="Cambria"/>
              <a:ea typeface="Cambria"/>
              <a:cs typeface="Cambria"/>
              <a:sym typeface="Cambria"/>
            </a:endParaRPr>
          </a:p>
        </p:txBody>
      </p:sp>
      <p:sp>
        <p:nvSpPr>
          <p:cNvPr id="46" name="Google Shape;46;p12"/>
          <p:cNvSpPr txBox="1"/>
          <p:nvPr/>
        </p:nvSpPr>
        <p:spPr>
          <a:xfrm>
            <a:off x="283464" y="1351041"/>
            <a:ext cx="11338500" cy="415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200">
                <a:solidFill>
                  <a:schemeClr val="dk1"/>
                </a:solidFill>
                <a:latin typeface="Cambria"/>
                <a:ea typeface="Cambria"/>
                <a:cs typeface="Cambria"/>
                <a:sym typeface="Cambria"/>
              </a:rPr>
              <a:t>para este </a:t>
            </a:r>
            <a:r>
              <a:rPr lang="es-ES" sz="2200">
                <a:solidFill>
                  <a:schemeClr val="dk1"/>
                </a:solidFill>
                <a:latin typeface="Cambria"/>
                <a:ea typeface="Cambria"/>
                <a:cs typeface="Cambria"/>
                <a:sym typeface="Cambria"/>
              </a:rPr>
              <a:t>artículo</a:t>
            </a:r>
            <a:r>
              <a:rPr lang="es-ES" sz="2200">
                <a:solidFill>
                  <a:schemeClr val="dk1"/>
                </a:solidFill>
                <a:latin typeface="Cambria"/>
                <a:ea typeface="Cambria"/>
                <a:cs typeface="Cambria"/>
                <a:sym typeface="Cambria"/>
              </a:rPr>
              <a:t> la </a:t>
            </a:r>
            <a:r>
              <a:rPr lang="es-ES" sz="2200">
                <a:solidFill>
                  <a:schemeClr val="dk1"/>
                </a:solidFill>
                <a:latin typeface="Cambria"/>
                <a:ea typeface="Cambria"/>
                <a:cs typeface="Cambria"/>
                <a:sym typeface="Cambria"/>
              </a:rPr>
              <a:t>información</a:t>
            </a:r>
            <a:r>
              <a:rPr lang="es-ES" sz="2200">
                <a:solidFill>
                  <a:schemeClr val="dk1"/>
                </a:solidFill>
                <a:latin typeface="Cambria"/>
                <a:ea typeface="Cambria"/>
                <a:cs typeface="Cambria"/>
                <a:sym typeface="Cambria"/>
              </a:rPr>
              <a:t> es </a:t>
            </a:r>
            <a:r>
              <a:rPr lang="es-ES" sz="2200">
                <a:solidFill>
                  <a:schemeClr val="dk1"/>
                </a:solidFill>
                <a:latin typeface="Cambria"/>
                <a:ea typeface="Cambria"/>
                <a:cs typeface="Cambria"/>
                <a:sym typeface="Cambria"/>
              </a:rPr>
              <a:t>tomada</a:t>
            </a:r>
            <a:r>
              <a:rPr lang="es-ES" sz="2200">
                <a:solidFill>
                  <a:schemeClr val="dk1"/>
                </a:solidFill>
                <a:latin typeface="Cambria"/>
                <a:ea typeface="Cambria"/>
                <a:cs typeface="Cambria"/>
                <a:sym typeface="Cambria"/>
              </a:rPr>
              <a:t> de las redes </a:t>
            </a:r>
            <a:r>
              <a:rPr lang="es-ES" sz="2200">
                <a:solidFill>
                  <a:schemeClr val="dk1"/>
                </a:solidFill>
                <a:latin typeface="Cambria"/>
                <a:ea typeface="Cambria"/>
                <a:cs typeface="Cambria"/>
                <a:sym typeface="Cambria"/>
              </a:rPr>
              <a:t>sociales</a:t>
            </a:r>
            <a:r>
              <a:rPr lang="es-ES" sz="2200">
                <a:solidFill>
                  <a:schemeClr val="dk1"/>
                </a:solidFill>
                <a:latin typeface="Cambria"/>
                <a:ea typeface="Cambria"/>
                <a:cs typeface="Cambria"/>
                <a:sym typeface="Cambria"/>
              </a:rPr>
              <a:t>  para poder evaluar  la popularidad de los </a:t>
            </a:r>
            <a:r>
              <a:rPr lang="es-ES" sz="2200">
                <a:solidFill>
                  <a:schemeClr val="dk1"/>
                </a:solidFill>
                <a:latin typeface="Cambria"/>
                <a:ea typeface="Cambria"/>
                <a:cs typeface="Cambria"/>
                <a:sym typeface="Cambria"/>
              </a:rPr>
              <a:t>políticos</a:t>
            </a:r>
            <a:r>
              <a:rPr lang="es-ES" sz="2200">
                <a:solidFill>
                  <a:schemeClr val="dk1"/>
                </a:solidFill>
                <a:latin typeface="Cambria"/>
                <a:ea typeface="Cambria"/>
                <a:cs typeface="Cambria"/>
                <a:sym typeface="Cambria"/>
              </a:rPr>
              <a:t> para cierto año eso es enfocado en la </a:t>
            </a:r>
            <a:r>
              <a:rPr lang="es-ES" sz="2200">
                <a:solidFill>
                  <a:schemeClr val="dk1"/>
                </a:solidFill>
                <a:latin typeface="Cambria"/>
                <a:ea typeface="Cambria"/>
                <a:cs typeface="Cambria"/>
                <a:sym typeface="Cambria"/>
              </a:rPr>
              <a:t>mayoría</a:t>
            </a:r>
            <a:r>
              <a:rPr lang="es-ES" sz="2200">
                <a:solidFill>
                  <a:schemeClr val="dk1"/>
                </a:solidFill>
                <a:latin typeface="Cambria"/>
                <a:ea typeface="Cambria"/>
                <a:cs typeface="Cambria"/>
                <a:sym typeface="Cambria"/>
              </a:rPr>
              <a:t> de redes sociales como lo son facebook, twitter, google y youtube </a:t>
            </a:r>
            <a:endParaRPr sz="22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200">
              <a:solidFill>
                <a:schemeClr val="dk1"/>
              </a:solidFill>
              <a:latin typeface="Cambria"/>
              <a:ea typeface="Cambria"/>
              <a:cs typeface="Cambria"/>
              <a:sym typeface="Cambria"/>
            </a:endParaRPr>
          </a:p>
          <a:p>
            <a:pPr indent="0" lvl="0" marL="0" marR="0" rtl="0" algn="l">
              <a:spcBef>
                <a:spcPts val="0"/>
              </a:spcBef>
              <a:spcAft>
                <a:spcPts val="0"/>
              </a:spcAft>
              <a:buNone/>
            </a:pPr>
            <a:r>
              <a:rPr lang="es-ES" sz="2200">
                <a:solidFill>
                  <a:schemeClr val="dk1"/>
                </a:solidFill>
                <a:latin typeface="Cambria"/>
                <a:ea typeface="Cambria"/>
                <a:cs typeface="Cambria"/>
                <a:sym typeface="Cambria"/>
              </a:rPr>
              <a:t>ese </a:t>
            </a:r>
            <a:r>
              <a:rPr lang="es-ES" sz="2200">
                <a:solidFill>
                  <a:schemeClr val="dk1"/>
                </a:solidFill>
                <a:latin typeface="Cambria"/>
                <a:ea typeface="Cambria"/>
                <a:cs typeface="Cambria"/>
                <a:sym typeface="Cambria"/>
              </a:rPr>
              <a:t>análisis</a:t>
            </a:r>
            <a:r>
              <a:rPr lang="es-ES" sz="2200">
                <a:solidFill>
                  <a:schemeClr val="dk1"/>
                </a:solidFill>
                <a:latin typeface="Cambria"/>
                <a:ea typeface="Cambria"/>
                <a:cs typeface="Cambria"/>
                <a:sym typeface="Cambria"/>
              </a:rPr>
              <a:t> es tomado desde los años de 2005 a  2012 </a:t>
            </a:r>
            <a:r>
              <a:rPr lang="es-ES" sz="2200">
                <a:solidFill>
                  <a:schemeClr val="dk1"/>
                </a:solidFill>
                <a:latin typeface="Cambria"/>
                <a:ea typeface="Cambria"/>
                <a:cs typeface="Cambria"/>
                <a:sym typeface="Cambria"/>
              </a:rPr>
              <a:t>más</a:t>
            </a:r>
            <a:r>
              <a:rPr lang="es-ES" sz="2200">
                <a:solidFill>
                  <a:schemeClr val="dk1"/>
                </a:solidFill>
                <a:latin typeface="Cambria"/>
                <a:ea typeface="Cambria"/>
                <a:cs typeface="Cambria"/>
                <a:sym typeface="Cambria"/>
              </a:rPr>
              <a:t> o menos dando un </a:t>
            </a:r>
            <a:r>
              <a:rPr lang="es-ES" sz="2200">
                <a:solidFill>
                  <a:schemeClr val="dk1"/>
                </a:solidFill>
                <a:latin typeface="Cambria"/>
                <a:ea typeface="Cambria"/>
                <a:cs typeface="Cambria"/>
                <a:sym typeface="Cambria"/>
              </a:rPr>
              <a:t>análisis</a:t>
            </a:r>
            <a:r>
              <a:rPr lang="es-ES" sz="2200">
                <a:solidFill>
                  <a:schemeClr val="dk1"/>
                </a:solidFill>
                <a:latin typeface="Cambria"/>
                <a:ea typeface="Cambria"/>
                <a:cs typeface="Cambria"/>
                <a:sym typeface="Cambria"/>
              </a:rPr>
              <a:t> profundo que </a:t>
            </a:r>
            <a:r>
              <a:rPr lang="es-ES" sz="2200">
                <a:solidFill>
                  <a:schemeClr val="dk1"/>
                </a:solidFill>
                <a:latin typeface="Cambria"/>
                <a:ea typeface="Cambria"/>
                <a:cs typeface="Cambria"/>
                <a:sym typeface="Cambria"/>
              </a:rPr>
              <a:t>aumentó</a:t>
            </a:r>
            <a:r>
              <a:rPr lang="es-ES" sz="2200">
                <a:solidFill>
                  <a:schemeClr val="dk1"/>
                </a:solidFill>
                <a:latin typeface="Cambria"/>
                <a:ea typeface="Cambria"/>
                <a:cs typeface="Cambria"/>
                <a:sym typeface="Cambria"/>
              </a:rPr>
              <a:t> en eso de los años 2009 a 2012 en diferentes resultado de elecciones de distintos </a:t>
            </a:r>
            <a:r>
              <a:rPr lang="es-ES" sz="2200">
                <a:solidFill>
                  <a:schemeClr val="dk1"/>
                </a:solidFill>
                <a:latin typeface="Cambria"/>
                <a:ea typeface="Cambria"/>
                <a:cs typeface="Cambria"/>
                <a:sym typeface="Cambria"/>
              </a:rPr>
              <a:t>países.</a:t>
            </a:r>
            <a:endParaRPr sz="22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200">
              <a:solidFill>
                <a:schemeClr val="dk1"/>
              </a:solidFill>
              <a:latin typeface="Cambria"/>
              <a:ea typeface="Cambria"/>
              <a:cs typeface="Cambria"/>
              <a:sym typeface="Cambria"/>
            </a:endParaRPr>
          </a:p>
          <a:p>
            <a:pPr indent="0" lvl="0" marL="0" marR="0" rtl="0" algn="l">
              <a:spcBef>
                <a:spcPts val="0"/>
              </a:spcBef>
              <a:spcAft>
                <a:spcPts val="0"/>
              </a:spcAft>
              <a:buNone/>
            </a:pPr>
            <a:r>
              <a:rPr lang="es-ES" sz="2200">
                <a:solidFill>
                  <a:schemeClr val="dk1"/>
                </a:solidFill>
                <a:latin typeface="Cambria"/>
                <a:ea typeface="Cambria"/>
                <a:cs typeface="Cambria"/>
                <a:sym typeface="Cambria"/>
              </a:rPr>
              <a:t>de cierta manera aquí tenemos que el corpus es algo incierto ya que no tenemos un dato numérico exacto ya que este articulo habla sobre las redes sociales más comunes del mundo.</a:t>
            </a:r>
            <a:endParaRPr sz="2200">
              <a:solidFill>
                <a:schemeClr val="dk1"/>
              </a:solidFill>
              <a:latin typeface="Cambria"/>
              <a:ea typeface="Cambria"/>
              <a:cs typeface="Cambria"/>
              <a:sym typeface="Cambria"/>
            </a:endParaRPr>
          </a:p>
          <a:p>
            <a:pPr indent="0" lvl="0" marL="0" marR="0" rtl="0" algn="l">
              <a:spcBef>
                <a:spcPts val="0"/>
              </a:spcBef>
              <a:spcAft>
                <a:spcPts val="0"/>
              </a:spcAft>
              <a:buNone/>
            </a:pPr>
            <a:r>
              <a:rPr lang="es-ES" sz="2200">
                <a:solidFill>
                  <a:schemeClr val="dk1"/>
                </a:solidFill>
                <a:latin typeface="Cambria"/>
                <a:ea typeface="Cambria"/>
                <a:cs typeface="Cambria"/>
                <a:sym typeface="Cambria"/>
              </a:rPr>
              <a:t>Recopilamos 79.300 tweets publicados durante la semana anterior a las elecciones para predecir la proporción nacional de votos de los principales partidos.</a:t>
            </a:r>
            <a:endParaRPr sz="22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nvSpPr>
        <p:spPr>
          <a:xfrm>
            <a:off x="283464" y="347508"/>
            <a:ext cx="7571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D19936"/>
                </a:solidFill>
                <a:latin typeface="Cambria"/>
                <a:ea typeface="Cambria"/>
                <a:cs typeface="Cambria"/>
                <a:sym typeface="Cambria"/>
              </a:rPr>
              <a:t>Método que se utilizo</a:t>
            </a:r>
            <a:endParaRPr b="1" sz="4000">
              <a:solidFill>
                <a:srgbClr val="D19936"/>
              </a:solidFill>
              <a:latin typeface="Cambria"/>
              <a:ea typeface="Cambria"/>
              <a:cs typeface="Cambria"/>
              <a:sym typeface="Cambria"/>
            </a:endParaRPr>
          </a:p>
        </p:txBody>
      </p:sp>
      <p:sp>
        <p:nvSpPr>
          <p:cNvPr id="52" name="Google Shape;52;p13"/>
          <p:cNvSpPr txBox="1"/>
          <p:nvPr/>
        </p:nvSpPr>
        <p:spPr>
          <a:xfrm>
            <a:off x="283464" y="1499616"/>
            <a:ext cx="11338500" cy="278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500">
                <a:solidFill>
                  <a:schemeClr val="dk1"/>
                </a:solidFill>
                <a:latin typeface="Cambria"/>
                <a:ea typeface="Cambria"/>
                <a:cs typeface="Cambria"/>
                <a:sym typeface="Cambria"/>
              </a:rPr>
              <a:t>El artículo es desarrollado mediante el método Hospkins y king(2010) lo cual trata sobre un método de análisis de contenido no paramétrico automatizado para las ciencias sociales ya que presenta varias ventajas de la comparación con las técnicas tradicionales de SA, al rastrear la popularidad de los líderes políticos italianos en Internet en 2011 y las intenciones de voto de los usuarios de Internet franceses en las elecciones presidenciales de 2012 y las elecciones legislativas posteriores, este método se adoptó en tres situaciones diferentes.</a:t>
            </a:r>
            <a:endParaRPr sz="28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nvSpPr>
        <p:spPr>
          <a:xfrm>
            <a:off x="283464" y="347508"/>
            <a:ext cx="7571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D19936"/>
                </a:solidFill>
                <a:latin typeface="Cambria"/>
                <a:ea typeface="Cambria"/>
                <a:cs typeface="Cambria"/>
                <a:sym typeface="Cambria"/>
              </a:rPr>
              <a:t>Precisión</a:t>
            </a:r>
            <a:r>
              <a:rPr b="1" lang="es-ES" sz="4000">
                <a:solidFill>
                  <a:srgbClr val="D19936"/>
                </a:solidFill>
                <a:latin typeface="Cambria"/>
                <a:ea typeface="Cambria"/>
                <a:cs typeface="Cambria"/>
                <a:sym typeface="Cambria"/>
              </a:rPr>
              <a:t> del modelo</a:t>
            </a:r>
            <a:endParaRPr b="1" sz="4000">
              <a:solidFill>
                <a:srgbClr val="D19936"/>
              </a:solidFill>
              <a:latin typeface="Cambria"/>
              <a:ea typeface="Cambria"/>
              <a:cs typeface="Cambria"/>
              <a:sym typeface="Cambria"/>
            </a:endParaRPr>
          </a:p>
        </p:txBody>
      </p:sp>
      <p:sp>
        <p:nvSpPr>
          <p:cNvPr id="58" name="Google Shape;58;p14"/>
          <p:cNvSpPr txBox="1"/>
          <p:nvPr/>
        </p:nvSpPr>
        <p:spPr>
          <a:xfrm>
            <a:off x="283464" y="1499616"/>
            <a:ext cx="11338500" cy="278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500">
                <a:solidFill>
                  <a:schemeClr val="dk1"/>
                </a:solidFill>
                <a:latin typeface="Cambria"/>
                <a:ea typeface="Cambria"/>
                <a:cs typeface="Cambria"/>
                <a:sym typeface="Cambria"/>
              </a:rPr>
              <a:t>Con este modelo  podemos hablar de diferentes porcentajes ya que uno de los estudios no da que un </a:t>
            </a:r>
            <a:r>
              <a:rPr lang="es-ES" sz="2500">
                <a:solidFill>
                  <a:schemeClr val="dk1"/>
                </a:solidFill>
                <a:latin typeface="Cambria"/>
                <a:ea typeface="Cambria"/>
                <a:cs typeface="Cambria"/>
                <a:sym typeface="Cambria"/>
              </a:rPr>
              <a:t>número</a:t>
            </a:r>
            <a:r>
              <a:rPr lang="es-ES" sz="2500">
                <a:solidFill>
                  <a:schemeClr val="dk1"/>
                </a:solidFill>
                <a:latin typeface="Cambria"/>
                <a:ea typeface="Cambria"/>
                <a:cs typeface="Cambria"/>
                <a:sym typeface="Cambria"/>
              </a:rPr>
              <a:t> de </a:t>
            </a:r>
            <a:r>
              <a:rPr lang="es-ES" sz="2500">
                <a:solidFill>
                  <a:schemeClr val="dk1"/>
                </a:solidFill>
                <a:latin typeface="Cambria"/>
                <a:ea typeface="Cambria"/>
                <a:cs typeface="Cambria"/>
                <a:sym typeface="Cambria"/>
              </a:rPr>
              <a:t>tweets</a:t>
            </a:r>
            <a:r>
              <a:rPr lang="es-ES" sz="2500">
                <a:solidFill>
                  <a:schemeClr val="dk1"/>
                </a:solidFill>
                <a:latin typeface="Cambria"/>
                <a:ea typeface="Cambria"/>
                <a:cs typeface="Cambria"/>
                <a:sym typeface="Cambria"/>
              </a:rPr>
              <a:t> no habla con un 90%  pero por otro lado </a:t>
            </a:r>
            <a:r>
              <a:rPr lang="es-ES" sz="2500">
                <a:solidFill>
                  <a:schemeClr val="dk1"/>
                </a:solidFill>
                <a:latin typeface="Cambria"/>
                <a:ea typeface="Cambria"/>
                <a:cs typeface="Cambria"/>
                <a:sym typeface="Cambria"/>
              </a:rPr>
              <a:t>tenemos</a:t>
            </a:r>
            <a:r>
              <a:rPr lang="es-ES" sz="2500">
                <a:solidFill>
                  <a:schemeClr val="dk1"/>
                </a:solidFill>
                <a:latin typeface="Cambria"/>
                <a:ea typeface="Cambria"/>
                <a:cs typeface="Cambria"/>
                <a:sym typeface="Cambria"/>
              </a:rPr>
              <a:t> un 72% pero aquel </a:t>
            </a:r>
            <a:r>
              <a:rPr lang="es-ES" sz="2500">
                <a:solidFill>
                  <a:schemeClr val="dk1"/>
                </a:solidFill>
                <a:latin typeface="Cambria"/>
                <a:ea typeface="Cambria"/>
                <a:cs typeface="Cambria"/>
                <a:sym typeface="Cambria"/>
              </a:rPr>
              <a:t>habla</a:t>
            </a:r>
            <a:r>
              <a:rPr lang="es-ES" sz="2500">
                <a:solidFill>
                  <a:schemeClr val="dk1"/>
                </a:solidFill>
                <a:latin typeface="Cambria"/>
                <a:ea typeface="Cambria"/>
                <a:cs typeface="Cambria"/>
                <a:sym typeface="Cambria"/>
              </a:rPr>
              <a:t> como tal de todas las redes en </a:t>
            </a:r>
            <a:r>
              <a:rPr lang="es-ES" sz="2500">
                <a:solidFill>
                  <a:schemeClr val="dk1"/>
                </a:solidFill>
                <a:latin typeface="Cambria"/>
                <a:ea typeface="Cambria"/>
                <a:cs typeface="Cambria"/>
                <a:sym typeface="Cambria"/>
              </a:rPr>
              <a:t>general</a:t>
            </a:r>
            <a:r>
              <a:rPr lang="es-ES" sz="2500">
                <a:solidFill>
                  <a:schemeClr val="dk1"/>
                </a:solidFill>
                <a:latin typeface="Cambria"/>
                <a:ea typeface="Cambria"/>
                <a:cs typeface="Cambria"/>
                <a:sym typeface="Cambria"/>
              </a:rPr>
              <a:t> teniendo en cuenta que a población de Internet está activa en al menos una red social, como Facebook (más de 800 millones de usuarios, el 12% de la población mundial)  o Twitter (140 millones de usuarios activos).</a:t>
            </a:r>
            <a:endParaRPr sz="2500">
              <a:solidFill>
                <a:schemeClr val="dk1"/>
              </a:solidFill>
              <a:latin typeface="Cambria"/>
              <a:ea typeface="Cambria"/>
              <a:cs typeface="Cambria"/>
              <a:sym typeface="Cambria"/>
            </a:endParaRPr>
          </a:p>
          <a:p>
            <a:pPr indent="0" lvl="0" marL="0" marR="0" rtl="0" algn="l">
              <a:spcBef>
                <a:spcPts val="0"/>
              </a:spcBef>
              <a:spcAft>
                <a:spcPts val="0"/>
              </a:spcAft>
              <a:buNone/>
            </a:pPr>
            <a:r>
              <a:rPr lang="es-ES" sz="2500">
                <a:solidFill>
                  <a:schemeClr val="dk1"/>
                </a:solidFill>
                <a:latin typeface="Cambria"/>
                <a:ea typeface="Cambria"/>
                <a:cs typeface="Cambria"/>
                <a:sym typeface="Cambria"/>
              </a:rPr>
              <a:t> </a:t>
            </a:r>
            <a:endParaRPr sz="2800">
              <a:solidFill>
                <a:schemeClr val="dk1"/>
              </a:solidFill>
              <a:latin typeface="Cambria"/>
              <a:ea typeface="Cambria"/>
              <a:cs typeface="Cambria"/>
              <a:sym typeface="Cambria"/>
            </a:endParaRPr>
          </a:p>
        </p:txBody>
      </p:sp>
      <p:pic>
        <p:nvPicPr>
          <p:cNvPr id="59" name="Google Shape;59;p14"/>
          <p:cNvPicPr preferRelativeResize="0"/>
          <p:nvPr/>
        </p:nvPicPr>
        <p:blipFill>
          <a:blip r:embed="rId3">
            <a:alphaModFix/>
          </a:blip>
          <a:stretch>
            <a:fillRect/>
          </a:stretch>
        </p:blipFill>
        <p:spPr>
          <a:xfrm>
            <a:off x="859525" y="4047966"/>
            <a:ext cx="3476474" cy="2267484"/>
          </a:xfrm>
          <a:prstGeom prst="rect">
            <a:avLst/>
          </a:prstGeom>
          <a:noFill/>
          <a:ln>
            <a:noFill/>
          </a:ln>
        </p:spPr>
      </p:pic>
      <p:pic>
        <p:nvPicPr>
          <p:cNvPr id="60" name="Google Shape;60;p14"/>
          <p:cNvPicPr preferRelativeResize="0"/>
          <p:nvPr/>
        </p:nvPicPr>
        <p:blipFill>
          <a:blip r:embed="rId4">
            <a:alphaModFix/>
          </a:blip>
          <a:stretch>
            <a:fillRect/>
          </a:stretch>
        </p:blipFill>
        <p:spPr>
          <a:xfrm>
            <a:off x="5731974" y="4047966"/>
            <a:ext cx="3206251" cy="22674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83464" y="347508"/>
            <a:ext cx="7571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D19936"/>
                </a:solidFill>
                <a:latin typeface="Cambria"/>
                <a:ea typeface="Cambria"/>
                <a:cs typeface="Cambria"/>
                <a:sym typeface="Cambria"/>
              </a:rPr>
              <a:t>Conclusiones</a:t>
            </a:r>
            <a:r>
              <a:rPr b="1" lang="es-ES" sz="4000">
                <a:solidFill>
                  <a:srgbClr val="D19936"/>
                </a:solidFill>
                <a:latin typeface="Cambria"/>
                <a:ea typeface="Cambria"/>
                <a:cs typeface="Cambria"/>
                <a:sym typeface="Cambria"/>
              </a:rPr>
              <a:t> </a:t>
            </a:r>
            <a:endParaRPr b="1" sz="4000">
              <a:solidFill>
                <a:srgbClr val="D19936"/>
              </a:solidFill>
              <a:latin typeface="Cambria"/>
              <a:ea typeface="Cambria"/>
              <a:cs typeface="Cambria"/>
              <a:sym typeface="Cambria"/>
            </a:endParaRPr>
          </a:p>
        </p:txBody>
      </p:sp>
      <p:sp>
        <p:nvSpPr>
          <p:cNvPr id="66" name="Google Shape;66;p15"/>
          <p:cNvSpPr txBox="1"/>
          <p:nvPr/>
        </p:nvSpPr>
        <p:spPr>
          <a:xfrm>
            <a:off x="283464" y="1499616"/>
            <a:ext cx="11338500" cy="4494600"/>
          </a:xfrm>
          <a:prstGeom prst="rect">
            <a:avLst/>
          </a:prstGeom>
          <a:noFill/>
          <a:ln>
            <a:noFill/>
          </a:ln>
        </p:spPr>
        <p:txBody>
          <a:bodyPr anchorCtr="0" anchor="t" bIns="45700" lIns="91425" spcFirstLastPara="1" rIns="91425" wrap="square" tIns="45700">
            <a:spAutoFit/>
          </a:bodyPr>
          <a:lstStyle/>
          <a:p>
            <a:pPr indent="-368300" lvl="0" marL="457200" marR="0" rtl="0" algn="l">
              <a:spcBef>
                <a:spcPts val="0"/>
              </a:spcBef>
              <a:spcAft>
                <a:spcPts val="0"/>
              </a:spcAft>
              <a:buClr>
                <a:schemeClr val="dk1"/>
              </a:buClr>
              <a:buSzPts val="2200"/>
              <a:buFont typeface="Cambria"/>
              <a:buChar char="●"/>
            </a:pPr>
            <a:r>
              <a:rPr lang="es-ES" sz="2200">
                <a:solidFill>
                  <a:schemeClr val="dk1"/>
                </a:solidFill>
                <a:latin typeface="Cambria"/>
                <a:ea typeface="Cambria"/>
                <a:cs typeface="Cambria"/>
                <a:sym typeface="Cambria"/>
              </a:rPr>
              <a:t>Los usuarios de Internet que utilizan sitios de redes sociales para expresar opiniones sobre diversos temas, incluida su política y preferencias políticas, utilizan cada vez más las redes sociales, lo que ha despertado el interés de las personas en utilizar esta información para comprender mejor las conexiones entre los intereses de las preferencias políticas. . Y comportamiento político.</a:t>
            </a:r>
            <a:endParaRPr sz="2200">
              <a:solidFill>
                <a:schemeClr val="dk1"/>
              </a:solidFill>
              <a:latin typeface="Cambria"/>
              <a:ea typeface="Cambria"/>
              <a:cs typeface="Cambria"/>
              <a:sym typeface="Cambria"/>
            </a:endParaRPr>
          </a:p>
          <a:p>
            <a:pPr indent="-368300" lvl="0" marL="457200" marR="0" rtl="0" algn="l">
              <a:spcBef>
                <a:spcPts val="0"/>
              </a:spcBef>
              <a:spcAft>
                <a:spcPts val="0"/>
              </a:spcAft>
              <a:buClr>
                <a:schemeClr val="dk1"/>
              </a:buClr>
              <a:buSzPts val="2200"/>
              <a:buFont typeface="Cambria"/>
              <a:buChar char="●"/>
            </a:pPr>
            <a:r>
              <a:rPr lang="es-ES" sz="2200">
                <a:solidFill>
                  <a:schemeClr val="dk1"/>
                </a:solidFill>
                <a:latin typeface="Cambria"/>
                <a:ea typeface="Cambria"/>
                <a:cs typeface="Cambria"/>
                <a:sym typeface="Cambria"/>
              </a:rPr>
              <a:t>Además, el análisis anterior también nos permite aportar algunas conclusiones más detalladas. Por ejemplo, cuando se dirige a los líderes más populares o los principales partidos políticos, las SA en las redes sociales parecen proporcionar predicciones más precisas.</a:t>
            </a:r>
            <a:endParaRPr sz="2200">
              <a:solidFill>
                <a:schemeClr val="dk1"/>
              </a:solidFill>
              <a:latin typeface="Cambria"/>
              <a:ea typeface="Cambria"/>
              <a:cs typeface="Cambria"/>
              <a:sym typeface="Cambria"/>
            </a:endParaRPr>
          </a:p>
          <a:p>
            <a:pPr indent="-368300" lvl="0" marL="457200" marR="0" rtl="0" algn="l">
              <a:spcBef>
                <a:spcPts val="0"/>
              </a:spcBef>
              <a:spcAft>
                <a:spcPts val="0"/>
              </a:spcAft>
              <a:buClr>
                <a:schemeClr val="dk1"/>
              </a:buClr>
              <a:buSzPts val="2200"/>
              <a:buFont typeface="Cambria"/>
              <a:buChar char="●"/>
            </a:pPr>
            <a:r>
              <a:rPr lang="es-ES" sz="2200">
                <a:solidFill>
                  <a:schemeClr val="dk1"/>
                </a:solidFill>
                <a:latin typeface="Cambria"/>
                <a:ea typeface="Cambria"/>
                <a:cs typeface="Cambria"/>
                <a:sym typeface="Cambria"/>
              </a:rPr>
              <a:t>En este trabajo, se aplicó un método estadístico en tres escenarios políticos diferentes, que recientemente se ha introducido en la literatura para realizar SA supervisada en blogs y redes sociales. Este método es una mejora del SA tradicional y puede producir resultados más precisos.</a:t>
            </a:r>
            <a:endParaRPr sz="22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283464" y="347508"/>
            <a:ext cx="7571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D19936"/>
                </a:solidFill>
                <a:latin typeface="Cambria"/>
                <a:ea typeface="Cambria"/>
                <a:cs typeface="Cambria"/>
                <a:sym typeface="Cambria"/>
              </a:rPr>
              <a:t>Concluciones </a:t>
            </a:r>
            <a:endParaRPr b="1" sz="4000">
              <a:solidFill>
                <a:srgbClr val="D19936"/>
              </a:solidFill>
              <a:latin typeface="Cambria"/>
              <a:ea typeface="Cambria"/>
              <a:cs typeface="Cambria"/>
              <a:sym typeface="Cambria"/>
            </a:endParaRPr>
          </a:p>
        </p:txBody>
      </p:sp>
      <p:sp>
        <p:nvSpPr>
          <p:cNvPr id="72" name="Google Shape;72;p16"/>
          <p:cNvSpPr txBox="1"/>
          <p:nvPr/>
        </p:nvSpPr>
        <p:spPr>
          <a:xfrm>
            <a:off x="283464" y="1499616"/>
            <a:ext cx="11338500" cy="4494600"/>
          </a:xfrm>
          <a:prstGeom prst="rect">
            <a:avLst/>
          </a:prstGeom>
          <a:noFill/>
          <a:ln>
            <a:noFill/>
          </a:ln>
        </p:spPr>
        <p:txBody>
          <a:bodyPr anchorCtr="0" anchor="t" bIns="45700" lIns="91425" spcFirstLastPara="1" rIns="91425" wrap="square" tIns="45700">
            <a:spAutoFit/>
          </a:bodyPr>
          <a:lstStyle/>
          <a:p>
            <a:pPr indent="-368300" lvl="0" marL="457200" marR="0" rtl="0" algn="l">
              <a:spcBef>
                <a:spcPts val="0"/>
              </a:spcBef>
              <a:spcAft>
                <a:spcPts val="0"/>
              </a:spcAft>
              <a:buClr>
                <a:schemeClr val="dk1"/>
              </a:buClr>
              <a:buSzPts val="2200"/>
              <a:buFont typeface="Cambria"/>
              <a:buChar char="●"/>
            </a:pPr>
            <a:r>
              <a:rPr lang="es-ES" sz="2200">
                <a:solidFill>
                  <a:schemeClr val="dk1"/>
                </a:solidFill>
                <a:latin typeface="Cambria"/>
                <a:ea typeface="Cambria"/>
                <a:cs typeface="Cambria"/>
                <a:sym typeface="Cambria"/>
              </a:rPr>
              <a:t>Los usuarios de Internet que utilizan sitios de redes sociales para expresar opiniones sobre diversos temas, incluida su política y preferencias políticas, utilizan cada vez más las redes sociales, lo que ha despertado el interés de las personas en utilizar esta información para comprender mejor las conexiones entre los intereses de las preferencias políticas. . Y comportamiento político.</a:t>
            </a:r>
            <a:endParaRPr sz="2200">
              <a:solidFill>
                <a:schemeClr val="dk1"/>
              </a:solidFill>
              <a:latin typeface="Cambria"/>
              <a:ea typeface="Cambria"/>
              <a:cs typeface="Cambria"/>
              <a:sym typeface="Cambria"/>
            </a:endParaRPr>
          </a:p>
          <a:p>
            <a:pPr indent="-368300" lvl="0" marL="457200" marR="0" rtl="0" algn="l">
              <a:spcBef>
                <a:spcPts val="0"/>
              </a:spcBef>
              <a:spcAft>
                <a:spcPts val="0"/>
              </a:spcAft>
              <a:buClr>
                <a:schemeClr val="dk1"/>
              </a:buClr>
              <a:buSzPts val="2200"/>
              <a:buFont typeface="Cambria"/>
              <a:buChar char="●"/>
            </a:pPr>
            <a:r>
              <a:rPr lang="es-ES" sz="2200">
                <a:solidFill>
                  <a:schemeClr val="dk1"/>
                </a:solidFill>
                <a:latin typeface="Cambria"/>
                <a:ea typeface="Cambria"/>
                <a:cs typeface="Cambria"/>
                <a:sym typeface="Cambria"/>
              </a:rPr>
              <a:t>Además, el análisis anterior también nos permite aportar algunas conclusiones más detalladas. Por ejemplo, cuando se dirige a los líderes más populares o los principales partidos políticos, las SA en las redes sociales parecen proporcionar predicciones más precisas.</a:t>
            </a:r>
            <a:endParaRPr sz="2200">
              <a:solidFill>
                <a:schemeClr val="dk1"/>
              </a:solidFill>
              <a:latin typeface="Cambria"/>
              <a:ea typeface="Cambria"/>
              <a:cs typeface="Cambria"/>
              <a:sym typeface="Cambria"/>
            </a:endParaRPr>
          </a:p>
          <a:p>
            <a:pPr indent="-368300" lvl="0" marL="457200" marR="0" rtl="0" algn="l">
              <a:spcBef>
                <a:spcPts val="0"/>
              </a:spcBef>
              <a:spcAft>
                <a:spcPts val="0"/>
              </a:spcAft>
              <a:buClr>
                <a:schemeClr val="dk1"/>
              </a:buClr>
              <a:buSzPts val="2200"/>
              <a:buFont typeface="Cambria"/>
              <a:buChar char="●"/>
            </a:pPr>
            <a:r>
              <a:rPr lang="es-ES" sz="2200">
                <a:solidFill>
                  <a:schemeClr val="dk1"/>
                </a:solidFill>
                <a:latin typeface="Cambria"/>
                <a:ea typeface="Cambria"/>
                <a:cs typeface="Cambria"/>
                <a:sym typeface="Cambria"/>
              </a:rPr>
              <a:t>En este trabajo, se aplicó un método estadístico en tres escenarios políticos diferentes, que recientemente se ha introducido en la literatura para realizar SA supervisada en blogs y redes sociales. Este método es una mejora del SA tradicional y puede producir resultados más precisos.</a:t>
            </a:r>
            <a:endParaRPr sz="22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283464" y="347508"/>
            <a:ext cx="7571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D19936"/>
                </a:solidFill>
                <a:latin typeface="Cambria"/>
                <a:ea typeface="Cambria"/>
                <a:cs typeface="Cambria"/>
                <a:sym typeface="Cambria"/>
              </a:rPr>
              <a:t>Referencias</a:t>
            </a:r>
            <a:r>
              <a:rPr b="1" lang="es-ES" sz="4000">
                <a:solidFill>
                  <a:srgbClr val="D19936"/>
                </a:solidFill>
                <a:latin typeface="Cambria"/>
                <a:ea typeface="Cambria"/>
                <a:cs typeface="Cambria"/>
                <a:sym typeface="Cambria"/>
              </a:rPr>
              <a:t> </a:t>
            </a:r>
            <a:endParaRPr b="1" sz="4000">
              <a:solidFill>
                <a:srgbClr val="D19936"/>
              </a:solidFill>
              <a:latin typeface="Cambria"/>
              <a:ea typeface="Cambria"/>
              <a:cs typeface="Cambria"/>
              <a:sym typeface="Cambria"/>
            </a:endParaRPr>
          </a:p>
        </p:txBody>
      </p:sp>
      <p:sp>
        <p:nvSpPr>
          <p:cNvPr id="78" name="Google Shape;78;p17"/>
          <p:cNvSpPr txBox="1"/>
          <p:nvPr/>
        </p:nvSpPr>
        <p:spPr>
          <a:xfrm>
            <a:off x="283464" y="1499616"/>
            <a:ext cx="11338500" cy="769500"/>
          </a:xfrm>
          <a:prstGeom prst="rect">
            <a:avLst/>
          </a:prstGeom>
          <a:noFill/>
          <a:ln>
            <a:noFill/>
          </a:ln>
        </p:spPr>
        <p:txBody>
          <a:bodyPr anchorCtr="0" anchor="t" bIns="45700" lIns="91425" spcFirstLastPara="1" rIns="91425" wrap="square" tIns="45700">
            <a:spAutoFit/>
          </a:bodyPr>
          <a:lstStyle/>
          <a:p>
            <a:pPr indent="-368300" lvl="0" marL="457200" marR="0" rtl="0" algn="l">
              <a:spcBef>
                <a:spcPts val="0"/>
              </a:spcBef>
              <a:spcAft>
                <a:spcPts val="0"/>
              </a:spcAft>
              <a:buClr>
                <a:schemeClr val="dk1"/>
              </a:buClr>
              <a:buSzPts val="2200"/>
              <a:buFont typeface="Cambria"/>
              <a:buChar char="●"/>
            </a:pPr>
            <a:r>
              <a:rPr lang="es-ES" sz="2200">
                <a:solidFill>
                  <a:schemeClr val="dk1"/>
                </a:solidFill>
                <a:latin typeface="Cambria"/>
                <a:ea typeface="Cambria"/>
                <a:cs typeface="Cambria"/>
                <a:sym typeface="Cambria"/>
              </a:rPr>
              <a:t>https://journals-sagepub-com.crai-ustadigital.usantotomas.edu.co/doi/full/10.1177/1461444813480466</a:t>
            </a:r>
            <a:endParaRPr sz="22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