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Montaser Arabic Bold" charset="1" panose="00000800000000000000"/>
      <p:regular r:id="rId28"/>
    </p:embeddedFont>
    <p:embeddedFont>
      <p:font typeface="TT Chocolates Bold" charset="1" panose="02000803020000020003"/>
      <p:regular r:id="rId29"/>
    </p:embeddedFont>
    <p:embeddedFont>
      <p:font typeface="HK Modular" charset="1" panose="00000800000000000000"/>
      <p:regular r:id="rId30"/>
    </p:embeddedFont>
    <p:embeddedFont>
      <p:font typeface="Poppins Bold" charset="1" panose="00000800000000000000"/>
      <p:regular r:id="rId31"/>
    </p:embeddedFont>
    <p:embeddedFont>
      <p:font typeface="Poppins" charset="1" panose="00000500000000000000"/>
      <p:regular r:id="rId32"/>
    </p:embeddedFont>
    <p:embeddedFont>
      <p:font typeface="Tomorrow" charset="1" panose="00000000000000000000"/>
      <p:regular r:id="rId33"/>
    </p:embeddedFont>
    <p:embeddedFont>
      <p:font typeface="Tomorrow Bold" charset="1" panose="00000000000000000000"/>
      <p:regular r:id="rId34"/>
    </p:embeddedFont>
    <p:embeddedFont>
      <p:font typeface="Open Sans" charset="1" panose="020B0606030504020204"/>
      <p:regular r:id="rId35"/>
    </p:embeddedFont>
    <p:embeddedFont>
      <p:font typeface="Montaser Arabic" charset="1" panose="000005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11.png" Type="http://schemas.openxmlformats.org/officeDocument/2006/relationships/image"/><Relationship Id="rId4" Target="../media/image6.png" Type="http://schemas.openxmlformats.org/officeDocument/2006/relationships/image"/><Relationship Id="rId5"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 Id="rId7" Target="../media/image2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4497132">
            <a:off x="-5579169" y="-5136236"/>
            <a:ext cx="22267789" cy="19838575"/>
          </a:xfrm>
          <a:custGeom>
            <a:avLst/>
            <a:gdLst/>
            <a:ahLst/>
            <a:cxnLst/>
            <a:rect r="r" b="b" t="t" l="l"/>
            <a:pathLst>
              <a:path h="19838575" w="22267789">
                <a:moveTo>
                  <a:pt x="0" y="0"/>
                </a:moveTo>
                <a:lnTo>
                  <a:pt x="22267788" y="0"/>
                </a:lnTo>
                <a:lnTo>
                  <a:pt x="22267788" y="19838575"/>
                </a:lnTo>
                <a:lnTo>
                  <a:pt x="0" y="198385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436356" y="0"/>
            <a:ext cx="346859" cy="10287000"/>
            <a:chOff x="0" y="0"/>
            <a:chExt cx="91354" cy="2709333"/>
          </a:xfrm>
        </p:grpSpPr>
        <p:sp>
          <p:nvSpPr>
            <p:cNvPr name="Freeform 4" id="4"/>
            <p:cNvSpPr/>
            <p:nvPr/>
          </p:nvSpPr>
          <p:spPr>
            <a:xfrm flipH="false" flipV="false" rot="0">
              <a:off x="0" y="0"/>
              <a:ext cx="91354" cy="2709333"/>
            </a:xfrm>
            <a:custGeom>
              <a:avLst/>
              <a:gdLst/>
              <a:ahLst/>
              <a:cxnLst/>
              <a:rect r="r" b="b" t="t" l="l"/>
              <a:pathLst>
                <a:path h="2709333" w="91354">
                  <a:moveTo>
                    <a:pt x="0" y="0"/>
                  </a:moveTo>
                  <a:lnTo>
                    <a:pt x="91354" y="0"/>
                  </a:lnTo>
                  <a:lnTo>
                    <a:pt x="91354" y="2709333"/>
                  </a:lnTo>
                  <a:lnTo>
                    <a:pt x="0" y="2709333"/>
                  </a:lnTo>
                  <a:close/>
                </a:path>
              </a:pathLst>
            </a:custGeom>
            <a:solidFill>
              <a:srgbClr val="E4C811"/>
            </a:solidFill>
          </p:spPr>
        </p:sp>
        <p:sp>
          <p:nvSpPr>
            <p:cNvPr name="TextBox 5" id="5"/>
            <p:cNvSpPr txBox="true"/>
            <p:nvPr/>
          </p:nvSpPr>
          <p:spPr>
            <a:xfrm>
              <a:off x="0" y="-38100"/>
              <a:ext cx="91354" cy="2747433"/>
            </a:xfrm>
            <a:prstGeom prst="rect">
              <a:avLst/>
            </a:prstGeom>
          </p:spPr>
          <p:txBody>
            <a:bodyPr anchor="ctr" rtlCol="false" tIns="50800" lIns="50800" bIns="50800" rIns="50800"/>
            <a:lstStyle/>
            <a:p>
              <a:pPr algn="ctr">
                <a:lnSpc>
                  <a:spcPts val="2514"/>
                </a:lnSpc>
              </a:pPr>
            </a:p>
          </p:txBody>
        </p:sp>
      </p:grpSp>
      <p:grpSp>
        <p:nvGrpSpPr>
          <p:cNvPr name="Group 6" id="6"/>
          <p:cNvGrpSpPr/>
          <p:nvPr/>
        </p:nvGrpSpPr>
        <p:grpSpPr>
          <a:xfrm rot="0">
            <a:off x="-497612" y="9247076"/>
            <a:ext cx="19176825" cy="1368003"/>
            <a:chOff x="0" y="0"/>
            <a:chExt cx="5050686" cy="360297"/>
          </a:xfrm>
        </p:grpSpPr>
        <p:sp>
          <p:nvSpPr>
            <p:cNvPr name="Freeform 7" id="7"/>
            <p:cNvSpPr/>
            <p:nvPr/>
          </p:nvSpPr>
          <p:spPr>
            <a:xfrm flipH="false" flipV="false" rot="0">
              <a:off x="0" y="0"/>
              <a:ext cx="5050686" cy="360297"/>
            </a:xfrm>
            <a:custGeom>
              <a:avLst/>
              <a:gdLst/>
              <a:ahLst/>
              <a:cxnLst/>
              <a:rect r="r" b="b" t="t" l="l"/>
              <a:pathLst>
                <a:path h="360297" w="5050686">
                  <a:moveTo>
                    <a:pt x="0" y="0"/>
                  </a:moveTo>
                  <a:lnTo>
                    <a:pt x="5050686" y="0"/>
                  </a:lnTo>
                  <a:lnTo>
                    <a:pt x="5050686" y="360297"/>
                  </a:lnTo>
                  <a:lnTo>
                    <a:pt x="0" y="360297"/>
                  </a:lnTo>
                  <a:close/>
                </a:path>
              </a:pathLst>
            </a:custGeom>
            <a:solidFill>
              <a:srgbClr val="E4C811"/>
            </a:solidFill>
          </p:spPr>
        </p:sp>
        <p:sp>
          <p:nvSpPr>
            <p:cNvPr name="TextBox 8" id="8"/>
            <p:cNvSpPr txBox="true"/>
            <p:nvPr/>
          </p:nvSpPr>
          <p:spPr>
            <a:xfrm>
              <a:off x="0" y="-47625"/>
              <a:ext cx="5050686" cy="407922"/>
            </a:xfrm>
            <a:prstGeom prst="rect">
              <a:avLst/>
            </a:prstGeom>
          </p:spPr>
          <p:txBody>
            <a:bodyPr anchor="ctr" rtlCol="false" tIns="50800" lIns="50800" bIns="50800" rIns="50800"/>
            <a:lstStyle/>
            <a:p>
              <a:pPr algn="ctr">
                <a:lnSpc>
                  <a:spcPts val="2799"/>
                </a:lnSpc>
              </a:pPr>
            </a:p>
          </p:txBody>
        </p:sp>
      </p:grpSp>
      <p:sp>
        <p:nvSpPr>
          <p:cNvPr name="TextBox 9" id="9"/>
          <p:cNvSpPr txBox="true"/>
          <p:nvPr/>
        </p:nvSpPr>
        <p:spPr>
          <a:xfrm rot="0">
            <a:off x="2436915" y="4114896"/>
            <a:ext cx="9228401" cy="1412511"/>
          </a:xfrm>
          <a:prstGeom prst="rect">
            <a:avLst/>
          </a:prstGeom>
        </p:spPr>
        <p:txBody>
          <a:bodyPr anchor="t" rtlCol="false" tIns="0" lIns="0" bIns="0" rIns="0">
            <a:spAutoFit/>
          </a:bodyPr>
          <a:lstStyle/>
          <a:p>
            <a:pPr algn="l">
              <a:lnSpc>
                <a:spcPts val="5599"/>
              </a:lnSpc>
            </a:pPr>
            <a:r>
              <a:rPr lang="en-US" sz="5184">
                <a:solidFill>
                  <a:srgbClr val="FFFFFF"/>
                </a:solidFill>
                <a:latin typeface="Montaser Arabic Bold"/>
                <a:ea typeface="Montaser Arabic Bold"/>
                <a:cs typeface="Montaser Arabic Bold"/>
                <a:sym typeface="Montaser Arabic Bold"/>
              </a:rPr>
              <a:t>ENDIVIDAMENTO DA PESSOA FÍSICA NO BRASIL</a:t>
            </a:r>
          </a:p>
        </p:txBody>
      </p:sp>
      <p:sp>
        <p:nvSpPr>
          <p:cNvPr name="Freeform 10" id="10"/>
          <p:cNvSpPr/>
          <p:nvPr/>
        </p:nvSpPr>
        <p:spPr>
          <a:xfrm flipH="false" flipV="false" rot="0">
            <a:off x="14881399" y="-19553"/>
            <a:ext cx="3406601" cy="1048253"/>
          </a:xfrm>
          <a:custGeom>
            <a:avLst/>
            <a:gdLst/>
            <a:ahLst/>
            <a:cxnLst/>
            <a:rect r="r" b="b" t="t" l="l"/>
            <a:pathLst>
              <a:path h="1048253" w="3406601">
                <a:moveTo>
                  <a:pt x="0" y="0"/>
                </a:moveTo>
                <a:lnTo>
                  <a:pt x="3406601" y="0"/>
                </a:lnTo>
                <a:lnTo>
                  <a:pt x="3406601" y="1048253"/>
                </a:lnTo>
                <a:lnTo>
                  <a:pt x="0" y="1048253"/>
                </a:lnTo>
                <a:lnTo>
                  <a:pt x="0" y="0"/>
                </a:lnTo>
                <a:close/>
              </a:path>
            </a:pathLst>
          </a:custGeom>
          <a:blipFill>
            <a:blip r:embed="rId4"/>
            <a:stretch>
              <a:fillRect l="-2723" t="0" r="-2723" b="0"/>
            </a:stretch>
          </a:blipFill>
        </p:spPr>
      </p:sp>
      <p:sp>
        <p:nvSpPr>
          <p:cNvPr name="TextBox 11" id="11"/>
          <p:cNvSpPr txBox="true"/>
          <p:nvPr/>
        </p:nvSpPr>
        <p:spPr>
          <a:xfrm rot="0">
            <a:off x="215115" y="9572302"/>
            <a:ext cx="18072885" cy="398780"/>
          </a:xfrm>
          <a:prstGeom prst="rect">
            <a:avLst/>
          </a:prstGeom>
        </p:spPr>
        <p:txBody>
          <a:bodyPr anchor="t" rtlCol="false" tIns="0" lIns="0" bIns="0" rIns="0">
            <a:spAutoFit/>
          </a:bodyPr>
          <a:lstStyle/>
          <a:p>
            <a:pPr algn="ctr">
              <a:lnSpc>
                <a:spcPts val="3219"/>
              </a:lnSpc>
            </a:pPr>
            <a:r>
              <a:rPr lang="en-US" sz="2299" spc="188">
                <a:solidFill>
                  <a:srgbClr val="000000"/>
                </a:solidFill>
                <a:latin typeface="TT Chocolates Bold"/>
                <a:ea typeface="TT Chocolates Bold"/>
                <a:cs typeface="TT Chocolates Bold"/>
                <a:sym typeface="TT Chocolates Bold"/>
              </a:rPr>
              <a:t>EMMANUELITA EMMANUEL, LUANE MIRANDA, LUCAS TORTELLI, MIGUEL FEITOSA</a:t>
            </a:r>
            <a:r>
              <a:rPr lang="en-US" sz="2299" spc="188">
                <a:solidFill>
                  <a:srgbClr val="000000"/>
                </a:solidFill>
                <a:latin typeface="TT Chocolates Bold"/>
                <a:ea typeface="TT Chocolates Bold"/>
                <a:cs typeface="TT Chocolates Bold"/>
                <a:sym typeface="TT Chocolates Bold"/>
              </a:rPr>
              <a:t> </a:t>
            </a:r>
          </a:p>
        </p:txBody>
      </p:sp>
      <p:sp>
        <p:nvSpPr>
          <p:cNvPr name="TextBox 12" id="12"/>
          <p:cNvSpPr txBox="true"/>
          <p:nvPr/>
        </p:nvSpPr>
        <p:spPr>
          <a:xfrm rot="0">
            <a:off x="2436915" y="3474382"/>
            <a:ext cx="7426959" cy="564313"/>
          </a:xfrm>
          <a:prstGeom prst="rect">
            <a:avLst/>
          </a:prstGeom>
        </p:spPr>
        <p:txBody>
          <a:bodyPr anchor="t" rtlCol="false" tIns="0" lIns="0" bIns="0" rIns="0">
            <a:spAutoFit/>
          </a:bodyPr>
          <a:lstStyle/>
          <a:p>
            <a:pPr algn="l">
              <a:lnSpc>
                <a:spcPts val="4327"/>
              </a:lnSpc>
            </a:pPr>
            <a:r>
              <a:rPr lang="en-US" sz="3934" spc="590">
                <a:solidFill>
                  <a:srgbClr val="F0FD71"/>
                </a:solidFill>
                <a:latin typeface="HK Modular"/>
                <a:ea typeface="HK Modular"/>
                <a:cs typeface="HK Modular"/>
                <a:sym typeface="HK Modular"/>
              </a:rPr>
              <a:t>TRAINEES.DEV</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69381"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7467673"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69381"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7467673"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430520" y="2862501"/>
            <a:ext cx="7426959" cy="679248"/>
          </a:xfrm>
          <a:prstGeom prst="rect">
            <a:avLst/>
          </a:prstGeom>
        </p:spPr>
        <p:txBody>
          <a:bodyPr anchor="t" rtlCol="false" tIns="0" lIns="0" bIns="0" rIns="0">
            <a:spAutoFit/>
          </a:bodyPr>
          <a:lstStyle/>
          <a:p>
            <a:pPr algn="ctr">
              <a:lnSpc>
                <a:spcPts val="5207"/>
              </a:lnSpc>
            </a:pPr>
            <a:r>
              <a:rPr lang="en-US" sz="4734" spc="710">
                <a:solidFill>
                  <a:srgbClr val="F0FD71"/>
                </a:solidFill>
                <a:latin typeface="HK Modular"/>
                <a:ea typeface="HK Modular"/>
                <a:cs typeface="HK Modular"/>
                <a:sym typeface="HK Modular"/>
              </a:rPr>
              <a:t>HIPÓTESES</a:t>
            </a:r>
          </a:p>
        </p:txBody>
      </p:sp>
      <p:sp>
        <p:nvSpPr>
          <p:cNvPr name="TextBox 7" id="7"/>
          <p:cNvSpPr txBox="true"/>
          <p:nvPr/>
        </p:nvSpPr>
        <p:spPr>
          <a:xfrm rot="0">
            <a:off x="1640030" y="3782822"/>
            <a:ext cx="15619270" cy="4256278"/>
          </a:xfrm>
          <a:prstGeom prst="rect">
            <a:avLst/>
          </a:prstGeom>
        </p:spPr>
        <p:txBody>
          <a:bodyPr anchor="t" rtlCol="false" tIns="0" lIns="0" bIns="0" rIns="0">
            <a:spAutoFit/>
          </a:bodyPr>
          <a:lstStyle/>
          <a:p>
            <a:pPr algn="ctr">
              <a:lnSpc>
                <a:spcPts val="4801"/>
              </a:lnSpc>
            </a:pPr>
            <a:r>
              <a:rPr lang="en-US" sz="3429">
                <a:solidFill>
                  <a:srgbClr val="F0FD71"/>
                </a:solidFill>
                <a:latin typeface="Tomorrow"/>
                <a:ea typeface="Tomorrow"/>
                <a:cs typeface="Tomorrow"/>
                <a:sym typeface="Tomorrow"/>
              </a:rPr>
              <a:t>H0:</a:t>
            </a:r>
            <a:r>
              <a:rPr lang="en-US" sz="3429">
                <a:solidFill>
                  <a:srgbClr val="FFFFFF"/>
                </a:solidFill>
                <a:latin typeface="Tomorrow"/>
                <a:ea typeface="Tomorrow"/>
                <a:cs typeface="Tomorrow"/>
                <a:sym typeface="Tomorrow"/>
              </a:rPr>
              <a:t> As diversas perturbações macroeconômicas são fatores importantes para compreender o endividamento da população</a:t>
            </a:r>
          </a:p>
          <a:p>
            <a:pPr algn="ctr">
              <a:lnSpc>
                <a:spcPts val="4801"/>
              </a:lnSpc>
            </a:pPr>
          </a:p>
          <a:p>
            <a:pPr algn="ctr">
              <a:lnSpc>
                <a:spcPts val="4801"/>
              </a:lnSpc>
            </a:pPr>
            <a:r>
              <a:rPr lang="en-US" sz="3429">
                <a:solidFill>
                  <a:srgbClr val="F0FD71"/>
                </a:solidFill>
                <a:latin typeface="Tomorrow"/>
                <a:ea typeface="Tomorrow"/>
                <a:cs typeface="Tomorrow"/>
                <a:sym typeface="Tomorrow"/>
              </a:rPr>
              <a:t>H1: </a:t>
            </a:r>
            <a:r>
              <a:rPr lang="en-US" sz="3429">
                <a:solidFill>
                  <a:srgbClr val="FFFFFF"/>
                </a:solidFill>
                <a:latin typeface="Tomorrow"/>
                <a:ea typeface="Tomorrow"/>
                <a:cs typeface="Tomorrow"/>
                <a:sym typeface="Tomorrow"/>
              </a:rPr>
              <a:t>A variação da Taxa Selic e do IPCA têm efeitos que agravam  o endividamento da pessoa física no Brasil. </a:t>
            </a:r>
          </a:p>
          <a:p>
            <a:pPr algn="ctr">
              <a:lnSpc>
                <a:spcPts val="4801"/>
              </a:lnSpc>
            </a:pPr>
          </a:p>
          <a:p>
            <a:pPr algn="ctr">
              <a:lnSpc>
                <a:spcPts val="4801"/>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2159083"/>
            <a:ext cx="7530260" cy="12876292"/>
            <a:chOff x="0" y="0"/>
            <a:chExt cx="1983278" cy="3391287"/>
          </a:xfrm>
        </p:grpSpPr>
        <p:sp>
          <p:nvSpPr>
            <p:cNvPr name="Freeform 3" id="3"/>
            <p:cNvSpPr/>
            <p:nvPr/>
          </p:nvSpPr>
          <p:spPr>
            <a:xfrm flipH="false" flipV="false" rot="0">
              <a:off x="0" y="0"/>
              <a:ext cx="1983279" cy="3391287"/>
            </a:xfrm>
            <a:custGeom>
              <a:avLst/>
              <a:gdLst/>
              <a:ahLst/>
              <a:cxnLst/>
              <a:rect r="r" b="b" t="t" l="l"/>
              <a:pathLst>
                <a:path h="3391287" w="1983279">
                  <a:moveTo>
                    <a:pt x="0" y="0"/>
                  </a:moveTo>
                  <a:lnTo>
                    <a:pt x="1983279" y="0"/>
                  </a:lnTo>
                  <a:lnTo>
                    <a:pt x="1983279" y="3391287"/>
                  </a:lnTo>
                  <a:lnTo>
                    <a:pt x="0" y="3391287"/>
                  </a:lnTo>
                  <a:close/>
                </a:path>
              </a:pathLst>
            </a:custGeom>
            <a:solidFill>
              <a:srgbClr val="E4C811"/>
            </a:solidFill>
          </p:spPr>
        </p:sp>
        <p:sp>
          <p:nvSpPr>
            <p:cNvPr name="TextBox 4" id="4"/>
            <p:cNvSpPr txBox="true"/>
            <p:nvPr/>
          </p:nvSpPr>
          <p:spPr>
            <a:xfrm>
              <a:off x="0" y="-38100"/>
              <a:ext cx="1983278" cy="3429387"/>
            </a:xfrm>
            <a:prstGeom prst="rect">
              <a:avLst/>
            </a:prstGeom>
          </p:spPr>
          <p:txBody>
            <a:bodyPr anchor="ctr" rtlCol="false" tIns="50800" lIns="50800" bIns="50800" rIns="50800"/>
            <a:lstStyle/>
            <a:p>
              <a:pPr algn="ctr">
                <a:lnSpc>
                  <a:spcPts val="2514"/>
                </a:lnSpc>
              </a:pPr>
            </a:p>
          </p:txBody>
        </p:sp>
      </p:grpSp>
      <p:grpSp>
        <p:nvGrpSpPr>
          <p:cNvPr name="Group 5" id="5"/>
          <p:cNvGrpSpPr/>
          <p:nvPr/>
        </p:nvGrpSpPr>
        <p:grpSpPr>
          <a:xfrm rot="0">
            <a:off x="9378124" y="-1294646"/>
            <a:ext cx="7881176" cy="12876292"/>
            <a:chOff x="0" y="0"/>
            <a:chExt cx="2075701" cy="3391287"/>
          </a:xfrm>
        </p:grpSpPr>
        <p:sp>
          <p:nvSpPr>
            <p:cNvPr name="Freeform 6" id="6"/>
            <p:cNvSpPr/>
            <p:nvPr/>
          </p:nvSpPr>
          <p:spPr>
            <a:xfrm flipH="false" flipV="false" rot="0">
              <a:off x="0" y="0"/>
              <a:ext cx="2075701" cy="3391287"/>
            </a:xfrm>
            <a:custGeom>
              <a:avLst/>
              <a:gdLst/>
              <a:ahLst/>
              <a:cxnLst/>
              <a:rect r="r" b="b" t="t" l="l"/>
              <a:pathLst>
                <a:path h="3391287" w="2075701">
                  <a:moveTo>
                    <a:pt x="0" y="0"/>
                  </a:moveTo>
                  <a:lnTo>
                    <a:pt x="2075701" y="0"/>
                  </a:lnTo>
                  <a:lnTo>
                    <a:pt x="2075701" y="3391287"/>
                  </a:lnTo>
                  <a:lnTo>
                    <a:pt x="0" y="3391287"/>
                  </a:lnTo>
                  <a:close/>
                </a:path>
              </a:pathLst>
            </a:custGeom>
            <a:solidFill>
              <a:srgbClr val="E4C811"/>
            </a:solidFill>
          </p:spPr>
        </p:sp>
        <p:sp>
          <p:nvSpPr>
            <p:cNvPr name="TextBox 7" id="7"/>
            <p:cNvSpPr txBox="true"/>
            <p:nvPr/>
          </p:nvSpPr>
          <p:spPr>
            <a:xfrm>
              <a:off x="0" y="-38100"/>
              <a:ext cx="2075701" cy="3429387"/>
            </a:xfrm>
            <a:prstGeom prst="rect">
              <a:avLst/>
            </a:prstGeom>
          </p:spPr>
          <p:txBody>
            <a:bodyPr anchor="ctr" rtlCol="false" tIns="50800" lIns="50800" bIns="50800" rIns="50800"/>
            <a:lstStyle/>
            <a:p>
              <a:pPr algn="ctr">
                <a:lnSpc>
                  <a:spcPts val="2514"/>
                </a:lnSpc>
              </a:pPr>
            </a:p>
          </p:txBody>
        </p:sp>
      </p:grpSp>
      <p:grpSp>
        <p:nvGrpSpPr>
          <p:cNvPr name="Group 8" id="8"/>
          <p:cNvGrpSpPr/>
          <p:nvPr/>
        </p:nvGrpSpPr>
        <p:grpSpPr>
          <a:xfrm rot="0">
            <a:off x="5378870" y="-12034469"/>
            <a:ext cx="7530260" cy="12876292"/>
            <a:chOff x="0" y="0"/>
            <a:chExt cx="1983278" cy="3391287"/>
          </a:xfrm>
        </p:grpSpPr>
        <p:sp>
          <p:nvSpPr>
            <p:cNvPr name="Freeform 9" id="9"/>
            <p:cNvSpPr/>
            <p:nvPr/>
          </p:nvSpPr>
          <p:spPr>
            <a:xfrm flipH="false" flipV="false" rot="0">
              <a:off x="0" y="0"/>
              <a:ext cx="1983279" cy="3391287"/>
            </a:xfrm>
            <a:custGeom>
              <a:avLst/>
              <a:gdLst/>
              <a:ahLst/>
              <a:cxnLst/>
              <a:rect r="r" b="b" t="t" l="l"/>
              <a:pathLst>
                <a:path h="3391287" w="1983279">
                  <a:moveTo>
                    <a:pt x="0" y="0"/>
                  </a:moveTo>
                  <a:lnTo>
                    <a:pt x="1983279" y="0"/>
                  </a:lnTo>
                  <a:lnTo>
                    <a:pt x="1983279" y="3391287"/>
                  </a:lnTo>
                  <a:lnTo>
                    <a:pt x="0" y="3391287"/>
                  </a:lnTo>
                  <a:close/>
                </a:path>
              </a:pathLst>
            </a:custGeom>
            <a:solidFill>
              <a:srgbClr val="E4C811"/>
            </a:solidFill>
          </p:spPr>
        </p:sp>
        <p:sp>
          <p:nvSpPr>
            <p:cNvPr name="TextBox 10" id="10"/>
            <p:cNvSpPr txBox="true"/>
            <p:nvPr/>
          </p:nvSpPr>
          <p:spPr>
            <a:xfrm>
              <a:off x="0" y="-38100"/>
              <a:ext cx="1983278" cy="3429387"/>
            </a:xfrm>
            <a:prstGeom prst="rect">
              <a:avLst/>
            </a:prstGeom>
          </p:spPr>
          <p:txBody>
            <a:bodyPr anchor="ctr" rtlCol="false" tIns="50800" lIns="50800" bIns="50800" rIns="50800"/>
            <a:lstStyle/>
            <a:p>
              <a:pPr algn="ctr">
                <a:lnSpc>
                  <a:spcPts val="2514"/>
                </a:lnSpc>
              </a:pPr>
            </a:p>
          </p:txBody>
        </p:sp>
      </p:grpSp>
      <p:sp>
        <p:nvSpPr>
          <p:cNvPr name="Freeform 11" id="11"/>
          <p:cNvSpPr/>
          <p:nvPr/>
        </p:nvSpPr>
        <p:spPr>
          <a:xfrm flipH="false" flipV="false" rot="0">
            <a:off x="1275123" y="1500861"/>
            <a:ext cx="6965145" cy="3246733"/>
          </a:xfrm>
          <a:custGeom>
            <a:avLst/>
            <a:gdLst/>
            <a:ahLst/>
            <a:cxnLst/>
            <a:rect r="r" b="b" t="t" l="l"/>
            <a:pathLst>
              <a:path h="3246733" w="6965145">
                <a:moveTo>
                  <a:pt x="0" y="0"/>
                </a:moveTo>
                <a:lnTo>
                  <a:pt x="6965144" y="0"/>
                </a:lnTo>
                <a:lnTo>
                  <a:pt x="6965144" y="3246733"/>
                </a:lnTo>
                <a:lnTo>
                  <a:pt x="0" y="3246733"/>
                </a:lnTo>
                <a:lnTo>
                  <a:pt x="0" y="0"/>
                </a:lnTo>
                <a:close/>
              </a:path>
            </a:pathLst>
          </a:custGeom>
          <a:blipFill>
            <a:blip r:embed="rId2"/>
            <a:stretch>
              <a:fillRect l="0" t="0" r="-2162" b="-2417"/>
            </a:stretch>
          </a:blipFill>
        </p:spPr>
      </p:sp>
      <p:sp>
        <p:nvSpPr>
          <p:cNvPr name="Freeform 12" id="12"/>
          <p:cNvSpPr/>
          <p:nvPr/>
        </p:nvSpPr>
        <p:spPr>
          <a:xfrm flipH="false" flipV="false" rot="0">
            <a:off x="9777527" y="1618088"/>
            <a:ext cx="7082369" cy="3129506"/>
          </a:xfrm>
          <a:custGeom>
            <a:avLst/>
            <a:gdLst/>
            <a:ahLst/>
            <a:cxnLst/>
            <a:rect r="r" b="b" t="t" l="l"/>
            <a:pathLst>
              <a:path h="3129506" w="7082369">
                <a:moveTo>
                  <a:pt x="0" y="0"/>
                </a:moveTo>
                <a:lnTo>
                  <a:pt x="7082370" y="0"/>
                </a:lnTo>
                <a:lnTo>
                  <a:pt x="7082370" y="3129506"/>
                </a:lnTo>
                <a:lnTo>
                  <a:pt x="0" y="3129506"/>
                </a:lnTo>
                <a:lnTo>
                  <a:pt x="0" y="0"/>
                </a:lnTo>
                <a:close/>
              </a:path>
            </a:pathLst>
          </a:custGeom>
          <a:blipFill>
            <a:blip r:embed="rId3"/>
            <a:stretch>
              <a:fillRect l="0" t="-1816" r="0" b="-4207"/>
            </a:stretch>
          </a:blipFill>
        </p:spPr>
      </p:sp>
      <p:sp>
        <p:nvSpPr>
          <p:cNvPr name="Freeform 13" id="13"/>
          <p:cNvSpPr/>
          <p:nvPr/>
        </p:nvSpPr>
        <p:spPr>
          <a:xfrm flipH="false" flipV="false" rot="0">
            <a:off x="9777527" y="5573278"/>
            <a:ext cx="7082369" cy="3212861"/>
          </a:xfrm>
          <a:custGeom>
            <a:avLst/>
            <a:gdLst/>
            <a:ahLst/>
            <a:cxnLst/>
            <a:rect r="r" b="b" t="t" l="l"/>
            <a:pathLst>
              <a:path h="3212861" w="7082369">
                <a:moveTo>
                  <a:pt x="0" y="0"/>
                </a:moveTo>
                <a:lnTo>
                  <a:pt x="7082370" y="0"/>
                </a:lnTo>
                <a:lnTo>
                  <a:pt x="7082370" y="3212861"/>
                </a:lnTo>
                <a:lnTo>
                  <a:pt x="0" y="3212861"/>
                </a:lnTo>
                <a:lnTo>
                  <a:pt x="0" y="0"/>
                </a:lnTo>
                <a:close/>
              </a:path>
            </a:pathLst>
          </a:custGeom>
          <a:blipFill>
            <a:blip r:embed="rId4"/>
            <a:stretch>
              <a:fillRect l="-2815" t="0" r="-12223" b="0"/>
            </a:stretch>
          </a:blipFill>
        </p:spPr>
      </p:sp>
      <p:sp>
        <p:nvSpPr>
          <p:cNvPr name="Freeform 14" id="14"/>
          <p:cNvSpPr/>
          <p:nvPr/>
        </p:nvSpPr>
        <p:spPr>
          <a:xfrm flipH="false" flipV="false" rot="0">
            <a:off x="1275123" y="5573278"/>
            <a:ext cx="6965145" cy="3212861"/>
          </a:xfrm>
          <a:custGeom>
            <a:avLst/>
            <a:gdLst/>
            <a:ahLst/>
            <a:cxnLst/>
            <a:rect r="r" b="b" t="t" l="l"/>
            <a:pathLst>
              <a:path h="3212861" w="6965145">
                <a:moveTo>
                  <a:pt x="0" y="0"/>
                </a:moveTo>
                <a:lnTo>
                  <a:pt x="6965144" y="0"/>
                </a:lnTo>
                <a:lnTo>
                  <a:pt x="6965144" y="3212861"/>
                </a:lnTo>
                <a:lnTo>
                  <a:pt x="0" y="3212861"/>
                </a:lnTo>
                <a:lnTo>
                  <a:pt x="0" y="0"/>
                </a:lnTo>
                <a:close/>
              </a:path>
            </a:pathLst>
          </a:custGeom>
          <a:blipFill>
            <a:blip r:embed="rId5"/>
            <a:stretch>
              <a:fillRect l="0" t="-1748" r="-2162" b="-1748"/>
            </a:stretch>
          </a:blipFill>
        </p:spPr>
      </p:sp>
      <p:sp>
        <p:nvSpPr>
          <p:cNvPr name="TextBox 15" id="15"/>
          <p:cNvSpPr txBox="true"/>
          <p:nvPr/>
        </p:nvSpPr>
        <p:spPr>
          <a:xfrm rot="5400000">
            <a:off x="3457532" y="2834032"/>
            <a:ext cx="2667000"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a:t>
            </a:r>
          </a:p>
        </p:txBody>
      </p:sp>
      <p:sp>
        <p:nvSpPr>
          <p:cNvPr name="TextBox 16" id="16"/>
          <p:cNvSpPr txBox="true"/>
          <p:nvPr/>
        </p:nvSpPr>
        <p:spPr>
          <a:xfrm rot="5400000">
            <a:off x="4983404" y="6815784"/>
            <a:ext cx="2608313"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a:t>
            </a:r>
          </a:p>
        </p:txBody>
      </p:sp>
      <p:sp>
        <p:nvSpPr>
          <p:cNvPr name="TextBox 17" id="17"/>
          <p:cNvSpPr txBox="true"/>
          <p:nvPr/>
        </p:nvSpPr>
        <p:spPr>
          <a:xfrm rot="5400000">
            <a:off x="13753226" y="6815784"/>
            <a:ext cx="2608313"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a:t>
            </a:r>
          </a:p>
        </p:txBody>
      </p:sp>
      <p:sp>
        <p:nvSpPr>
          <p:cNvPr name="TextBox 18" id="18"/>
          <p:cNvSpPr txBox="true"/>
          <p:nvPr/>
        </p:nvSpPr>
        <p:spPr>
          <a:xfrm rot="5400000">
            <a:off x="13196330" y="2834032"/>
            <a:ext cx="2608313"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a:t>
            </a:r>
          </a:p>
        </p:txBody>
      </p:sp>
      <p:sp>
        <p:nvSpPr>
          <p:cNvPr name="TextBox 19" id="19"/>
          <p:cNvSpPr txBox="true"/>
          <p:nvPr/>
        </p:nvSpPr>
        <p:spPr>
          <a:xfrm rot="0">
            <a:off x="3091964" y="192420"/>
            <a:ext cx="11828780" cy="649403"/>
          </a:xfrm>
          <a:prstGeom prst="rect">
            <a:avLst/>
          </a:prstGeom>
        </p:spPr>
        <p:txBody>
          <a:bodyPr anchor="t" rtlCol="false" tIns="0" lIns="0" bIns="0" rIns="0">
            <a:spAutoFit/>
          </a:bodyPr>
          <a:lstStyle/>
          <a:p>
            <a:pPr algn="ctr">
              <a:lnSpc>
                <a:spcPts val="5097"/>
              </a:lnSpc>
            </a:pPr>
            <a:r>
              <a:rPr lang="en-US" sz="4634" spc="695">
                <a:solidFill>
                  <a:srgbClr val="000000"/>
                </a:solidFill>
                <a:latin typeface="HK Modular"/>
                <a:ea typeface="HK Modular"/>
                <a:cs typeface="HK Modular"/>
                <a:sym typeface="HK Modular"/>
              </a:rPr>
              <a:t>H0:</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2159083"/>
            <a:ext cx="7530260" cy="12876292"/>
            <a:chOff x="0" y="0"/>
            <a:chExt cx="1983278" cy="3391287"/>
          </a:xfrm>
        </p:grpSpPr>
        <p:sp>
          <p:nvSpPr>
            <p:cNvPr name="Freeform 3" id="3"/>
            <p:cNvSpPr/>
            <p:nvPr/>
          </p:nvSpPr>
          <p:spPr>
            <a:xfrm flipH="false" flipV="false" rot="0">
              <a:off x="0" y="0"/>
              <a:ext cx="1983279" cy="3391287"/>
            </a:xfrm>
            <a:custGeom>
              <a:avLst/>
              <a:gdLst/>
              <a:ahLst/>
              <a:cxnLst/>
              <a:rect r="r" b="b" t="t" l="l"/>
              <a:pathLst>
                <a:path h="3391287" w="1983279">
                  <a:moveTo>
                    <a:pt x="0" y="0"/>
                  </a:moveTo>
                  <a:lnTo>
                    <a:pt x="1983279" y="0"/>
                  </a:lnTo>
                  <a:lnTo>
                    <a:pt x="1983279" y="3391287"/>
                  </a:lnTo>
                  <a:lnTo>
                    <a:pt x="0" y="3391287"/>
                  </a:lnTo>
                  <a:close/>
                </a:path>
              </a:pathLst>
            </a:custGeom>
            <a:solidFill>
              <a:srgbClr val="E4C811"/>
            </a:solidFill>
          </p:spPr>
        </p:sp>
        <p:sp>
          <p:nvSpPr>
            <p:cNvPr name="TextBox 4" id="4"/>
            <p:cNvSpPr txBox="true"/>
            <p:nvPr/>
          </p:nvSpPr>
          <p:spPr>
            <a:xfrm>
              <a:off x="0" y="-38100"/>
              <a:ext cx="1983278" cy="3429387"/>
            </a:xfrm>
            <a:prstGeom prst="rect">
              <a:avLst/>
            </a:prstGeom>
          </p:spPr>
          <p:txBody>
            <a:bodyPr anchor="ctr" rtlCol="false" tIns="50800" lIns="50800" bIns="50800" rIns="50800"/>
            <a:lstStyle/>
            <a:p>
              <a:pPr algn="ctr">
                <a:lnSpc>
                  <a:spcPts val="2514"/>
                </a:lnSpc>
              </a:pPr>
            </a:p>
          </p:txBody>
        </p:sp>
      </p:grpSp>
      <p:grpSp>
        <p:nvGrpSpPr>
          <p:cNvPr name="Group 5" id="5"/>
          <p:cNvGrpSpPr/>
          <p:nvPr/>
        </p:nvGrpSpPr>
        <p:grpSpPr>
          <a:xfrm rot="0">
            <a:off x="9378124" y="-1294646"/>
            <a:ext cx="7881176" cy="12876292"/>
            <a:chOff x="0" y="0"/>
            <a:chExt cx="2075701" cy="3391287"/>
          </a:xfrm>
        </p:grpSpPr>
        <p:sp>
          <p:nvSpPr>
            <p:cNvPr name="Freeform 6" id="6"/>
            <p:cNvSpPr/>
            <p:nvPr/>
          </p:nvSpPr>
          <p:spPr>
            <a:xfrm flipH="false" flipV="false" rot="0">
              <a:off x="0" y="0"/>
              <a:ext cx="2075701" cy="3391287"/>
            </a:xfrm>
            <a:custGeom>
              <a:avLst/>
              <a:gdLst/>
              <a:ahLst/>
              <a:cxnLst/>
              <a:rect r="r" b="b" t="t" l="l"/>
              <a:pathLst>
                <a:path h="3391287" w="2075701">
                  <a:moveTo>
                    <a:pt x="0" y="0"/>
                  </a:moveTo>
                  <a:lnTo>
                    <a:pt x="2075701" y="0"/>
                  </a:lnTo>
                  <a:lnTo>
                    <a:pt x="2075701" y="3391287"/>
                  </a:lnTo>
                  <a:lnTo>
                    <a:pt x="0" y="3391287"/>
                  </a:lnTo>
                  <a:close/>
                </a:path>
              </a:pathLst>
            </a:custGeom>
            <a:solidFill>
              <a:srgbClr val="E4C811"/>
            </a:solidFill>
          </p:spPr>
        </p:sp>
        <p:sp>
          <p:nvSpPr>
            <p:cNvPr name="TextBox 7" id="7"/>
            <p:cNvSpPr txBox="true"/>
            <p:nvPr/>
          </p:nvSpPr>
          <p:spPr>
            <a:xfrm>
              <a:off x="0" y="-38100"/>
              <a:ext cx="2075701" cy="3429387"/>
            </a:xfrm>
            <a:prstGeom prst="rect">
              <a:avLst/>
            </a:prstGeom>
          </p:spPr>
          <p:txBody>
            <a:bodyPr anchor="ctr" rtlCol="false" tIns="50800" lIns="50800" bIns="50800" rIns="50800"/>
            <a:lstStyle/>
            <a:p>
              <a:pPr algn="ctr">
                <a:lnSpc>
                  <a:spcPts val="2514"/>
                </a:lnSpc>
              </a:pPr>
            </a:p>
          </p:txBody>
        </p:sp>
      </p:grpSp>
      <p:sp>
        <p:nvSpPr>
          <p:cNvPr name="Freeform 8" id="8"/>
          <p:cNvSpPr/>
          <p:nvPr/>
        </p:nvSpPr>
        <p:spPr>
          <a:xfrm flipH="false" flipV="false" rot="0">
            <a:off x="9702297" y="1171908"/>
            <a:ext cx="7232829" cy="3257787"/>
          </a:xfrm>
          <a:custGeom>
            <a:avLst/>
            <a:gdLst/>
            <a:ahLst/>
            <a:cxnLst/>
            <a:rect r="r" b="b" t="t" l="l"/>
            <a:pathLst>
              <a:path h="3257787" w="7232829">
                <a:moveTo>
                  <a:pt x="0" y="0"/>
                </a:moveTo>
                <a:lnTo>
                  <a:pt x="7232829" y="0"/>
                </a:lnTo>
                <a:lnTo>
                  <a:pt x="7232829" y="3257787"/>
                </a:lnTo>
                <a:lnTo>
                  <a:pt x="0" y="3257787"/>
                </a:lnTo>
                <a:lnTo>
                  <a:pt x="0" y="0"/>
                </a:lnTo>
                <a:close/>
              </a:path>
            </a:pathLst>
          </a:custGeom>
          <a:blipFill>
            <a:blip r:embed="rId2"/>
            <a:stretch>
              <a:fillRect l="0" t="-905" r="0" b="-905"/>
            </a:stretch>
          </a:blipFill>
        </p:spPr>
      </p:sp>
      <p:sp>
        <p:nvSpPr>
          <p:cNvPr name="Freeform 9" id="9"/>
          <p:cNvSpPr/>
          <p:nvPr/>
        </p:nvSpPr>
        <p:spPr>
          <a:xfrm flipH="false" flipV="false" rot="0">
            <a:off x="9702297" y="5143500"/>
            <a:ext cx="7232829" cy="3212861"/>
          </a:xfrm>
          <a:custGeom>
            <a:avLst/>
            <a:gdLst/>
            <a:ahLst/>
            <a:cxnLst/>
            <a:rect r="r" b="b" t="t" l="l"/>
            <a:pathLst>
              <a:path h="3212861" w="7232829">
                <a:moveTo>
                  <a:pt x="0" y="0"/>
                </a:moveTo>
                <a:lnTo>
                  <a:pt x="7232829" y="0"/>
                </a:lnTo>
                <a:lnTo>
                  <a:pt x="7232829" y="3212861"/>
                </a:lnTo>
                <a:lnTo>
                  <a:pt x="0" y="3212861"/>
                </a:lnTo>
                <a:lnTo>
                  <a:pt x="0" y="0"/>
                </a:lnTo>
                <a:close/>
              </a:path>
            </a:pathLst>
          </a:custGeom>
          <a:blipFill>
            <a:blip r:embed="rId3"/>
            <a:stretch>
              <a:fillRect l="0" t="0" r="0" b="-5199"/>
            </a:stretch>
          </a:blipFill>
        </p:spPr>
      </p:sp>
      <p:sp>
        <p:nvSpPr>
          <p:cNvPr name="Freeform 10" id="10"/>
          <p:cNvSpPr/>
          <p:nvPr/>
        </p:nvSpPr>
        <p:spPr>
          <a:xfrm flipH="false" flipV="false" rot="0">
            <a:off x="1235942" y="1182962"/>
            <a:ext cx="7115777" cy="3246733"/>
          </a:xfrm>
          <a:custGeom>
            <a:avLst/>
            <a:gdLst/>
            <a:ahLst/>
            <a:cxnLst/>
            <a:rect r="r" b="b" t="t" l="l"/>
            <a:pathLst>
              <a:path h="3246733" w="7115777">
                <a:moveTo>
                  <a:pt x="0" y="0"/>
                </a:moveTo>
                <a:lnTo>
                  <a:pt x="7115777" y="0"/>
                </a:lnTo>
                <a:lnTo>
                  <a:pt x="7115777" y="3246733"/>
                </a:lnTo>
                <a:lnTo>
                  <a:pt x="0" y="3246733"/>
                </a:lnTo>
                <a:lnTo>
                  <a:pt x="0" y="0"/>
                </a:lnTo>
                <a:close/>
              </a:path>
            </a:pathLst>
          </a:custGeom>
          <a:blipFill>
            <a:blip r:embed="rId4"/>
            <a:stretch>
              <a:fillRect l="0" t="0" r="0" b="-2417"/>
            </a:stretch>
          </a:blipFill>
        </p:spPr>
      </p:sp>
      <p:sp>
        <p:nvSpPr>
          <p:cNvPr name="Freeform 11" id="11"/>
          <p:cNvSpPr/>
          <p:nvPr/>
        </p:nvSpPr>
        <p:spPr>
          <a:xfrm flipH="false" flipV="false" rot="0">
            <a:off x="1235942" y="5143500"/>
            <a:ext cx="7115777" cy="3212861"/>
          </a:xfrm>
          <a:custGeom>
            <a:avLst/>
            <a:gdLst/>
            <a:ahLst/>
            <a:cxnLst/>
            <a:rect r="r" b="b" t="t" l="l"/>
            <a:pathLst>
              <a:path h="3212861" w="7115777">
                <a:moveTo>
                  <a:pt x="0" y="0"/>
                </a:moveTo>
                <a:lnTo>
                  <a:pt x="7115777" y="0"/>
                </a:lnTo>
                <a:lnTo>
                  <a:pt x="7115777" y="3212861"/>
                </a:lnTo>
                <a:lnTo>
                  <a:pt x="0" y="3212861"/>
                </a:lnTo>
                <a:lnTo>
                  <a:pt x="0" y="0"/>
                </a:lnTo>
                <a:close/>
              </a:path>
            </a:pathLst>
          </a:custGeom>
          <a:blipFill>
            <a:blip r:embed="rId5"/>
            <a:stretch>
              <a:fillRect l="0" t="-1748" r="0" b="-1748"/>
            </a:stretch>
          </a:blipFill>
        </p:spPr>
      </p:sp>
      <p:grpSp>
        <p:nvGrpSpPr>
          <p:cNvPr name="Group 12" id="12"/>
          <p:cNvGrpSpPr/>
          <p:nvPr/>
        </p:nvGrpSpPr>
        <p:grpSpPr>
          <a:xfrm rot="0">
            <a:off x="5378870" y="-12034469"/>
            <a:ext cx="7530260" cy="12876292"/>
            <a:chOff x="0" y="0"/>
            <a:chExt cx="1983278" cy="3391287"/>
          </a:xfrm>
        </p:grpSpPr>
        <p:sp>
          <p:nvSpPr>
            <p:cNvPr name="Freeform 13" id="13"/>
            <p:cNvSpPr/>
            <p:nvPr/>
          </p:nvSpPr>
          <p:spPr>
            <a:xfrm flipH="false" flipV="false" rot="0">
              <a:off x="0" y="0"/>
              <a:ext cx="1983279" cy="3391287"/>
            </a:xfrm>
            <a:custGeom>
              <a:avLst/>
              <a:gdLst/>
              <a:ahLst/>
              <a:cxnLst/>
              <a:rect r="r" b="b" t="t" l="l"/>
              <a:pathLst>
                <a:path h="3391287" w="1983279">
                  <a:moveTo>
                    <a:pt x="0" y="0"/>
                  </a:moveTo>
                  <a:lnTo>
                    <a:pt x="1983279" y="0"/>
                  </a:lnTo>
                  <a:lnTo>
                    <a:pt x="1983279" y="3391287"/>
                  </a:lnTo>
                  <a:lnTo>
                    <a:pt x="0" y="3391287"/>
                  </a:lnTo>
                  <a:close/>
                </a:path>
              </a:pathLst>
            </a:custGeom>
            <a:solidFill>
              <a:srgbClr val="E4C811"/>
            </a:solidFill>
          </p:spPr>
        </p:sp>
        <p:sp>
          <p:nvSpPr>
            <p:cNvPr name="TextBox 14" id="14"/>
            <p:cNvSpPr txBox="true"/>
            <p:nvPr/>
          </p:nvSpPr>
          <p:spPr>
            <a:xfrm>
              <a:off x="0" y="-38100"/>
              <a:ext cx="1983278" cy="3429387"/>
            </a:xfrm>
            <a:prstGeom prst="rect">
              <a:avLst/>
            </a:prstGeom>
          </p:spPr>
          <p:txBody>
            <a:bodyPr anchor="ctr" rtlCol="false" tIns="50800" lIns="50800" bIns="50800" rIns="50800"/>
            <a:lstStyle/>
            <a:p>
              <a:pPr algn="ctr">
                <a:lnSpc>
                  <a:spcPts val="2514"/>
                </a:lnSpc>
              </a:pPr>
            </a:p>
          </p:txBody>
        </p:sp>
      </p:grpSp>
      <p:sp>
        <p:nvSpPr>
          <p:cNvPr name="TextBox 15" id="15"/>
          <p:cNvSpPr txBox="true"/>
          <p:nvPr/>
        </p:nvSpPr>
        <p:spPr>
          <a:xfrm rot="5400000">
            <a:off x="3078416" y="2216096"/>
            <a:ext cx="2608313" cy="1180465"/>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a:t>
            </a:r>
          </a:p>
          <a:p>
            <a:pPr algn="ctr">
              <a:lnSpc>
                <a:spcPts val="4759"/>
              </a:lnSpc>
            </a:pPr>
          </a:p>
        </p:txBody>
      </p:sp>
      <p:sp>
        <p:nvSpPr>
          <p:cNvPr name="TextBox 16" id="16"/>
          <p:cNvSpPr txBox="true"/>
          <p:nvPr/>
        </p:nvSpPr>
        <p:spPr>
          <a:xfrm rot="5400000">
            <a:off x="4964984" y="6378878"/>
            <a:ext cx="2608313"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a:t>
            </a:r>
          </a:p>
        </p:txBody>
      </p:sp>
      <p:sp>
        <p:nvSpPr>
          <p:cNvPr name="TextBox 17" id="17"/>
          <p:cNvSpPr txBox="true"/>
          <p:nvPr/>
        </p:nvSpPr>
        <p:spPr>
          <a:xfrm rot="5400000">
            <a:off x="13459130" y="6459736"/>
            <a:ext cx="2608313"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a:t>
            </a:r>
          </a:p>
        </p:txBody>
      </p:sp>
      <p:sp>
        <p:nvSpPr>
          <p:cNvPr name="TextBox 18" id="18"/>
          <p:cNvSpPr txBox="true"/>
          <p:nvPr/>
        </p:nvSpPr>
        <p:spPr>
          <a:xfrm rot="5400000">
            <a:off x="13651958" y="2421048"/>
            <a:ext cx="2608313"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a:t>
            </a:r>
          </a:p>
        </p:txBody>
      </p:sp>
      <p:sp>
        <p:nvSpPr>
          <p:cNvPr name="TextBox 19" id="19"/>
          <p:cNvSpPr txBox="true"/>
          <p:nvPr/>
        </p:nvSpPr>
        <p:spPr>
          <a:xfrm rot="0">
            <a:off x="3158027" y="192420"/>
            <a:ext cx="11828780" cy="649403"/>
          </a:xfrm>
          <a:prstGeom prst="rect">
            <a:avLst/>
          </a:prstGeom>
        </p:spPr>
        <p:txBody>
          <a:bodyPr anchor="t" rtlCol="false" tIns="0" lIns="0" bIns="0" rIns="0">
            <a:spAutoFit/>
          </a:bodyPr>
          <a:lstStyle/>
          <a:p>
            <a:pPr algn="ctr">
              <a:lnSpc>
                <a:spcPts val="5097"/>
              </a:lnSpc>
            </a:pPr>
            <a:r>
              <a:rPr lang="en-US" sz="4634" spc="695">
                <a:solidFill>
                  <a:srgbClr val="000000"/>
                </a:solidFill>
                <a:latin typeface="HK Modular"/>
                <a:ea typeface="HK Modular"/>
                <a:cs typeface="HK Modular"/>
                <a:sym typeface="HK Modular"/>
              </a:rPr>
              <a:t>H1:</a:t>
            </a:r>
          </a:p>
        </p:txBody>
      </p:sp>
      <p:sp>
        <p:nvSpPr>
          <p:cNvPr name="TextBox 20" id="20"/>
          <p:cNvSpPr txBox="true"/>
          <p:nvPr/>
        </p:nvSpPr>
        <p:spPr>
          <a:xfrm rot="5400000">
            <a:off x="2409522" y="6378878"/>
            <a:ext cx="2608313"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a:t>
            </a:r>
          </a:p>
        </p:txBody>
      </p:sp>
      <p:sp>
        <p:nvSpPr>
          <p:cNvPr name="TextBox 21" id="21"/>
          <p:cNvSpPr txBox="true"/>
          <p:nvPr/>
        </p:nvSpPr>
        <p:spPr>
          <a:xfrm rot="5400000">
            <a:off x="10875666" y="6378878"/>
            <a:ext cx="2608313"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a:t>
            </a:r>
          </a:p>
        </p:txBody>
      </p:sp>
      <p:sp>
        <p:nvSpPr>
          <p:cNvPr name="TextBox 22" id="22"/>
          <p:cNvSpPr txBox="true"/>
          <p:nvPr/>
        </p:nvSpPr>
        <p:spPr>
          <a:xfrm rot="5400000">
            <a:off x="11158564" y="2421048"/>
            <a:ext cx="2608313" cy="580390"/>
          </a:xfrm>
          <a:prstGeom prst="rect">
            <a:avLst/>
          </a:prstGeom>
        </p:spPr>
        <p:txBody>
          <a:bodyPr anchor="t" rtlCol="false" tIns="0" lIns="0" bIns="0" rIns="0">
            <a:spAutoFit/>
          </a:bodyPr>
          <a:lstStyle/>
          <a:p>
            <a:pPr algn="ctr">
              <a:lnSpc>
                <a:spcPts val="4759"/>
              </a:lnSpc>
            </a:pPr>
            <a:r>
              <a:rPr lang="en-US" sz="3399">
                <a:solidFill>
                  <a:srgbClr val="FFFFFF"/>
                </a:solidFill>
                <a:latin typeface="Open Sans"/>
                <a:ea typeface="Open Sans"/>
                <a:cs typeface="Open Sans"/>
                <a:sym typeface="Open Sans"/>
              </a:rPr>
              <a: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5400000">
            <a:off x="6665400" y="-12131375"/>
            <a:ext cx="4759477" cy="20817723"/>
            <a:chOff x="0" y="0"/>
            <a:chExt cx="2713013" cy="11866591"/>
          </a:xfrm>
        </p:grpSpPr>
        <p:sp>
          <p:nvSpPr>
            <p:cNvPr name="Freeform 3" id="3"/>
            <p:cNvSpPr/>
            <p:nvPr/>
          </p:nvSpPr>
          <p:spPr>
            <a:xfrm flipH="false" flipV="false" rot="0">
              <a:off x="0" y="0"/>
              <a:ext cx="2713013" cy="11866591"/>
            </a:xfrm>
            <a:custGeom>
              <a:avLst/>
              <a:gdLst/>
              <a:ahLst/>
              <a:cxnLst/>
              <a:rect r="r" b="b" t="t" l="l"/>
              <a:pathLst>
                <a:path h="11866591" w="2713013">
                  <a:moveTo>
                    <a:pt x="0" y="0"/>
                  </a:moveTo>
                  <a:lnTo>
                    <a:pt x="2713013" y="0"/>
                  </a:lnTo>
                  <a:lnTo>
                    <a:pt x="2713013" y="11866591"/>
                  </a:lnTo>
                  <a:lnTo>
                    <a:pt x="0" y="11866591"/>
                  </a:lnTo>
                  <a:close/>
                </a:path>
              </a:pathLst>
            </a:custGeom>
            <a:solidFill>
              <a:srgbClr val="E4C811"/>
            </a:solidFill>
          </p:spPr>
        </p:sp>
        <p:sp>
          <p:nvSpPr>
            <p:cNvPr name="TextBox 4" id="4"/>
            <p:cNvSpPr txBox="true"/>
            <p:nvPr/>
          </p:nvSpPr>
          <p:spPr>
            <a:xfrm>
              <a:off x="0" y="-38100"/>
              <a:ext cx="2713013" cy="11904691"/>
            </a:xfrm>
            <a:prstGeom prst="rect">
              <a:avLst/>
            </a:prstGeom>
          </p:spPr>
          <p:txBody>
            <a:bodyPr anchor="ctr" rtlCol="false" tIns="50800" lIns="50800" bIns="50800" rIns="50800"/>
            <a:lstStyle/>
            <a:p>
              <a:pPr algn="ctr">
                <a:lnSpc>
                  <a:spcPts val="2514"/>
                </a:lnSpc>
              </a:pPr>
            </a:p>
          </p:txBody>
        </p:sp>
      </p:grpSp>
      <p:sp>
        <p:nvSpPr>
          <p:cNvPr name="Freeform 5" id="5"/>
          <p:cNvSpPr/>
          <p:nvPr/>
        </p:nvSpPr>
        <p:spPr>
          <a:xfrm flipH="false" flipV="false" rot="0">
            <a:off x="1149711" y="2570171"/>
            <a:ext cx="15988578" cy="7446217"/>
          </a:xfrm>
          <a:custGeom>
            <a:avLst/>
            <a:gdLst/>
            <a:ahLst/>
            <a:cxnLst/>
            <a:rect r="r" b="b" t="t" l="l"/>
            <a:pathLst>
              <a:path h="7446217" w="15988578">
                <a:moveTo>
                  <a:pt x="0" y="0"/>
                </a:moveTo>
                <a:lnTo>
                  <a:pt x="15988578" y="0"/>
                </a:lnTo>
                <a:lnTo>
                  <a:pt x="15988578" y="7446218"/>
                </a:lnTo>
                <a:lnTo>
                  <a:pt x="0" y="7446218"/>
                </a:lnTo>
                <a:lnTo>
                  <a:pt x="0" y="0"/>
                </a:lnTo>
                <a:close/>
              </a:path>
            </a:pathLst>
          </a:custGeom>
          <a:blipFill>
            <a:blip r:embed="rId2"/>
            <a:stretch>
              <a:fillRect l="0" t="0" r="0" b="0"/>
            </a:stretch>
          </a:blipFill>
        </p:spPr>
      </p:sp>
      <p:sp>
        <p:nvSpPr>
          <p:cNvPr name="TextBox 6" id="6"/>
          <p:cNvSpPr txBox="true"/>
          <p:nvPr/>
        </p:nvSpPr>
        <p:spPr>
          <a:xfrm rot="0">
            <a:off x="1270722" y="1096010"/>
            <a:ext cx="16302815" cy="1287578"/>
          </a:xfrm>
          <a:prstGeom prst="rect">
            <a:avLst/>
          </a:prstGeom>
        </p:spPr>
        <p:txBody>
          <a:bodyPr anchor="t" rtlCol="false" tIns="0" lIns="0" bIns="0" rIns="0">
            <a:spAutoFit/>
          </a:bodyPr>
          <a:lstStyle/>
          <a:p>
            <a:pPr algn="ctr">
              <a:lnSpc>
                <a:spcPts val="5097"/>
              </a:lnSpc>
            </a:pPr>
            <a:r>
              <a:rPr lang="en-US" sz="4634" spc="695">
                <a:solidFill>
                  <a:srgbClr val="F0FD71"/>
                </a:solidFill>
                <a:latin typeface="HK Modular"/>
                <a:ea typeface="HK Modular"/>
                <a:cs typeface="HK Modular"/>
                <a:sym typeface="HK Modular"/>
              </a:rPr>
              <a:t>MÉDIA DA QUANTIDADE DE CONSUMIDORES INADIMPLENTES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69381"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469381"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36161" y="1028700"/>
            <a:ext cx="12615679" cy="8948894"/>
          </a:xfrm>
          <a:custGeom>
            <a:avLst/>
            <a:gdLst/>
            <a:ahLst/>
            <a:cxnLst/>
            <a:rect r="r" b="b" t="t" l="l"/>
            <a:pathLst>
              <a:path h="8948894" w="12615679">
                <a:moveTo>
                  <a:pt x="0" y="0"/>
                </a:moveTo>
                <a:lnTo>
                  <a:pt x="12615678" y="0"/>
                </a:lnTo>
                <a:lnTo>
                  <a:pt x="12615678" y="8948894"/>
                </a:lnTo>
                <a:lnTo>
                  <a:pt x="0" y="8948894"/>
                </a:lnTo>
                <a:lnTo>
                  <a:pt x="0" y="0"/>
                </a:lnTo>
                <a:close/>
              </a:path>
            </a:pathLst>
          </a:custGeom>
          <a:blipFill>
            <a:blip r:embed="rId4"/>
            <a:stretch>
              <a:fillRect l="0" t="0" r="0" b="0"/>
            </a:stretch>
          </a:blipFill>
        </p:spPr>
      </p:sp>
      <p:sp>
        <p:nvSpPr>
          <p:cNvPr name="TextBox 5" id="5"/>
          <p:cNvSpPr txBox="true"/>
          <p:nvPr/>
        </p:nvSpPr>
        <p:spPr>
          <a:xfrm rot="0">
            <a:off x="3229610" y="349452"/>
            <a:ext cx="11828780" cy="679248"/>
          </a:xfrm>
          <a:prstGeom prst="rect">
            <a:avLst/>
          </a:prstGeom>
        </p:spPr>
        <p:txBody>
          <a:bodyPr anchor="t" rtlCol="false" tIns="0" lIns="0" bIns="0" rIns="0">
            <a:spAutoFit/>
          </a:bodyPr>
          <a:lstStyle/>
          <a:p>
            <a:pPr algn="ctr">
              <a:lnSpc>
                <a:spcPts val="5207"/>
              </a:lnSpc>
            </a:pPr>
            <a:r>
              <a:rPr lang="en-US" sz="4734" spc="710">
                <a:solidFill>
                  <a:srgbClr val="F0FD71"/>
                </a:solidFill>
                <a:latin typeface="HK Modular"/>
                <a:ea typeface="HK Modular"/>
                <a:cs typeface="HK Modular"/>
                <a:sym typeface="HK Modular"/>
              </a:rPr>
              <a:t>EXEMPLO DE CÓDIGO</a:t>
            </a:r>
          </a:p>
        </p:txBody>
      </p:sp>
      <p:grpSp>
        <p:nvGrpSpPr>
          <p:cNvPr name="Group 6" id="6"/>
          <p:cNvGrpSpPr/>
          <p:nvPr/>
        </p:nvGrpSpPr>
        <p:grpSpPr>
          <a:xfrm rot="-10800000">
            <a:off x="-3730777" y="-6318172"/>
            <a:ext cx="4759477" cy="20817723"/>
            <a:chOff x="0" y="0"/>
            <a:chExt cx="2713013" cy="11866591"/>
          </a:xfrm>
        </p:grpSpPr>
        <p:sp>
          <p:nvSpPr>
            <p:cNvPr name="Freeform 7" id="7"/>
            <p:cNvSpPr/>
            <p:nvPr/>
          </p:nvSpPr>
          <p:spPr>
            <a:xfrm flipH="false" flipV="false" rot="0">
              <a:off x="0" y="0"/>
              <a:ext cx="2713013" cy="11866591"/>
            </a:xfrm>
            <a:custGeom>
              <a:avLst/>
              <a:gdLst/>
              <a:ahLst/>
              <a:cxnLst/>
              <a:rect r="r" b="b" t="t" l="l"/>
              <a:pathLst>
                <a:path h="11866591" w="2713013">
                  <a:moveTo>
                    <a:pt x="0" y="0"/>
                  </a:moveTo>
                  <a:lnTo>
                    <a:pt x="2713013" y="0"/>
                  </a:lnTo>
                  <a:lnTo>
                    <a:pt x="2713013" y="11866591"/>
                  </a:lnTo>
                  <a:lnTo>
                    <a:pt x="0" y="11866591"/>
                  </a:lnTo>
                  <a:close/>
                </a:path>
              </a:pathLst>
            </a:custGeom>
            <a:solidFill>
              <a:srgbClr val="E4C811"/>
            </a:solidFill>
          </p:spPr>
        </p:sp>
        <p:sp>
          <p:nvSpPr>
            <p:cNvPr name="TextBox 8" id="8"/>
            <p:cNvSpPr txBox="true"/>
            <p:nvPr/>
          </p:nvSpPr>
          <p:spPr>
            <a:xfrm>
              <a:off x="0" y="-38100"/>
              <a:ext cx="2713013" cy="11904691"/>
            </a:xfrm>
            <a:prstGeom prst="rect">
              <a:avLst/>
            </a:prstGeom>
          </p:spPr>
          <p:txBody>
            <a:bodyPr anchor="ctr" rtlCol="false" tIns="50800" lIns="50800" bIns="50800" rIns="50800"/>
            <a:lstStyle/>
            <a:p>
              <a:pPr algn="ctr">
                <a:lnSpc>
                  <a:spcPts val="2514"/>
                </a:lnSpc>
              </a:pP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5400000">
            <a:off x="6665400" y="-12131375"/>
            <a:ext cx="4759477" cy="20817723"/>
            <a:chOff x="0" y="0"/>
            <a:chExt cx="2713013" cy="11866591"/>
          </a:xfrm>
        </p:grpSpPr>
        <p:sp>
          <p:nvSpPr>
            <p:cNvPr name="Freeform 3" id="3"/>
            <p:cNvSpPr/>
            <p:nvPr/>
          </p:nvSpPr>
          <p:spPr>
            <a:xfrm flipH="false" flipV="false" rot="0">
              <a:off x="0" y="0"/>
              <a:ext cx="2713013" cy="11866591"/>
            </a:xfrm>
            <a:custGeom>
              <a:avLst/>
              <a:gdLst/>
              <a:ahLst/>
              <a:cxnLst/>
              <a:rect r="r" b="b" t="t" l="l"/>
              <a:pathLst>
                <a:path h="11866591" w="2713013">
                  <a:moveTo>
                    <a:pt x="0" y="0"/>
                  </a:moveTo>
                  <a:lnTo>
                    <a:pt x="2713013" y="0"/>
                  </a:lnTo>
                  <a:lnTo>
                    <a:pt x="2713013" y="11866591"/>
                  </a:lnTo>
                  <a:lnTo>
                    <a:pt x="0" y="11866591"/>
                  </a:lnTo>
                  <a:close/>
                </a:path>
              </a:pathLst>
            </a:custGeom>
            <a:solidFill>
              <a:srgbClr val="E4C811"/>
            </a:solidFill>
          </p:spPr>
        </p:sp>
        <p:sp>
          <p:nvSpPr>
            <p:cNvPr name="TextBox 4" id="4"/>
            <p:cNvSpPr txBox="true"/>
            <p:nvPr/>
          </p:nvSpPr>
          <p:spPr>
            <a:xfrm>
              <a:off x="0" y="-38100"/>
              <a:ext cx="2713013" cy="11904691"/>
            </a:xfrm>
            <a:prstGeom prst="rect">
              <a:avLst/>
            </a:prstGeom>
          </p:spPr>
          <p:txBody>
            <a:bodyPr anchor="ctr" rtlCol="false" tIns="50800" lIns="50800" bIns="50800" rIns="50800"/>
            <a:lstStyle/>
            <a:p>
              <a:pPr algn="ctr">
                <a:lnSpc>
                  <a:spcPts val="2514"/>
                </a:lnSpc>
              </a:pPr>
            </a:p>
          </p:txBody>
        </p:sp>
      </p:grpSp>
      <p:sp>
        <p:nvSpPr>
          <p:cNvPr name="Freeform 5" id="5"/>
          <p:cNvSpPr/>
          <p:nvPr/>
        </p:nvSpPr>
        <p:spPr>
          <a:xfrm flipH="false" flipV="false" rot="0">
            <a:off x="1028700" y="2383588"/>
            <a:ext cx="16230600" cy="7444536"/>
          </a:xfrm>
          <a:custGeom>
            <a:avLst/>
            <a:gdLst/>
            <a:ahLst/>
            <a:cxnLst/>
            <a:rect r="r" b="b" t="t" l="l"/>
            <a:pathLst>
              <a:path h="7444536" w="16230600">
                <a:moveTo>
                  <a:pt x="0" y="0"/>
                </a:moveTo>
                <a:lnTo>
                  <a:pt x="16230600" y="0"/>
                </a:lnTo>
                <a:lnTo>
                  <a:pt x="16230600" y="7444536"/>
                </a:lnTo>
                <a:lnTo>
                  <a:pt x="0" y="7444536"/>
                </a:lnTo>
                <a:lnTo>
                  <a:pt x="0" y="0"/>
                </a:lnTo>
                <a:close/>
              </a:path>
            </a:pathLst>
          </a:custGeom>
          <a:blipFill>
            <a:blip r:embed="rId2"/>
            <a:stretch>
              <a:fillRect l="0" t="0" r="0" b="0"/>
            </a:stretch>
          </a:blipFill>
        </p:spPr>
      </p:sp>
      <p:sp>
        <p:nvSpPr>
          <p:cNvPr name="TextBox 6" id="6"/>
          <p:cNvSpPr txBox="true"/>
          <p:nvPr/>
        </p:nvSpPr>
        <p:spPr>
          <a:xfrm rot="0">
            <a:off x="3502799" y="1096010"/>
            <a:ext cx="11828780" cy="1287578"/>
          </a:xfrm>
          <a:prstGeom prst="rect">
            <a:avLst/>
          </a:prstGeom>
        </p:spPr>
        <p:txBody>
          <a:bodyPr anchor="t" rtlCol="false" tIns="0" lIns="0" bIns="0" rIns="0">
            <a:spAutoFit/>
          </a:bodyPr>
          <a:lstStyle/>
          <a:p>
            <a:pPr algn="ctr">
              <a:lnSpc>
                <a:spcPts val="5097"/>
              </a:lnSpc>
            </a:pPr>
            <a:r>
              <a:rPr lang="en-US" sz="4634" spc="695">
                <a:solidFill>
                  <a:srgbClr val="F0FD71"/>
                </a:solidFill>
                <a:latin typeface="HK Modular"/>
                <a:ea typeface="HK Modular"/>
                <a:cs typeface="HK Modular"/>
                <a:sym typeface="HK Modular"/>
              </a:rPr>
              <a:t>MÉDIA DA DÍVIDA POR CPF NOS ESTADOS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5400000">
            <a:off x="6665400" y="-12131375"/>
            <a:ext cx="4759477" cy="20817723"/>
            <a:chOff x="0" y="0"/>
            <a:chExt cx="2713013" cy="11866591"/>
          </a:xfrm>
        </p:grpSpPr>
        <p:sp>
          <p:nvSpPr>
            <p:cNvPr name="Freeform 3" id="3"/>
            <p:cNvSpPr/>
            <p:nvPr/>
          </p:nvSpPr>
          <p:spPr>
            <a:xfrm flipH="false" flipV="false" rot="0">
              <a:off x="0" y="0"/>
              <a:ext cx="2713013" cy="11866591"/>
            </a:xfrm>
            <a:custGeom>
              <a:avLst/>
              <a:gdLst/>
              <a:ahLst/>
              <a:cxnLst/>
              <a:rect r="r" b="b" t="t" l="l"/>
              <a:pathLst>
                <a:path h="11866591" w="2713013">
                  <a:moveTo>
                    <a:pt x="0" y="0"/>
                  </a:moveTo>
                  <a:lnTo>
                    <a:pt x="2713013" y="0"/>
                  </a:lnTo>
                  <a:lnTo>
                    <a:pt x="2713013" y="11866591"/>
                  </a:lnTo>
                  <a:lnTo>
                    <a:pt x="0" y="11866591"/>
                  </a:lnTo>
                  <a:close/>
                </a:path>
              </a:pathLst>
            </a:custGeom>
            <a:solidFill>
              <a:srgbClr val="E4C811"/>
            </a:solidFill>
          </p:spPr>
        </p:sp>
        <p:sp>
          <p:nvSpPr>
            <p:cNvPr name="TextBox 4" id="4"/>
            <p:cNvSpPr txBox="true"/>
            <p:nvPr/>
          </p:nvSpPr>
          <p:spPr>
            <a:xfrm>
              <a:off x="0" y="-38100"/>
              <a:ext cx="2713013" cy="11904691"/>
            </a:xfrm>
            <a:prstGeom prst="rect">
              <a:avLst/>
            </a:prstGeom>
          </p:spPr>
          <p:txBody>
            <a:bodyPr anchor="ctr" rtlCol="false" tIns="50800" lIns="50800" bIns="50800" rIns="50800"/>
            <a:lstStyle/>
            <a:p>
              <a:pPr algn="ctr">
                <a:lnSpc>
                  <a:spcPts val="2514"/>
                </a:lnSpc>
              </a:pPr>
            </a:p>
          </p:txBody>
        </p:sp>
      </p:grpSp>
      <p:sp>
        <p:nvSpPr>
          <p:cNvPr name="Freeform 5" id="5"/>
          <p:cNvSpPr/>
          <p:nvPr/>
        </p:nvSpPr>
        <p:spPr>
          <a:xfrm flipH="false" flipV="false" rot="0">
            <a:off x="804097" y="3017598"/>
            <a:ext cx="16679806" cy="5333738"/>
          </a:xfrm>
          <a:custGeom>
            <a:avLst/>
            <a:gdLst/>
            <a:ahLst/>
            <a:cxnLst/>
            <a:rect r="r" b="b" t="t" l="l"/>
            <a:pathLst>
              <a:path h="5333738" w="16679806">
                <a:moveTo>
                  <a:pt x="0" y="0"/>
                </a:moveTo>
                <a:lnTo>
                  <a:pt x="16679806" y="0"/>
                </a:lnTo>
                <a:lnTo>
                  <a:pt x="16679806" y="5333738"/>
                </a:lnTo>
                <a:lnTo>
                  <a:pt x="0" y="5333738"/>
                </a:lnTo>
                <a:lnTo>
                  <a:pt x="0" y="0"/>
                </a:lnTo>
                <a:close/>
              </a:path>
            </a:pathLst>
          </a:custGeom>
          <a:blipFill>
            <a:blip r:embed="rId2"/>
            <a:stretch>
              <a:fillRect l="0" t="0" r="0" b="0"/>
            </a:stretch>
          </a:blipFill>
        </p:spPr>
      </p:sp>
      <p:sp>
        <p:nvSpPr>
          <p:cNvPr name="TextBox 6" id="6"/>
          <p:cNvSpPr txBox="true"/>
          <p:nvPr/>
        </p:nvSpPr>
        <p:spPr>
          <a:xfrm rot="0">
            <a:off x="1270722" y="1096010"/>
            <a:ext cx="16302815" cy="1287578"/>
          </a:xfrm>
          <a:prstGeom prst="rect">
            <a:avLst/>
          </a:prstGeom>
        </p:spPr>
        <p:txBody>
          <a:bodyPr anchor="t" rtlCol="false" tIns="0" lIns="0" bIns="0" rIns="0">
            <a:spAutoFit/>
          </a:bodyPr>
          <a:lstStyle/>
          <a:p>
            <a:pPr algn="ctr">
              <a:lnSpc>
                <a:spcPts val="5097"/>
              </a:lnSpc>
            </a:pPr>
            <a:r>
              <a:rPr lang="en-US" sz="4634" spc="695">
                <a:solidFill>
                  <a:srgbClr val="F0FD71"/>
                </a:solidFill>
                <a:latin typeface="HK Modular"/>
                <a:ea typeface="HK Modular"/>
                <a:cs typeface="HK Modular"/>
                <a:sym typeface="HK Modular"/>
              </a:rPr>
              <a:t>SETORES DE ENDIVIDAMENTO DA POPULAÇÃO BRASILEIRA</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5400000">
            <a:off x="6665400" y="-12131375"/>
            <a:ext cx="4759477" cy="20817723"/>
            <a:chOff x="0" y="0"/>
            <a:chExt cx="2713013" cy="11866591"/>
          </a:xfrm>
        </p:grpSpPr>
        <p:sp>
          <p:nvSpPr>
            <p:cNvPr name="Freeform 3" id="3"/>
            <p:cNvSpPr/>
            <p:nvPr/>
          </p:nvSpPr>
          <p:spPr>
            <a:xfrm flipH="false" flipV="false" rot="0">
              <a:off x="0" y="0"/>
              <a:ext cx="2713013" cy="11866591"/>
            </a:xfrm>
            <a:custGeom>
              <a:avLst/>
              <a:gdLst/>
              <a:ahLst/>
              <a:cxnLst/>
              <a:rect r="r" b="b" t="t" l="l"/>
              <a:pathLst>
                <a:path h="11866591" w="2713013">
                  <a:moveTo>
                    <a:pt x="0" y="0"/>
                  </a:moveTo>
                  <a:lnTo>
                    <a:pt x="2713013" y="0"/>
                  </a:lnTo>
                  <a:lnTo>
                    <a:pt x="2713013" y="11866591"/>
                  </a:lnTo>
                  <a:lnTo>
                    <a:pt x="0" y="11866591"/>
                  </a:lnTo>
                  <a:close/>
                </a:path>
              </a:pathLst>
            </a:custGeom>
            <a:solidFill>
              <a:srgbClr val="E4C811"/>
            </a:solidFill>
          </p:spPr>
        </p:sp>
        <p:sp>
          <p:nvSpPr>
            <p:cNvPr name="TextBox 4" id="4"/>
            <p:cNvSpPr txBox="true"/>
            <p:nvPr/>
          </p:nvSpPr>
          <p:spPr>
            <a:xfrm>
              <a:off x="0" y="-38100"/>
              <a:ext cx="2713013" cy="11904691"/>
            </a:xfrm>
            <a:prstGeom prst="rect">
              <a:avLst/>
            </a:prstGeom>
          </p:spPr>
          <p:txBody>
            <a:bodyPr anchor="ctr" rtlCol="false" tIns="50800" lIns="50800" bIns="50800" rIns="50800"/>
            <a:lstStyle/>
            <a:p>
              <a:pPr algn="ctr">
                <a:lnSpc>
                  <a:spcPts val="2514"/>
                </a:lnSpc>
              </a:pPr>
            </a:p>
          </p:txBody>
        </p:sp>
      </p:grpSp>
      <p:sp>
        <p:nvSpPr>
          <p:cNvPr name="Freeform 5" id="5"/>
          <p:cNvSpPr/>
          <p:nvPr/>
        </p:nvSpPr>
        <p:spPr>
          <a:xfrm flipH="false" flipV="false" rot="0">
            <a:off x="4112133" y="2315931"/>
            <a:ext cx="10619992" cy="7971069"/>
          </a:xfrm>
          <a:custGeom>
            <a:avLst/>
            <a:gdLst/>
            <a:ahLst/>
            <a:cxnLst/>
            <a:rect r="r" b="b" t="t" l="l"/>
            <a:pathLst>
              <a:path h="7971069" w="10619992">
                <a:moveTo>
                  <a:pt x="0" y="0"/>
                </a:moveTo>
                <a:lnTo>
                  <a:pt x="10619992" y="0"/>
                </a:lnTo>
                <a:lnTo>
                  <a:pt x="10619992" y="7971069"/>
                </a:lnTo>
                <a:lnTo>
                  <a:pt x="0" y="7971069"/>
                </a:lnTo>
                <a:lnTo>
                  <a:pt x="0" y="0"/>
                </a:lnTo>
                <a:close/>
              </a:path>
            </a:pathLst>
          </a:custGeom>
          <a:blipFill>
            <a:blip r:embed="rId2"/>
            <a:stretch>
              <a:fillRect l="0" t="0" r="0" b="0"/>
            </a:stretch>
          </a:blipFill>
        </p:spPr>
      </p:sp>
      <p:sp>
        <p:nvSpPr>
          <p:cNvPr name="TextBox 6" id="6"/>
          <p:cNvSpPr txBox="true"/>
          <p:nvPr/>
        </p:nvSpPr>
        <p:spPr>
          <a:xfrm rot="0">
            <a:off x="1270722" y="1415097"/>
            <a:ext cx="16302815" cy="649403"/>
          </a:xfrm>
          <a:prstGeom prst="rect">
            <a:avLst/>
          </a:prstGeom>
        </p:spPr>
        <p:txBody>
          <a:bodyPr anchor="t" rtlCol="false" tIns="0" lIns="0" bIns="0" rIns="0">
            <a:spAutoFit/>
          </a:bodyPr>
          <a:lstStyle/>
          <a:p>
            <a:pPr algn="ctr">
              <a:lnSpc>
                <a:spcPts val="5097"/>
              </a:lnSpc>
            </a:pPr>
            <a:r>
              <a:rPr lang="en-US" sz="4634" spc="695">
                <a:solidFill>
                  <a:srgbClr val="F0FD71"/>
                </a:solidFill>
                <a:latin typeface="HK Modular"/>
                <a:ea typeface="HK Modular"/>
                <a:cs typeface="HK Modular"/>
                <a:sym typeface="HK Modular"/>
              </a:rPr>
              <a:t>UTILITIES X NÃO UTILITÁRIOS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5400000">
            <a:off x="6665400" y="-12131375"/>
            <a:ext cx="4759477" cy="20817723"/>
            <a:chOff x="0" y="0"/>
            <a:chExt cx="2713013" cy="11866591"/>
          </a:xfrm>
        </p:grpSpPr>
        <p:sp>
          <p:nvSpPr>
            <p:cNvPr name="Freeform 3" id="3"/>
            <p:cNvSpPr/>
            <p:nvPr/>
          </p:nvSpPr>
          <p:spPr>
            <a:xfrm flipH="false" flipV="false" rot="0">
              <a:off x="0" y="0"/>
              <a:ext cx="2713013" cy="11866591"/>
            </a:xfrm>
            <a:custGeom>
              <a:avLst/>
              <a:gdLst/>
              <a:ahLst/>
              <a:cxnLst/>
              <a:rect r="r" b="b" t="t" l="l"/>
              <a:pathLst>
                <a:path h="11866591" w="2713013">
                  <a:moveTo>
                    <a:pt x="0" y="0"/>
                  </a:moveTo>
                  <a:lnTo>
                    <a:pt x="2713013" y="0"/>
                  </a:lnTo>
                  <a:lnTo>
                    <a:pt x="2713013" y="11866591"/>
                  </a:lnTo>
                  <a:lnTo>
                    <a:pt x="0" y="11866591"/>
                  </a:lnTo>
                  <a:close/>
                </a:path>
              </a:pathLst>
            </a:custGeom>
            <a:solidFill>
              <a:srgbClr val="E4C811"/>
            </a:solidFill>
          </p:spPr>
        </p:sp>
        <p:sp>
          <p:nvSpPr>
            <p:cNvPr name="TextBox 4" id="4"/>
            <p:cNvSpPr txBox="true"/>
            <p:nvPr/>
          </p:nvSpPr>
          <p:spPr>
            <a:xfrm>
              <a:off x="0" y="-38100"/>
              <a:ext cx="2713013" cy="11904691"/>
            </a:xfrm>
            <a:prstGeom prst="rect">
              <a:avLst/>
            </a:prstGeom>
          </p:spPr>
          <p:txBody>
            <a:bodyPr anchor="ctr" rtlCol="false" tIns="50800" lIns="50800" bIns="50800" rIns="50800"/>
            <a:lstStyle/>
            <a:p>
              <a:pPr algn="ctr">
                <a:lnSpc>
                  <a:spcPts val="2514"/>
                </a:lnSpc>
              </a:pPr>
            </a:p>
          </p:txBody>
        </p:sp>
      </p:grpSp>
      <p:sp>
        <p:nvSpPr>
          <p:cNvPr name="Freeform 5" id="5"/>
          <p:cNvSpPr/>
          <p:nvPr/>
        </p:nvSpPr>
        <p:spPr>
          <a:xfrm flipH="false" flipV="false" rot="0">
            <a:off x="566437" y="2563202"/>
            <a:ext cx="17155125" cy="6695098"/>
          </a:xfrm>
          <a:custGeom>
            <a:avLst/>
            <a:gdLst/>
            <a:ahLst/>
            <a:cxnLst/>
            <a:rect r="r" b="b" t="t" l="l"/>
            <a:pathLst>
              <a:path h="6695098" w="17155125">
                <a:moveTo>
                  <a:pt x="0" y="0"/>
                </a:moveTo>
                <a:lnTo>
                  <a:pt x="17155126" y="0"/>
                </a:lnTo>
                <a:lnTo>
                  <a:pt x="17155126" y="6695098"/>
                </a:lnTo>
                <a:lnTo>
                  <a:pt x="0" y="6695098"/>
                </a:lnTo>
                <a:lnTo>
                  <a:pt x="0" y="0"/>
                </a:lnTo>
                <a:close/>
              </a:path>
            </a:pathLst>
          </a:custGeom>
          <a:blipFill>
            <a:blip r:embed="rId2"/>
            <a:stretch>
              <a:fillRect l="0" t="0" r="0" b="0"/>
            </a:stretch>
          </a:blipFill>
        </p:spPr>
      </p:sp>
      <p:sp>
        <p:nvSpPr>
          <p:cNvPr name="TextBox 6" id="6"/>
          <p:cNvSpPr txBox="true"/>
          <p:nvPr/>
        </p:nvSpPr>
        <p:spPr>
          <a:xfrm rot="0">
            <a:off x="-98862" y="1390650"/>
            <a:ext cx="18288000" cy="638608"/>
          </a:xfrm>
          <a:prstGeom prst="rect">
            <a:avLst/>
          </a:prstGeom>
        </p:spPr>
        <p:txBody>
          <a:bodyPr anchor="t" rtlCol="false" tIns="0" lIns="0" bIns="0" rIns="0">
            <a:spAutoFit/>
          </a:bodyPr>
          <a:lstStyle/>
          <a:p>
            <a:pPr algn="ctr">
              <a:lnSpc>
                <a:spcPts val="4987"/>
              </a:lnSpc>
            </a:pPr>
            <a:r>
              <a:rPr lang="en-US" sz="4534" spc="680">
                <a:solidFill>
                  <a:srgbClr val="F0FD71"/>
                </a:solidFill>
                <a:latin typeface="HK Modular"/>
                <a:ea typeface="HK Modular"/>
                <a:cs typeface="HK Modular"/>
                <a:sym typeface="HK Modular"/>
              </a:rPr>
              <a:t>SETORES DE ENDIVIDAMENTO</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5400000">
            <a:off x="6665400" y="-12131375"/>
            <a:ext cx="4759477" cy="20817723"/>
            <a:chOff x="0" y="0"/>
            <a:chExt cx="2713013" cy="11866591"/>
          </a:xfrm>
        </p:grpSpPr>
        <p:sp>
          <p:nvSpPr>
            <p:cNvPr name="Freeform 3" id="3"/>
            <p:cNvSpPr/>
            <p:nvPr/>
          </p:nvSpPr>
          <p:spPr>
            <a:xfrm flipH="false" flipV="false" rot="0">
              <a:off x="0" y="0"/>
              <a:ext cx="2713013" cy="11866591"/>
            </a:xfrm>
            <a:custGeom>
              <a:avLst/>
              <a:gdLst/>
              <a:ahLst/>
              <a:cxnLst/>
              <a:rect r="r" b="b" t="t" l="l"/>
              <a:pathLst>
                <a:path h="11866591" w="2713013">
                  <a:moveTo>
                    <a:pt x="0" y="0"/>
                  </a:moveTo>
                  <a:lnTo>
                    <a:pt x="2713013" y="0"/>
                  </a:lnTo>
                  <a:lnTo>
                    <a:pt x="2713013" y="11866591"/>
                  </a:lnTo>
                  <a:lnTo>
                    <a:pt x="0" y="11866591"/>
                  </a:lnTo>
                  <a:close/>
                </a:path>
              </a:pathLst>
            </a:custGeom>
            <a:solidFill>
              <a:srgbClr val="E4C811"/>
            </a:solidFill>
          </p:spPr>
        </p:sp>
        <p:sp>
          <p:nvSpPr>
            <p:cNvPr name="TextBox 4" id="4"/>
            <p:cNvSpPr txBox="true"/>
            <p:nvPr/>
          </p:nvSpPr>
          <p:spPr>
            <a:xfrm>
              <a:off x="0" y="-38100"/>
              <a:ext cx="2713013" cy="11904691"/>
            </a:xfrm>
            <a:prstGeom prst="rect">
              <a:avLst/>
            </a:prstGeom>
          </p:spPr>
          <p:txBody>
            <a:bodyPr anchor="ctr" rtlCol="false" tIns="50800" lIns="50800" bIns="50800" rIns="50800"/>
            <a:lstStyle/>
            <a:p>
              <a:pPr algn="ctr">
                <a:lnSpc>
                  <a:spcPts val="2514"/>
                </a:lnSpc>
              </a:pPr>
            </a:p>
          </p:txBody>
        </p:sp>
      </p:grpSp>
      <p:sp>
        <p:nvSpPr>
          <p:cNvPr name="Freeform 5" id="5"/>
          <p:cNvSpPr/>
          <p:nvPr/>
        </p:nvSpPr>
        <p:spPr>
          <a:xfrm flipH="false" flipV="false" rot="0">
            <a:off x="416330" y="2715058"/>
            <a:ext cx="17455339" cy="6846256"/>
          </a:xfrm>
          <a:custGeom>
            <a:avLst/>
            <a:gdLst/>
            <a:ahLst/>
            <a:cxnLst/>
            <a:rect r="r" b="b" t="t" l="l"/>
            <a:pathLst>
              <a:path h="6846256" w="17455339">
                <a:moveTo>
                  <a:pt x="0" y="0"/>
                </a:moveTo>
                <a:lnTo>
                  <a:pt x="17455340" y="0"/>
                </a:lnTo>
                <a:lnTo>
                  <a:pt x="17455340" y="6846256"/>
                </a:lnTo>
                <a:lnTo>
                  <a:pt x="0" y="6846256"/>
                </a:lnTo>
                <a:lnTo>
                  <a:pt x="0" y="0"/>
                </a:lnTo>
                <a:close/>
              </a:path>
            </a:pathLst>
          </a:custGeom>
          <a:blipFill>
            <a:blip r:embed="rId2"/>
            <a:stretch>
              <a:fillRect l="0" t="0" r="0" b="0"/>
            </a:stretch>
          </a:blipFill>
        </p:spPr>
      </p:sp>
      <p:sp>
        <p:nvSpPr>
          <p:cNvPr name="TextBox 6" id="6"/>
          <p:cNvSpPr txBox="true"/>
          <p:nvPr/>
        </p:nvSpPr>
        <p:spPr>
          <a:xfrm rot="0">
            <a:off x="-98862" y="1076325"/>
            <a:ext cx="18288000" cy="1267258"/>
          </a:xfrm>
          <a:prstGeom prst="rect">
            <a:avLst/>
          </a:prstGeom>
        </p:spPr>
        <p:txBody>
          <a:bodyPr anchor="t" rtlCol="false" tIns="0" lIns="0" bIns="0" rIns="0">
            <a:spAutoFit/>
          </a:bodyPr>
          <a:lstStyle/>
          <a:p>
            <a:pPr algn="ctr">
              <a:lnSpc>
                <a:spcPts val="4987"/>
              </a:lnSpc>
            </a:pPr>
            <a:r>
              <a:rPr lang="en-US" sz="4534" spc="680">
                <a:solidFill>
                  <a:srgbClr val="F0FD71"/>
                </a:solidFill>
                <a:latin typeface="HK Modular"/>
                <a:ea typeface="HK Modular"/>
                <a:cs typeface="HK Modular"/>
                <a:sym typeface="HK Modular"/>
              </a:rPr>
              <a:t>SETOR ESSENCIAL  </a:t>
            </a:r>
          </a:p>
          <a:p>
            <a:pPr algn="ctr">
              <a:lnSpc>
                <a:spcPts val="4987"/>
              </a:lnSpc>
            </a:pPr>
            <a:r>
              <a:rPr lang="en-US" sz="4534" spc="680">
                <a:solidFill>
                  <a:srgbClr val="F0FD71"/>
                </a:solidFill>
                <a:latin typeface="HK Modular"/>
                <a:ea typeface="HK Modular"/>
                <a:cs typeface="HK Modular"/>
                <a:sym typeface="HK Modular"/>
              </a:rPr>
              <a:t> X NÃO ESSENCIAL</a:t>
            </a:r>
          </a:p>
        </p:txBody>
      </p:sp>
      <p:sp>
        <p:nvSpPr>
          <p:cNvPr name="TextBox 7" id="7"/>
          <p:cNvSpPr txBox="true"/>
          <p:nvPr/>
        </p:nvSpPr>
        <p:spPr>
          <a:xfrm rot="5400000">
            <a:off x="3396870" y="5374292"/>
            <a:ext cx="5447633" cy="1215803"/>
          </a:xfrm>
          <a:prstGeom prst="rect">
            <a:avLst/>
          </a:prstGeom>
        </p:spPr>
        <p:txBody>
          <a:bodyPr anchor="t" rtlCol="false" tIns="0" lIns="0" bIns="0" rIns="0">
            <a:spAutoFit/>
          </a:bodyPr>
          <a:lstStyle/>
          <a:p>
            <a:pPr algn="ctr">
              <a:lnSpc>
                <a:spcPts val="9941"/>
              </a:lnSpc>
            </a:pPr>
            <a:r>
              <a:rPr lang="en-US" sz="7101">
                <a:solidFill>
                  <a:srgbClr val="FFFFFF"/>
                </a:solidFill>
                <a:latin typeface="Open Sans"/>
                <a:ea typeface="Open Sans"/>
                <a:cs typeface="Open Sans"/>
                <a:sym typeface="Open Sans"/>
              </a:rPr>
              <a:t>-------------------</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AutoShape 2" id="2"/>
          <p:cNvSpPr/>
          <p:nvPr/>
        </p:nvSpPr>
        <p:spPr>
          <a:xfrm rot="0">
            <a:off x="0" y="0"/>
            <a:ext cx="8508480" cy="10287000"/>
          </a:xfrm>
          <a:prstGeom prst="rect">
            <a:avLst/>
          </a:prstGeom>
          <a:solidFill>
            <a:srgbClr val="E4C811"/>
          </a:solidFill>
        </p:spPr>
      </p:sp>
      <p:sp>
        <p:nvSpPr>
          <p:cNvPr name="AutoShape 3" id="3"/>
          <p:cNvSpPr/>
          <p:nvPr/>
        </p:nvSpPr>
        <p:spPr>
          <a:xfrm rot="5400000">
            <a:off x="3279814" y="9195886"/>
            <a:ext cx="1089497" cy="1092732"/>
          </a:xfrm>
          <a:prstGeom prst="rect">
            <a:avLst/>
          </a:prstGeom>
          <a:solidFill>
            <a:srgbClr val="FADB7A"/>
          </a:solidFill>
        </p:spPr>
      </p:sp>
      <p:sp>
        <p:nvSpPr>
          <p:cNvPr name="AutoShape 4" id="4"/>
          <p:cNvSpPr/>
          <p:nvPr/>
        </p:nvSpPr>
        <p:spPr>
          <a:xfrm rot="5400000">
            <a:off x="2187082" y="8106389"/>
            <a:ext cx="1089497" cy="1092732"/>
          </a:xfrm>
          <a:prstGeom prst="rect">
            <a:avLst/>
          </a:prstGeom>
          <a:solidFill>
            <a:srgbClr val="FADB7A">
              <a:alpha val="64706"/>
            </a:srgbClr>
          </a:solidFill>
        </p:spPr>
      </p:sp>
      <p:sp>
        <p:nvSpPr>
          <p:cNvPr name="AutoShape 5" id="5"/>
          <p:cNvSpPr/>
          <p:nvPr/>
        </p:nvSpPr>
        <p:spPr>
          <a:xfrm rot="5400000">
            <a:off x="1094350" y="7016892"/>
            <a:ext cx="1089497" cy="1092732"/>
          </a:xfrm>
          <a:prstGeom prst="rect">
            <a:avLst/>
          </a:prstGeom>
          <a:solidFill>
            <a:srgbClr val="FADB7A">
              <a:alpha val="40000"/>
            </a:srgbClr>
          </a:solidFill>
        </p:spPr>
      </p:sp>
      <p:sp>
        <p:nvSpPr>
          <p:cNvPr name="AutoShape 6" id="6"/>
          <p:cNvSpPr/>
          <p:nvPr/>
        </p:nvSpPr>
        <p:spPr>
          <a:xfrm rot="5400000">
            <a:off x="1618" y="5927396"/>
            <a:ext cx="1089497" cy="1092732"/>
          </a:xfrm>
          <a:prstGeom prst="rect">
            <a:avLst/>
          </a:prstGeom>
          <a:solidFill>
            <a:srgbClr val="FADB7A">
              <a:alpha val="18824"/>
            </a:srgbClr>
          </a:solidFill>
        </p:spPr>
      </p:sp>
      <p:sp>
        <p:nvSpPr>
          <p:cNvPr name="AutoShape 7" id="7"/>
          <p:cNvSpPr/>
          <p:nvPr/>
        </p:nvSpPr>
        <p:spPr>
          <a:xfrm rot="5400000">
            <a:off x="1618" y="8106389"/>
            <a:ext cx="1089497" cy="1092732"/>
          </a:xfrm>
          <a:prstGeom prst="rect">
            <a:avLst/>
          </a:prstGeom>
          <a:solidFill>
            <a:srgbClr val="FFDE59">
              <a:alpha val="64706"/>
            </a:srgbClr>
          </a:solidFill>
        </p:spPr>
      </p:sp>
      <p:sp>
        <p:nvSpPr>
          <p:cNvPr name="AutoShape 8" id="8"/>
          <p:cNvSpPr/>
          <p:nvPr/>
        </p:nvSpPr>
        <p:spPr>
          <a:xfrm rot="5400000">
            <a:off x="1094350" y="9195886"/>
            <a:ext cx="1089497" cy="1092732"/>
          </a:xfrm>
          <a:prstGeom prst="rect">
            <a:avLst/>
          </a:prstGeom>
          <a:solidFill>
            <a:srgbClr val="FADB7A"/>
          </a:solidFill>
        </p:spPr>
      </p:sp>
      <p:sp>
        <p:nvSpPr>
          <p:cNvPr name="TextBox 9" id="9"/>
          <p:cNvSpPr txBox="true"/>
          <p:nvPr/>
        </p:nvSpPr>
        <p:spPr>
          <a:xfrm rot="0">
            <a:off x="1993405" y="4293726"/>
            <a:ext cx="4351006" cy="1304925"/>
          </a:xfrm>
          <a:prstGeom prst="rect">
            <a:avLst/>
          </a:prstGeom>
        </p:spPr>
        <p:txBody>
          <a:bodyPr anchor="t" rtlCol="false" tIns="0" lIns="0" bIns="0" rIns="0">
            <a:spAutoFit/>
          </a:bodyPr>
          <a:lstStyle/>
          <a:p>
            <a:pPr algn="ctr" marL="0" indent="0" lvl="0">
              <a:lnSpc>
                <a:spcPts val="9600"/>
              </a:lnSpc>
              <a:spcBef>
                <a:spcPct val="0"/>
              </a:spcBef>
            </a:pPr>
            <a:r>
              <a:rPr lang="en-US" sz="8000">
                <a:solidFill>
                  <a:srgbClr val="191919"/>
                </a:solidFill>
                <a:latin typeface="Poppins Bold"/>
                <a:ea typeface="Poppins Bold"/>
                <a:cs typeface="Poppins Bold"/>
                <a:sym typeface="Poppins Bold"/>
              </a:rPr>
              <a:t>Tópicos</a:t>
            </a:r>
          </a:p>
        </p:txBody>
      </p:sp>
      <p:sp>
        <p:nvSpPr>
          <p:cNvPr name="TextBox 10" id="10"/>
          <p:cNvSpPr txBox="true"/>
          <p:nvPr/>
        </p:nvSpPr>
        <p:spPr>
          <a:xfrm rot="0">
            <a:off x="9632958" y="3016813"/>
            <a:ext cx="7626342" cy="4546445"/>
          </a:xfrm>
          <a:prstGeom prst="rect">
            <a:avLst/>
          </a:prstGeom>
        </p:spPr>
        <p:txBody>
          <a:bodyPr anchor="t" rtlCol="false" tIns="0" lIns="0" bIns="0" rIns="0">
            <a:spAutoFit/>
          </a:bodyPr>
          <a:lstStyle/>
          <a:p>
            <a:pPr algn="l" marL="622030" indent="-311015" lvl="1">
              <a:lnSpc>
                <a:spcPts val="4033"/>
              </a:lnSpc>
              <a:buFont typeface="Arial"/>
              <a:buChar char="•"/>
            </a:pPr>
            <a:r>
              <a:rPr lang="en-US" sz="2881">
                <a:solidFill>
                  <a:srgbClr val="F4F4F4"/>
                </a:solidFill>
                <a:latin typeface="Poppins"/>
                <a:ea typeface="Poppins"/>
                <a:cs typeface="Poppins"/>
                <a:sym typeface="Poppins"/>
              </a:rPr>
              <a:t>Resumo</a:t>
            </a:r>
          </a:p>
          <a:p>
            <a:pPr algn="l">
              <a:lnSpc>
                <a:spcPts val="4033"/>
              </a:lnSpc>
            </a:pPr>
          </a:p>
          <a:p>
            <a:pPr algn="l" marL="622030" indent="-311015" lvl="1">
              <a:lnSpc>
                <a:spcPts val="4033"/>
              </a:lnSpc>
              <a:buFont typeface="Arial"/>
              <a:buChar char="•"/>
            </a:pPr>
            <a:r>
              <a:rPr lang="en-US" sz="2881">
                <a:solidFill>
                  <a:srgbClr val="F4F4F4"/>
                </a:solidFill>
                <a:latin typeface="Poppins"/>
                <a:ea typeface="Poppins"/>
                <a:cs typeface="Poppins"/>
                <a:sym typeface="Poppins"/>
              </a:rPr>
              <a:t>Introdução</a:t>
            </a:r>
          </a:p>
          <a:p>
            <a:pPr algn="l">
              <a:lnSpc>
                <a:spcPts val="4033"/>
              </a:lnSpc>
            </a:pPr>
          </a:p>
          <a:p>
            <a:pPr algn="l" marL="622030" indent="-311015" lvl="1">
              <a:lnSpc>
                <a:spcPts val="4033"/>
              </a:lnSpc>
              <a:buFont typeface="Arial"/>
              <a:buChar char="•"/>
            </a:pPr>
            <a:r>
              <a:rPr lang="en-US" sz="2881">
                <a:solidFill>
                  <a:srgbClr val="F4F4F4"/>
                </a:solidFill>
                <a:latin typeface="Poppins"/>
                <a:ea typeface="Poppins"/>
                <a:cs typeface="Poppins"/>
                <a:sym typeface="Poppins"/>
              </a:rPr>
              <a:t>Hipóteses</a:t>
            </a:r>
          </a:p>
          <a:p>
            <a:pPr algn="l">
              <a:lnSpc>
                <a:spcPts val="4033"/>
              </a:lnSpc>
            </a:pPr>
          </a:p>
          <a:p>
            <a:pPr algn="l" marL="622030" indent="-311015" lvl="1">
              <a:lnSpc>
                <a:spcPts val="4033"/>
              </a:lnSpc>
              <a:buFont typeface="Arial"/>
              <a:buChar char="•"/>
            </a:pPr>
            <a:r>
              <a:rPr lang="en-US" sz="2881">
                <a:solidFill>
                  <a:srgbClr val="F4F4F4"/>
                </a:solidFill>
                <a:latin typeface="Poppins"/>
                <a:ea typeface="Poppins"/>
                <a:cs typeface="Poppins"/>
                <a:sym typeface="Poppins"/>
              </a:rPr>
              <a:t>Análise de Variáveis</a:t>
            </a:r>
          </a:p>
          <a:p>
            <a:pPr algn="l">
              <a:lnSpc>
                <a:spcPts val="4033"/>
              </a:lnSpc>
            </a:pPr>
          </a:p>
          <a:p>
            <a:pPr algn="l" marL="622030" indent="-311015" lvl="1">
              <a:lnSpc>
                <a:spcPts val="4033"/>
              </a:lnSpc>
              <a:buFont typeface="Arial"/>
              <a:buChar char="•"/>
            </a:pPr>
            <a:r>
              <a:rPr lang="en-US" sz="2881">
                <a:solidFill>
                  <a:srgbClr val="F4F4F4"/>
                </a:solidFill>
                <a:latin typeface="Poppins"/>
                <a:ea typeface="Poppins"/>
                <a:cs typeface="Poppins"/>
                <a:sym typeface="Poppins"/>
              </a:rPr>
              <a:t>Conclusão</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69381"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469381"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10800000">
            <a:off x="-3730777" y="-6318172"/>
            <a:ext cx="4759477" cy="20817723"/>
            <a:chOff x="0" y="0"/>
            <a:chExt cx="2713013" cy="11866591"/>
          </a:xfrm>
        </p:grpSpPr>
        <p:sp>
          <p:nvSpPr>
            <p:cNvPr name="Freeform 5" id="5"/>
            <p:cNvSpPr/>
            <p:nvPr/>
          </p:nvSpPr>
          <p:spPr>
            <a:xfrm flipH="false" flipV="false" rot="0">
              <a:off x="0" y="0"/>
              <a:ext cx="2713013" cy="11866591"/>
            </a:xfrm>
            <a:custGeom>
              <a:avLst/>
              <a:gdLst/>
              <a:ahLst/>
              <a:cxnLst/>
              <a:rect r="r" b="b" t="t" l="l"/>
              <a:pathLst>
                <a:path h="11866591" w="2713013">
                  <a:moveTo>
                    <a:pt x="0" y="0"/>
                  </a:moveTo>
                  <a:lnTo>
                    <a:pt x="2713013" y="0"/>
                  </a:lnTo>
                  <a:lnTo>
                    <a:pt x="2713013" y="11866591"/>
                  </a:lnTo>
                  <a:lnTo>
                    <a:pt x="0" y="11866591"/>
                  </a:lnTo>
                  <a:close/>
                </a:path>
              </a:pathLst>
            </a:custGeom>
            <a:solidFill>
              <a:srgbClr val="E4C811"/>
            </a:solidFill>
          </p:spPr>
        </p:sp>
        <p:sp>
          <p:nvSpPr>
            <p:cNvPr name="TextBox 6" id="6"/>
            <p:cNvSpPr txBox="true"/>
            <p:nvPr/>
          </p:nvSpPr>
          <p:spPr>
            <a:xfrm>
              <a:off x="0" y="-38100"/>
              <a:ext cx="2713013" cy="11904691"/>
            </a:xfrm>
            <a:prstGeom prst="rect">
              <a:avLst/>
            </a:prstGeom>
          </p:spPr>
          <p:txBody>
            <a:bodyPr anchor="ctr" rtlCol="false" tIns="50800" lIns="50800" bIns="50800" rIns="50800"/>
            <a:lstStyle/>
            <a:p>
              <a:pPr algn="ctr">
                <a:lnSpc>
                  <a:spcPts val="2514"/>
                </a:lnSpc>
              </a:pPr>
            </a:p>
          </p:txBody>
        </p:sp>
      </p:grpSp>
      <p:sp>
        <p:nvSpPr>
          <p:cNvPr name="Freeform 7" id="7"/>
          <p:cNvSpPr/>
          <p:nvPr/>
        </p:nvSpPr>
        <p:spPr>
          <a:xfrm flipH="false" flipV="false" rot="0">
            <a:off x="2944270" y="2262377"/>
            <a:ext cx="4353629" cy="4379492"/>
          </a:xfrm>
          <a:custGeom>
            <a:avLst/>
            <a:gdLst/>
            <a:ahLst/>
            <a:cxnLst/>
            <a:rect r="r" b="b" t="t" l="l"/>
            <a:pathLst>
              <a:path h="4379492" w="4353629">
                <a:moveTo>
                  <a:pt x="0" y="0"/>
                </a:moveTo>
                <a:lnTo>
                  <a:pt x="4353629" y="0"/>
                </a:lnTo>
                <a:lnTo>
                  <a:pt x="4353629" y="4379493"/>
                </a:lnTo>
                <a:lnTo>
                  <a:pt x="0" y="4379493"/>
                </a:lnTo>
                <a:lnTo>
                  <a:pt x="0" y="0"/>
                </a:lnTo>
                <a:close/>
              </a:path>
            </a:pathLst>
          </a:custGeom>
          <a:blipFill>
            <a:blip r:embed="rId4"/>
            <a:stretch>
              <a:fillRect l="0" t="0" r="0" b="0"/>
            </a:stretch>
          </a:blipFill>
        </p:spPr>
      </p:sp>
      <p:sp>
        <p:nvSpPr>
          <p:cNvPr name="Freeform 8" id="8"/>
          <p:cNvSpPr/>
          <p:nvPr/>
        </p:nvSpPr>
        <p:spPr>
          <a:xfrm flipH="false" flipV="false" rot="0">
            <a:off x="9372520" y="6201468"/>
            <a:ext cx="5395010" cy="3667996"/>
          </a:xfrm>
          <a:custGeom>
            <a:avLst/>
            <a:gdLst/>
            <a:ahLst/>
            <a:cxnLst/>
            <a:rect r="r" b="b" t="t" l="l"/>
            <a:pathLst>
              <a:path h="3667996" w="5395010">
                <a:moveTo>
                  <a:pt x="0" y="0"/>
                </a:moveTo>
                <a:lnTo>
                  <a:pt x="5395010" y="0"/>
                </a:lnTo>
                <a:lnTo>
                  <a:pt x="5395010" y="3667996"/>
                </a:lnTo>
                <a:lnTo>
                  <a:pt x="0" y="3667996"/>
                </a:lnTo>
                <a:lnTo>
                  <a:pt x="0" y="0"/>
                </a:lnTo>
                <a:close/>
              </a:path>
            </a:pathLst>
          </a:custGeom>
          <a:blipFill>
            <a:blip r:embed="rId5"/>
            <a:stretch>
              <a:fillRect l="0" t="0" r="0" b="0"/>
            </a:stretch>
          </a:blipFill>
        </p:spPr>
      </p:sp>
      <p:sp>
        <p:nvSpPr>
          <p:cNvPr name="Freeform 9" id="9"/>
          <p:cNvSpPr/>
          <p:nvPr/>
        </p:nvSpPr>
        <p:spPr>
          <a:xfrm flipH="false" flipV="false" rot="0">
            <a:off x="2516364" y="7504072"/>
            <a:ext cx="5209441" cy="3007743"/>
          </a:xfrm>
          <a:custGeom>
            <a:avLst/>
            <a:gdLst/>
            <a:ahLst/>
            <a:cxnLst/>
            <a:rect r="r" b="b" t="t" l="l"/>
            <a:pathLst>
              <a:path h="3007743" w="5209441">
                <a:moveTo>
                  <a:pt x="0" y="0"/>
                </a:moveTo>
                <a:lnTo>
                  <a:pt x="5209441" y="0"/>
                </a:lnTo>
                <a:lnTo>
                  <a:pt x="5209441" y="3007743"/>
                </a:lnTo>
                <a:lnTo>
                  <a:pt x="0" y="3007743"/>
                </a:lnTo>
                <a:lnTo>
                  <a:pt x="0" y="0"/>
                </a:lnTo>
                <a:close/>
              </a:path>
            </a:pathLst>
          </a:custGeom>
          <a:blipFill>
            <a:blip r:embed="rId6"/>
            <a:stretch>
              <a:fillRect l="0" t="0" r="0" b="0"/>
            </a:stretch>
          </a:blipFill>
        </p:spPr>
      </p:sp>
      <p:sp>
        <p:nvSpPr>
          <p:cNvPr name="Freeform 10" id="10"/>
          <p:cNvSpPr/>
          <p:nvPr/>
        </p:nvSpPr>
        <p:spPr>
          <a:xfrm flipH="false" flipV="false" rot="0">
            <a:off x="8301157" y="1824227"/>
            <a:ext cx="8958143" cy="3255637"/>
          </a:xfrm>
          <a:custGeom>
            <a:avLst/>
            <a:gdLst/>
            <a:ahLst/>
            <a:cxnLst/>
            <a:rect r="r" b="b" t="t" l="l"/>
            <a:pathLst>
              <a:path h="3255637" w="8958143">
                <a:moveTo>
                  <a:pt x="0" y="0"/>
                </a:moveTo>
                <a:lnTo>
                  <a:pt x="8958143" y="0"/>
                </a:lnTo>
                <a:lnTo>
                  <a:pt x="8958143" y="3255638"/>
                </a:lnTo>
                <a:lnTo>
                  <a:pt x="0" y="3255638"/>
                </a:lnTo>
                <a:lnTo>
                  <a:pt x="0" y="0"/>
                </a:lnTo>
                <a:close/>
              </a:path>
            </a:pathLst>
          </a:custGeom>
          <a:blipFill>
            <a:blip r:embed="rId7"/>
            <a:stretch>
              <a:fillRect l="0" t="0" r="0" b="0"/>
            </a:stretch>
          </a:blipFill>
        </p:spPr>
      </p:sp>
      <p:sp>
        <p:nvSpPr>
          <p:cNvPr name="TextBox 11" id="11"/>
          <p:cNvSpPr txBox="true"/>
          <p:nvPr/>
        </p:nvSpPr>
        <p:spPr>
          <a:xfrm rot="0">
            <a:off x="1738265" y="272435"/>
            <a:ext cx="15876716" cy="679248"/>
          </a:xfrm>
          <a:prstGeom prst="rect">
            <a:avLst/>
          </a:prstGeom>
        </p:spPr>
        <p:txBody>
          <a:bodyPr anchor="t" rtlCol="false" tIns="0" lIns="0" bIns="0" rIns="0">
            <a:spAutoFit/>
          </a:bodyPr>
          <a:lstStyle/>
          <a:p>
            <a:pPr algn="ctr">
              <a:lnSpc>
                <a:spcPts val="5207"/>
              </a:lnSpc>
            </a:pPr>
            <a:r>
              <a:rPr lang="en-US" sz="4734" spc="710">
                <a:solidFill>
                  <a:srgbClr val="F0FD71"/>
                </a:solidFill>
                <a:latin typeface="HK Modular"/>
                <a:ea typeface="HK Modular"/>
                <a:cs typeface="HK Modular"/>
                <a:sym typeface="HK Modular"/>
              </a:rPr>
              <a:t>BANCOS DE DADOS UTILIZADOS</a:t>
            </a:r>
          </a:p>
        </p:txBody>
      </p:sp>
      <p:sp>
        <p:nvSpPr>
          <p:cNvPr name="TextBox 12" id="12"/>
          <p:cNvSpPr txBox="true"/>
          <p:nvPr/>
        </p:nvSpPr>
        <p:spPr>
          <a:xfrm rot="0">
            <a:off x="2368682" y="1059180"/>
            <a:ext cx="5504804" cy="1098422"/>
          </a:xfrm>
          <a:prstGeom prst="rect">
            <a:avLst/>
          </a:prstGeom>
        </p:spPr>
        <p:txBody>
          <a:bodyPr anchor="t" rtlCol="false" tIns="0" lIns="0" bIns="0" rIns="0">
            <a:spAutoFit/>
          </a:bodyPr>
          <a:lstStyle/>
          <a:p>
            <a:pPr algn="ctr">
              <a:lnSpc>
                <a:spcPts val="2982"/>
              </a:lnSpc>
              <a:spcBef>
                <a:spcPct val="0"/>
              </a:spcBef>
            </a:pPr>
            <a:r>
              <a:rPr lang="en-US" sz="2130">
                <a:solidFill>
                  <a:srgbClr val="FFFFFF"/>
                </a:solidFill>
                <a:latin typeface="Tomorrow"/>
                <a:ea typeface="Tomorrow"/>
                <a:cs typeface="Tomorrow"/>
                <a:sym typeface="Tomorrow"/>
              </a:rPr>
              <a:t>Pesquisa de Endividamento e Inadimplência do Consumidor- PEIC. Fonte: CNC</a:t>
            </a:r>
          </a:p>
        </p:txBody>
      </p:sp>
      <p:sp>
        <p:nvSpPr>
          <p:cNvPr name="TextBox 13" id="13"/>
          <p:cNvSpPr txBox="true"/>
          <p:nvPr/>
        </p:nvSpPr>
        <p:spPr>
          <a:xfrm rot="0">
            <a:off x="9144000" y="5438673"/>
            <a:ext cx="5504804" cy="1098422"/>
          </a:xfrm>
          <a:prstGeom prst="rect">
            <a:avLst/>
          </a:prstGeom>
        </p:spPr>
        <p:txBody>
          <a:bodyPr anchor="t" rtlCol="false" tIns="0" lIns="0" bIns="0" rIns="0">
            <a:spAutoFit/>
          </a:bodyPr>
          <a:lstStyle/>
          <a:p>
            <a:pPr algn="ctr">
              <a:lnSpc>
                <a:spcPts val="2982"/>
              </a:lnSpc>
            </a:pPr>
            <a:r>
              <a:rPr lang="en-US" sz="2130">
                <a:solidFill>
                  <a:srgbClr val="FFFFFF"/>
                </a:solidFill>
                <a:latin typeface="Tomorrow"/>
                <a:ea typeface="Tomorrow"/>
                <a:cs typeface="Tomorrow"/>
                <a:sym typeface="Tomorrow"/>
              </a:rPr>
              <a:t>Taxas de juros básicas – Histórico. </a:t>
            </a:r>
          </a:p>
          <a:p>
            <a:pPr algn="ctr">
              <a:lnSpc>
                <a:spcPts val="2982"/>
              </a:lnSpc>
            </a:pPr>
            <a:r>
              <a:rPr lang="en-US" sz="2130">
                <a:solidFill>
                  <a:srgbClr val="FFFFFF"/>
                </a:solidFill>
                <a:latin typeface="Tomorrow"/>
                <a:ea typeface="Tomorrow"/>
                <a:cs typeface="Tomorrow"/>
                <a:sym typeface="Tomorrow"/>
              </a:rPr>
              <a:t>Fonte: Banco Central do Brasil</a:t>
            </a:r>
          </a:p>
          <a:p>
            <a:pPr algn="ctr">
              <a:lnSpc>
                <a:spcPts val="2982"/>
              </a:lnSpc>
              <a:spcBef>
                <a:spcPct val="0"/>
              </a:spcBef>
            </a:pPr>
          </a:p>
        </p:txBody>
      </p:sp>
      <p:sp>
        <p:nvSpPr>
          <p:cNvPr name="TextBox 14" id="14"/>
          <p:cNvSpPr txBox="true"/>
          <p:nvPr/>
        </p:nvSpPr>
        <p:spPr>
          <a:xfrm rot="0">
            <a:off x="1913720" y="6777125"/>
            <a:ext cx="6387437" cy="726947"/>
          </a:xfrm>
          <a:prstGeom prst="rect">
            <a:avLst/>
          </a:prstGeom>
        </p:spPr>
        <p:txBody>
          <a:bodyPr anchor="t" rtlCol="false" tIns="0" lIns="0" bIns="0" rIns="0">
            <a:spAutoFit/>
          </a:bodyPr>
          <a:lstStyle/>
          <a:p>
            <a:pPr algn="ctr">
              <a:lnSpc>
                <a:spcPts val="2982"/>
              </a:lnSpc>
            </a:pPr>
            <a:r>
              <a:rPr lang="en-US" sz="2130">
                <a:solidFill>
                  <a:srgbClr val="FFFFFF"/>
                </a:solidFill>
                <a:latin typeface="Tomorrow"/>
                <a:ea typeface="Tomorrow"/>
                <a:cs typeface="Tomorrow"/>
                <a:sym typeface="Tomorrow"/>
              </a:rPr>
              <a:t>Histórico de Taxa de Juros por Instituição.</a:t>
            </a:r>
          </a:p>
          <a:p>
            <a:pPr algn="ctr">
              <a:lnSpc>
                <a:spcPts val="2982"/>
              </a:lnSpc>
              <a:spcBef>
                <a:spcPct val="0"/>
              </a:spcBef>
            </a:pPr>
            <a:r>
              <a:rPr lang="en-US" sz="2130">
                <a:solidFill>
                  <a:srgbClr val="FFFFFF"/>
                </a:solidFill>
                <a:latin typeface="Tomorrow"/>
                <a:ea typeface="Tomorrow"/>
                <a:cs typeface="Tomorrow"/>
                <a:sym typeface="Tomorrow"/>
              </a:rPr>
              <a:t> Fonte: Banco Central do Brasil</a:t>
            </a:r>
          </a:p>
        </p:txBody>
      </p:sp>
      <p:sp>
        <p:nvSpPr>
          <p:cNvPr name="TextBox 15" id="15"/>
          <p:cNvSpPr txBox="true"/>
          <p:nvPr/>
        </p:nvSpPr>
        <p:spPr>
          <a:xfrm rot="0">
            <a:off x="9845213" y="1059180"/>
            <a:ext cx="5870032" cy="1098422"/>
          </a:xfrm>
          <a:prstGeom prst="rect">
            <a:avLst/>
          </a:prstGeom>
        </p:spPr>
        <p:txBody>
          <a:bodyPr anchor="t" rtlCol="false" tIns="0" lIns="0" bIns="0" rIns="0">
            <a:spAutoFit/>
          </a:bodyPr>
          <a:lstStyle/>
          <a:p>
            <a:pPr algn="ctr">
              <a:lnSpc>
                <a:spcPts val="2982"/>
              </a:lnSpc>
            </a:pPr>
            <a:r>
              <a:rPr lang="en-US" sz="2130">
                <a:solidFill>
                  <a:srgbClr val="FFFFFF"/>
                </a:solidFill>
                <a:latin typeface="Tomorrow"/>
                <a:ea typeface="Tomorrow"/>
                <a:cs typeface="Tomorrow"/>
                <a:sym typeface="Tomorrow"/>
              </a:rPr>
              <a:t>Indicador de Inadimplência do Consumidor. </a:t>
            </a:r>
          </a:p>
          <a:p>
            <a:pPr algn="ctr">
              <a:lnSpc>
                <a:spcPts val="2982"/>
              </a:lnSpc>
            </a:pPr>
            <a:r>
              <a:rPr lang="en-US" sz="2130">
                <a:solidFill>
                  <a:srgbClr val="FFFFFF"/>
                </a:solidFill>
                <a:latin typeface="Tomorrow"/>
                <a:ea typeface="Tomorrow"/>
                <a:cs typeface="Tomorrow"/>
                <a:sym typeface="Tomorrow"/>
              </a:rPr>
              <a:t>Fonte: Serasa</a:t>
            </a:r>
          </a:p>
          <a:p>
            <a:pPr algn="ctr">
              <a:lnSpc>
                <a:spcPts val="2982"/>
              </a:lnSpc>
              <a:spcBef>
                <a:spcPct val="0"/>
              </a:spcBef>
            </a:pPr>
          </a:p>
        </p:txBody>
      </p:sp>
      <p:grpSp>
        <p:nvGrpSpPr>
          <p:cNvPr name="Group 16" id="16"/>
          <p:cNvGrpSpPr/>
          <p:nvPr/>
        </p:nvGrpSpPr>
        <p:grpSpPr>
          <a:xfrm rot="0">
            <a:off x="15224551" y="7214454"/>
            <a:ext cx="3063449" cy="3072546"/>
            <a:chOff x="0" y="0"/>
            <a:chExt cx="4084598" cy="4096728"/>
          </a:xfrm>
        </p:grpSpPr>
        <p:sp>
          <p:nvSpPr>
            <p:cNvPr name="AutoShape 17" id="17"/>
            <p:cNvSpPr/>
            <p:nvPr/>
          </p:nvSpPr>
          <p:spPr>
            <a:xfrm rot="0">
              <a:off x="3063449" y="0"/>
              <a:ext cx="1021150" cy="1024182"/>
            </a:xfrm>
            <a:prstGeom prst="rect">
              <a:avLst/>
            </a:prstGeom>
            <a:solidFill>
              <a:srgbClr val="F4F4F4"/>
            </a:solidFill>
          </p:spPr>
        </p:sp>
        <p:sp>
          <p:nvSpPr>
            <p:cNvPr name="AutoShape 18" id="18"/>
            <p:cNvSpPr/>
            <p:nvPr/>
          </p:nvSpPr>
          <p:spPr>
            <a:xfrm rot="0">
              <a:off x="2042299" y="1024182"/>
              <a:ext cx="1021150" cy="1024182"/>
            </a:xfrm>
            <a:prstGeom prst="rect">
              <a:avLst/>
            </a:prstGeom>
            <a:solidFill>
              <a:srgbClr val="FADB7A"/>
            </a:solidFill>
          </p:spPr>
        </p:sp>
        <p:sp>
          <p:nvSpPr>
            <p:cNvPr name="AutoShape 19" id="19"/>
            <p:cNvSpPr/>
            <p:nvPr/>
          </p:nvSpPr>
          <p:spPr>
            <a:xfrm rot="0">
              <a:off x="1021150" y="2048364"/>
              <a:ext cx="1021150" cy="1024182"/>
            </a:xfrm>
            <a:prstGeom prst="rect">
              <a:avLst/>
            </a:prstGeom>
            <a:solidFill>
              <a:srgbClr val="EFC136"/>
            </a:solidFill>
          </p:spPr>
        </p:sp>
        <p:sp>
          <p:nvSpPr>
            <p:cNvPr name="AutoShape 20" id="20"/>
            <p:cNvSpPr/>
            <p:nvPr/>
          </p:nvSpPr>
          <p:spPr>
            <a:xfrm rot="0">
              <a:off x="0" y="3072546"/>
              <a:ext cx="1021150" cy="1024182"/>
            </a:xfrm>
            <a:prstGeom prst="rect">
              <a:avLst/>
            </a:prstGeom>
            <a:solidFill>
              <a:srgbClr val="F4A100"/>
            </a:solidFill>
          </p:spPr>
        </p:sp>
        <p:sp>
          <p:nvSpPr>
            <p:cNvPr name="AutoShape 21" id="21"/>
            <p:cNvSpPr/>
            <p:nvPr/>
          </p:nvSpPr>
          <p:spPr>
            <a:xfrm rot="0">
              <a:off x="2042299" y="3072546"/>
              <a:ext cx="1021150" cy="1024182"/>
            </a:xfrm>
            <a:prstGeom prst="rect">
              <a:avLst/>
            </a:prstGeom>
            <a:solidFill>
              <a:srgbClr val="F4A100"/>
            </a:solidFill>
          </p:spPr>
        </p:sp>
        <p:sp>
          <p:nvSpPr>
            <p:cNvPr name="AutoShape 22" id="22"/>
            <p:cNvSpPr/>
            <p:nvPr/>
          </p:nvSpPr>
          <p:spPr>
            <a:xfrm rot="0">
              <a:off x="3063449" y="2048364"/>
              <a:ext cx="1021150" cy="1024182"/>
            </a:xfrm>
            <a:prstGeom prst="rect">
              <a:avLst/>
            </a:prstGeom>
            <a:solidFill>
              <a:srgbClr val="EFC136"/>
            </a:solidFill>
          </p:spPr>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69381"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7467673"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69381"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7467673"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430520" y="2862501"/>
            <a:ext cx="7426959" cy="679248"/>
          </a:xfrm>
          <a:prstGeom prst="rect">
            <a:avLst/>
          </a:prstGeom>
        </p:spPr>
        <p:txBody>
          <a:bodyPr anchor="t" rtlCol="false" tIns="0" lIns="0" bIns="0" rIns="0">
            <a:spAutoFit/>
          </a:bodyPr>
          <a:lstStyle/>
          <a:p>
            <a:pPr algn="ctr">
              <a:lnSpc>
                <a:spcPts val="5207"/>
              </a:lnSpc>
            </a:pPr>
            <a:r>
              <a:rPr lang="en-US" sz="4734" spc="710">
                <a:solidFill>
                  <a:srgbClr val="F0FD71"/>
                </a:solidFill>
                <a:latin typeface="HK Modular"/>
                <a:ea typeface="HK Modular"/>
                <a:cs typeface="HK Modular"/>
                <a:sym typeface="HK Modular"/>
              </a:rPr>
              <a:t>CONCLUSÃO</a:t>
            </a:r>
          </a:p>
        </p:txBody>
      </p:sp>
      <p:sp>
        <p:nvSpPr>
          <p:cNvPr name="TextBox 7" id="7"/>
          <p:cNvSpPr txBox="true"/>
          <p:nvPr/>
        </p:nvSpPr>
        <p:spPr>
          <a:xfrm rot="0">
            <a:off x="995800" y="3782822"/>
            <a:ext cx="16822819" cy="5475478"/>
          </a:xfrm>
          <a:prstGeom prst="rect">
            <a:avLst/>
          </a:prstGeom>
        </p:spPr>
        <p:txBody>
          <a:bodyPr anchor="t" rtlCol="false" tIns="0" lIns="0" bIns="0" rIns="0">
            <a:spAutoFit/>
          </a:bodyPr>
          <a:lstStyle/>
          <a:p>
            <a:pPr algn="ctr">
              <a:lnSpc>
                <a:spcPts val="4801"/>
              </a:lnSpc>
            </a:pPr>
            <a:r>
              <a:rPr lang="en-US" sz="3429">
                <a:solidFill>
                  <a:srgbClr val="FFFFFF"/>
                </a:solidFill>
                <a:latin typeface="Tomorrow"/>
                <a:ea typeface="Tomorrow"/>
                <a:cs typeface="Tomorrow"/>
                <a:sym typeface="Tomorrow"/>
              </a:rPr>
              <a:t>A taxa Selic não demostrou uma influência significativa no endividamento da população, porém ainda é um elemento que deve ser levado em consideração, por ser a base da taxa de juros no país. Já o IPCA influencia a taxa de endividamento da pessoa física e, dependendo do seu valor, pode ser um fator positivo ou negativo para a população. Porém, existem outros componentes econômicos que devem ser levados em consideração, como o contexto político, a inadimplência, o desemprego, entre outros, para analisar o que afeta o endividamento das pessoas físicas no país.</a:t>
            </a:r>
          </a:p>
          <a:p>
            <a:pPr algn="ctr">
              <a:lnSpc>
                <a:spcPts val="4801"/>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874215" y="1139311"/>
            <a:ext cx="14208411" cy="8008377"/>
          </a:xfrm>
          <a:custGeom>
            <a:avLst/>
            <a:gdLst/>
            <a:ahLst/>
            <a:cxnLst/>
            <a:rect r="r" b="b" t="t" l="l"/>
            <a:pathLst>
              <a:path h="8008377" w="14208411">
                <a:moveTo>
                  <a:pt x="0" y="0"/>
                </a:moveTo>
                <a:lnTo>
                  <a:pt x="14208411" y="0"/>
                </a:lnTo>
                <a:lnTo>
                  <a:pt x="14208411" y="8008378"/>
                </a:lnTo>
                <a:lnTo>
                  <a:pt x="0" y="80083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958223" y="4388533"/>
            <a:ext cx="10371553" cy="1548034"/>
          </a:xfrm>
          <a:prstGeom prst="rect">
            <a:avLst/>
          </a:prstGeom>
        </p:spPr>
        <p:txBody>
          <a:bodyPr anchor="t" rtlCol="false" tIns="0" lIns="0" bIns="0" rIns="0">
            <a:spAutoFit/>
          </a:bodyPr>
          <a:lstStyle/>
          <a:p>
            <a:pPr algn="ctr">
              <a:lnSpc>
                <a:spcPts val="6043"/>
              </a:lnSpc>
            </a:pPr>
            <a:r>
              <a:rPr lang="en-US" sz="5493" spc="824">
                <a:solidFill>
                  <a:srgbClr val="000000"/>
                </a:solidFill>
                <a:latin typeface="HK Modular"/>
                <a:ea typeface="HK Modular"/>
                <a:cs typeface="HK Modular"/>
                <a:sym typeface="HK Modular"/>
              </a:rPr>
              <a:t>AGRADECEMOS PELA ATENÇÃO!</a:t>
            </a:r>
          </a:p>
        </p:txBody>
      </p:sp>
      <p:sp>
        <p:nvSpPr>
          <p:cNvPr name="Freeform 4" id="4"/>
          <p:cNvSpPr/>
          <p:nvPr/>
        </p:nvSpPr>
        <p:spPr>
          <a:xfrm flipH="false" flipV="false" rot="0">
            <a:off x="14881399" y="-19553"/>
            <a:ext cx="3406601" cy="1048253"/>
          </a:xfrm>
          <a:custGeom>
            <a:avLst/>
            <a:gdLst/>
            <a:ahLst/>
            <a:cxnLst/>
            <a:rect r="r" b="b" t="t" l="l"/>
            <a:pathLst>
              <a:path h="1048253" w="3406601">
                <a:moveTo>
                  <a:pt x="0" y="0"/>
                </a:moveTo>
                <a:lnTo>
                  <a:pt x="3406601" y="0"/>
                </a:lnTo>
                <a:lnTo>
                  <a:pt x="3406601" y="1048253"/>
                </a:lnTo>
                <a:lnTo>
                  <a:pt x="0" y="1048253"/>
                </a:lnTo>
                <a:lnTo>
                  <a:pt x="0" y="0"/>
                </a:lnTo>
                <a:close/>
              </a:path>
            </a:pathLst>
          </a:custGeom>
          <a:blipFill>
            <a:blip r:embed="rId4"/>
            <a:stretch>
              <a:fillRect l="-2723" t="0" r="-2723" b="0"/>
            </a:stretch>
          </a:blipFill>
        </p:spPr>
      </p:sp>
      <p:sp>
        <p:nvSpPr>
          <p:cNvPr name="TextBox 5" id="5"/>
          <p:cNvSpPr txBox="true"/>
          <p:nvPr/>
        </p:nvSpPr>
        <p:spPr>
          <a:xfrm rot="0">
            <a:off x="3958223" y="6455987"/>
            <a:ext cx="10371553" cy="585393"/>
          </a:xfrm>
          <a:prstGeom prst="rect">
            <a:avLst/>
          </a:prstGeom>
        </p:spPr>
        <p:txBody>
          <a:bodyPr anchor="t" rtlCol="false" tIns="0" lIns="0" bIns="0" rIns="0">
            <a:spAutoFit/>
          </a:bodyPr>
          <a:lstStyle/>
          <a:p>
            <a:pPr algn="ctr">
              <a:lnSpc>
                <a:spcPts val="4503"/>
              </a:lnSpc>
            </a:pPr>
            <a:r>
              <a:rPr lang="en-US" sz="4093" spc="614">
                <a:solidFill>
                  <a:srgbClr val="000000"/>
                </a:solidFill>
                <a:latin typeface="Montaser Arabic"/>
                <a:ea typeface="Montaser Arabic"/>
                <a:cs typeface="Montaser Arabic"/>
                <a:sym typeface="Montaser Arabic"/>
              </a:rPr>
              <a:t>GRUPO 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69381"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7467673"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69381"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7467673"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430520" y="3439298"/>
            <a:ext cx="7426959" cy="679248"/>
          </a:xfrm>
          <a:prstGeom prst="rect">
            <a:avLst/>
          </a:prstGeom>
        </p:spPr>
        <p:txBody>
          <a:bodyPr anchor="t" rtlCol="false" tIns="0" lIns="0" bIns="0" rIns="0">
            <a:spAutoFit/>
          </a:bodyPr>
          <a:lstStyle/>
          <a:p>
            <a:pPr algn="ctr">
              <a:lnSpc>
                <a:spcPts val="5207"/>
              </a:lnSpc>
            </a:pPr>
            <a:r>
              <a:rPr lang="en-US" sz="4734" spc="710">
                <a:solidFill>
                  <a:srgbClr val="F0FD71"/>
                </a:solidFill>
                <a:latin typeface="HK Modular"/>
                <a:ea typeface="HK Modular"/>
                <a:cs typeface="HK Modular"/>
                <a:sym typeface="HK Modular"/>
              </a:rPr>
              <a:t>RESUMO</a:t>
            </a:r>
          </a:p>
        </p:txBody>
      </p:sp>
      <p:sp>
        <p:nvSpPr>
          <p:cNvPr name="TextBox 7" id="7"/>
          <p:cNvSpPr txBox="true"/>
          <p:nvPr/>
        </p:nvSpPr>
        <p:spPr>
          <a:xfrm rot="0">
            <a:off x="3057768" y="4642372"/>
            <a:ext cx="12652396" cy="4556534"/>
          </a:xfrm>
          <a:prstGeom prst="rect">
            <a:avLst/>
          </a:prstGeom>
        </p:spPr>
        <p:txBody>
          <a:bodyPr anchor="t" rtlCol="false" tIns="0" lIns="0" bIns="0" rIns="0">
            <a:spAutoFit/>
          </a:bodyPr>
          <a:lstStyle/>
          <a:p>
            <a:pPr algn="ctr">
              <a:lnSpc>
                <a:spcPts val="4527"/>
              </a:lnSpc>
            </a:pPr>
            <a:r>
              <a:rPr lang="en-US" sz="3233">
                <a:solidFill>
                  <a:srgbClr val="FFFFFF"/>
                </a:solidFill>
                <a:latin typeface="Tomorrow"/>
                <a:ea typeface="Tomorrow"/>
                <a:cs typeface="Tomorrow"/>
                <a:sym typeface="Tomorrow"/>
              </a:rPr>
              <a:t>Essa apresentação tem o objetivo de analisar os impactos de variáveis econômicas  em especial na Taxa Selic e o IPCA no endividamento da pessoa física no Brasil de 2010 até 2024. Essa pesquisa relaciona suas variações e sua relevância nas mudanças dos números de endividados no país.</a:t>
            </a:r>
          </a:p>
          <a:p>
            <a:pPr algn="ctr">
              <a:lnSpc>
                <a:spcPts val="4527"/>
              </a:lnSpc>
            </a:pPr>
          </a:p>
          <a:p>
            <a:pPr algn="ctr">
              <a:lnSpc>
                <a:spcPts val="4527"/>
              </a:lnSpc>
            </a:pPr>
          </a:p>
          <a:p>
            <a:pPr algn="ctr">
              <a:lnSpc>
                <a:spcPts val="4527"/>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69381"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7467673"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69381"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7467673"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5430520" y="2404488"/>
            <a:ext cx="7426959" cy="679248"/>
          </a:xfrm>
          <a:prstGeom prst="rect">
            <a:avLst/>
          </a:prstGeom>
        </p:spPr>
        <p:txBody>
          <a:bodyPr anchor="t" rtlCol="false" tIns="0" lIns="0" bIns="0" rIns="0">
            <a:spAutoFit/>
          </a:bodyPr>
          <a:lstStyle/>
          <a:p>
            <a:pPr algn="ctr">
              <a:lnSpc>
                <a:spcPts val="5207"/>
              </a:lnSpc>
            </a:pPr>
            <a:r>
              <a:rPr lang="en-US" sz="4734" spc="710">
                <a:solidFill>
                  <a:srgbClr val="F0FD71"/>
                </a:solidFill>
                <a:latin typeface="HK Modular"/>
                <a:ea typeface="HK Modular"/>
                <a:cs typeface="HK Modular"/>
                <a:sym typeface="HK Modular"/>
              </a:rPr>
              <a:t>INTRODUÇÃO</a:t>
            </a:r>
          </a:p>
        </p:txBody>
      </p:sp>
      <p:sp>
        <p:nvSpPr>
          <p:cNvPr name="TextBox 7" id="7"/>
          <p:cNvSpPr txBox="true"/>
          <p:nvPr/>
        </p:nvSpPr>
        <p:spPr>
          <a:xfrm rot="0">
            <a:off x="1212489" y="3310481"/>
            <a:ext cx="16274234" cy="6976519"/>
          </a:xfrm>
          <a:prstGeom prst="rect">
            <a:avLst/>
          </a:prstGeom>
        </p:spPr>
        <p:txBody>
          <a:bodyPr anchor="t" rtlCol="false" tIns="0" lIns="0" bIns="0" rIns="0">
            <a:spAutoFit/>
          </a:bodyPr>
          <a:lstStyle/>
          <a:p>
            <a:pPr algn="ctr">
              <a:lnSpc>
                <a:spcPts val="5507"/>
              </a:lnSpc>
            </a:pPr>
            <a:r>
              <a:rPr lang="en-US" sz="3933">
                <a:solidFill>
                  <a:srgbClr val="F0FD71"/>
                </a:solidFill>
                <a:latin typeface="Tomorrow Bold"/>
                <a:ea typeface="Tomorrow Bold"/>
                <a:cs typeface="Tomorrow Bold"/>
                <a:sym typeface="Tomorrow Bold"/>
              </a:rPr>
              <a:t>Endividamento:</a:t>
            </a:r>
            <a:r>
              <a:rPr lang="en-US" sz="3933">
                <a:solidFill>
                  <a:srgbClr val="FFFFFF"/>
                </a:solidFill>
                <a:latin typeface="Tomorrow"/>
                <a:ea typeface="Tomorrow"/>
                <a:cs typeface="Tomorrow"/>
                <a:sym typeface="Tomorrow"/>
              </a:rPr>
              <a:t> </a:t>
            </a:r>
          </a:p>
          <a:p>
            <a:pPr algn="ctr">
              <a:lnSpc>
                <a:spcPts val="4527"/>
              </a:lnSpc>
            </a:pPr>
            <a:r>
              <a:rPr lang="en-US" sz="3233">
                <a:solidFill>
                  <a:srgbClr val="FFFFFF"/>
                </a:solidFill>
                <a:latin typeface="Tomorrow"/>
                <a:ea typeface="Tomorrow"/>
                <a:cs typeface="Tomorrow"/>
                <a:sym typeface="Tomorrow"/>
              </a:rPr>
              <a:t>fatura</a:t>
            </a:r>
            <a:r>
              <a:rPr lang="en-US" sz="3233">
                <a:solidFill>
                  <a:srgbClr val="F0FD71"/>
                </a:solidFill>
                <a:latin typeface="Tomorrow"/>
                <a:ea typeface="Tomorrow"/>
                <a:cs typeface="Tomorrow"/>
                <a:sym typeface="Tomorrow"/>
              </a:rPr>
              <a:t> a ser paga</a:t>
            </a:r>
            <a:r>
              <a:rPr lang="en-US" sz="3233">
                <a:solidFill>
                  <a:srgbClr val="FFFFFF"/>
                </a:solidFill>
                <a:latin typeface="Tomorrow"/>
                <a:ea typeface="Tomorrow"/>
                <a:cs typeface="Tomorrow"/>
                <a:sym typeface="Tomorrow"/>
              </a:rPr>
              <a:t>, como no cartão de crédito (o qual, após ser utilizado, gera uma fatura e, quando ocorre seu fechamento, ela se torna uma dívida), não sendo recomendado que ocorra atrasos ou vencimentos. Ou seja, endividamento significa que há parcelas a vencer (de compras ou de crédito) e é </a:t>
            </a:r>
            <a:r>
              <a:rPr lang="en-US" sz="3233">
                <a:solidFill>
                  <a:srgbClr val="F0FD71"/>
                </a:solidFill>
                <a:latin typeface="Tomorrow"/>
                <a:ea typeface="Tomorrow"/>
                <a:cs typeface="Tomorrow"/>
                <a:sym typeface="Tomorrow"/>
              </a:rPr>
              <a:t>diferente da inadimplência</a:t>
            </a:r>
            <a:r>
              <a:rPr lang="en-US" sz="3233">
                <a:solidFill>
                  <a:srgbClr val="FFFFFF"/>
                </a:solidFill>
                <a:latin typeface="Tomorrow"/>
                <a:ea typeface="Tomorrow"/>
                <a:cs typeface="Tomorrow"/>
                <a:sym typeface="Tomorrow"/>
              </a:rPr>
              <a:t>, que acontece quando os pagamentos estão atrasados.</a:t>
            </a:r>
          </a:p>
          <a:p>
            <a:pPr algn="ctr">
              <a:lnSpc>
                <a:spcPts val="4527"/>
              </a:lnSpc>
            </a:pPr>
          </a:p>
          <a:p>
            <a:pPr algn="ctr">
              <a:lnSpc>
                <a:spcPts val="4527"/>
              </a:lnSpc>
            </a:pPr>
          </a:p>
          <a:p>
            <a:pPr algn="ctr">
              <a:lnSpc>
                <a:spcPts val="4527"/>
              </a:lnSpc>
            </a:pPr>
          </a:p>
          <a:p>
            <a:pPr algn="ctr">
              <a:lnSpc>
                <a:spcPts val="4527"/>
              </a:lnSpc>
            </a:pPr>
          </a:p>
          <a:p>
            <a:pPr algn="ctr">
              <a:lnSpc>
                <a:spcPts val="4527"/>
              </a:lnSpc>
            </a:pPr>
          </a:p>
          <a:p>
            <a:pPr algn="ctr">
              <a:lnSpc>
                <a:spcPts val="4527"/>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69381"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7467673"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69381"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7467673"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853227" y="3588511"/>
            <a:ext cx="16789919" cy="6976519"/>
          </a:xfrm>
          <a:prstGeom prst="rect">
            <a:avLst/>
          </a:prstGeom>
        </p:spPr>
        <p:txBody>
          <a:bodyPr anchor="t" rtlCol="false" tIns="0" lIns="0" bIns="0" rIns="0">
            <a:spAutoFit/>
          </a:bodyPr>
          <a:lstStyle/>
          <a:p>
            <a:pPr algn="ctr">
              <a:lnSpc>
                <a:spcPts val="5507"/>
              </a:lnSpc>
            </a:pPr>
            <a:r>
              <a:rPr lang="en-US" sz="3933">
                <a:solidFill>
                  <a:srgbClr val="F0FD71"/>
                </a:solidFill>
                <a:latin typeface="Tomorrow Bold"/>
                <a:ea typeface="Tomorrow Bold"/>
                <a:cs typeface="Tomorrow Bold"/>
                <a:sym typeface="Tomorrow Bold"/>
              </a:rPr>
              <a:t>Taxa Selic:</a:t>
            </a:r>
            <a:r>
              <a:rPr lang="en-US" sz="3933">
                <a:solidFill>
                  <a:srgbClr val="FFFFFF"/>
                </a:solidFill>
                <a:latin typeface="Tomorrow"/>
                <a:ea typeface="Tomorrow"/>
                <a:cs typeface="Tomorrow"/>
                <a:sym typeface="Tomorrow"/>
              </a:rPr>
              <a:t> </a:t>
            </a:r>
          </a:p>
          <a:p>
            <a:pPr algn="ctr">
              <a:lnSpc>
                <a:spcPts val="4527"/>
              </a:lnSpc>
            </a:pPr>
            <a:r>
              <a:rPr lang="en-US" sz="3233">
                <a:solidFill>
                  <a:srgbClr val="FFFFFF"/>
                </a:solidFill>
                <a:latin typeface="Tomorrow"/>
                <a:ea typeface="Tomorrow"/>
                <a:cs typeface="Tomorrow"/>
                <a:sym typeface="Tomorrow"/>
              </a:rPr>
              <a:t>taxa básica de</a:t>
            </a:r>
            <a:r>
              <a:rPr lang="en-US" sz="3233">
                <a:solidFill>
                  <a:srgbClr val="F0FD71"/>
                </a:solidFill>
                <a:latin typeface="Tomorrow"/>
                <a:ea typeface="Tomorrow"/>
                <a:cs typeface="Tomorrow"/>
                <a:sym typeface="Tomorrow"/>
              </a:rPr>
              <a:t> juros</a:t>
            </a:r>
            <a:r>
              <a:rPr lang="en-US" sz="3233">
                <a:solidFill>
                  <a:srgbClr val="FFFFFF"/>
                </a:solidFill>
                <a:latin typeface="Tomorrow"/>
                <a:ea typeface="Tomorrow"/>
                <a:cs typeface="Tomorrow"/>
                <a:sym typeface="Tomorrow"/>
              </a:rPr>
              <a:t> da economia. Ela tem um papel importante nas outras taxas de juros, como em </a:t>
            </a:r>
            <a:r>
              <a:rPr lang="en-US" sz="3233">
                <a:solidFill>
                  <a:srgbClr val="F0FD71"/>
                </a:solidFill>
                <a:latin typeface="Tomorrow"/>
                <a:ea typeface="Tomorrow"/>
                <a:cs typeface="Tomorrow"/>
                <a:sym typeface="Tomorrow"/>
              </a:rPr>
              <a:t>empréstimos</a:t>
            </a:r>
            <a:r>
              <a:rPr lang="en-US" sz="3233">
                <a:solidFill>
                  <a:srgbClr val="FFFFFF"/>
                </a:solidFill>
                <a:latin typeface="Tomorrow"/>
                <a:ea typeface="Tomorrow"/>
                <a:cs typeface="Tomorrow"/>
                <a:sym typeface="Tomorrow"/>
              </a:rPr>
              <a:t> e </a:t>
            </a:r>
            <a:r>
              <a:rPr lang="en-US" sz="3233">
                <a:solidFill>
                  <a:srgbClr val="F0FD71"/>
                </a:solidFill>
                <a:latin typeface="Tomorrow"/>
                <a:ea typeface="Tomorrow"/>
                <a:cs typeface="Tomorrow"/>
                <a:sym typeface="Tomorrow"/>
              </a:rPr>
              <a:t>financiamento </a:t>
            </a:r>
            <a:r>
              <a:rPr lang="en-US" sz="3233">
                <a:solidFill>
                  <a:srgbClr val="FFFFFF"/>
                </a:solidFill>
                <a:latin typeface="Tomorrow"/>
                <a:ea typeface="Tomorrow"/>
                <a:cs typeface="Tomorrow"/>
                <a:sym typeface="Tomorrow"/>
              </a:rPr>
              <a:t>. A Selic é influenciada pelo </a:t>
            </a:r>
            <a:r>
              <a:rPr lang="en-US" sz="3233">
                <a:solidFill>
                  <a:srgbClr val="F0FD71"/>
                </a:solidFill>
                <a:latin typeface="Tomorrow"/>
                <a:ea typeface="Tomorrow"/>
                <a:cs typeface="Tomorrow"/>
                <a:sym typeface="Tomorrow"/>
              </a:rPr>
              <a:t>Banco Central</a:t>
            </a:r>
            <a:r>
              <a:rPr lang="en-US" sz="3233">
                <a:solidFill>
                  <a:srgbClr val="FFFFFF"/>
                </a:solidFill>
                <a:latin typeface="Tomorrow"/>
                <a:ea typeface="Tomorrow"/>
                <a:cs typeface="Tomorrow"/>
                <a:sym typeface="Tomorrow"/>
              </a:rPr>
              <a:t> por meio da venda e compra dos títulos governamentais. Se os juros da taxa Selic se elevam, sobem as demais taxas de juros e o contrário também procede.</a:t>
            </a:r>
          </a:p>
          <a:p>
            <a:pPr algn="ctr">
              <a:lnSpc>
                <a:spcPts val="4527"/>
              </a:lnSpc>
            </a:pPr>
          </a:p>
          <a:p>
            <a:pPr algn="ctr">
              <a:lnSpc>
                <a:spcPts val="4527"/>
              </a:lnSpc>
            </a:pPr>
          </a:p>
          <a:p>
            <a:pPr algn="ctr">
              <a:lnSpc>
                <a:spcPts val="4527"/>
              </a:lnSpc>
            </a:pPr>
          </a:p>
          <a:p>
            <a:pPr algn="ctr">
              <a:lnSpc>
                <a:spcPts val="4527"/>
              </a:lnSpc>
            </a:pPr>
          </a:p>
          <a:p>
            <a:pPr algn="ctr">
              <a:lnSpc>
                <a:spcPts val="4527"/>
              </a:lnSpc>
            </a:pPr>
          </a:p>
          <a:p>
            <a:pPr algn="ctr">
              <a:lnSpc>
                <a:spcPts val="4527"/>
              </a:lnSpc>
            </a:pPr>
          </a:p>
          <a:p>
            <a:pPr algn="ctr">
              <a:lnSpc>
                <a:spcPts val="4527"/>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69381"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7467673"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69381"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7467673"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2317334"/>
            <a:ext cx="15973477" cy="11548519"/>
          </a:xfrm>
          <a:prstGeom prst="rect">
            <a:avLst/>
          </a:prstGeom>
        </p:spPr>
        <p:txBody>
          <a:bodyPr anchor="t" rtlCol="false" tIns="0" lIns="0" bIns="0" rIns="0">
            <a:spAutoFit/>
          </a:bodyPr>
          <a:lstStyle/>
          <a:p>
            <a:pPr algn="ctr">
              <a:lnSpc>
                <a:spcPts val="5507"/>
              </a:lnSpc>
            </a:pPr>
            <a:r>
              <a:rPr lang="en-US" sz="3933">
                <a:solidFill>
                  <a:srgbClr val="F0FD71"/>
                </a:solidFill>
                <a:latin typeface="Tomorrow Bold"/>
                <a:ea typeface="Tomorrow Bold"/>
                <a:cs typeface="Tomorrow Bold"/>
                <a:sym typeface="Tomorrow Bold"/>
              </a:rPr>
              <a:t>Juros:</a:t>
            </a:r>
            <a:r>
              <a:rPr lang="en-US" sz="3933">
                <a:solidFill>
                  <a:srgbClr val="FFFFFF"/>
                </a:solidFill>
                <a:latin typeface="Tomorrow"/>
                <a:ea typeface="Tomorrow"/>
                <a:cs typeface="Tomorrow"/>
                <a:sym typeface="Tomorrow"/>
              </a:rPr>
              <a:t> </a:t>
            </a:r>
          </a:p>
          <a:p>
            <a:pPr algn="ctr">
              <a:lnSpc>
                <a:spcPts val="4527"/>
              </a:lnSpc>
            </a:pPr>
            <a:r>
              <a:rPr lang="en-US" sz="3233">
                <a:solidFill>
                  <a:srgbClr val="FFFFFF"/>
                </a:solidFill>
                <a:latin typeface="Tomorrow"/>
                <a:ea typeface="Tomorrow"/>
                <a:cs typeface="Tomorrow"/>
                <a:sym typeface="Tomorrow"/>
              </a:rPr>
              <a:t> influenciam o </a:t>
            </a:r>
            <a:r>
              <a:rPr lang="en-US" sz="3233">
                <a:solidFill>
                  <a:srgbClr val="F0FD71"/>
                </a:solidFill>
                <a:latin typeface="Tomorrow"/>
                <a:ea typeface="Tomorrow"/>
                <a:cs typeface="Tomorrow"/>
                <a:sym typeface="Tomorrow"/>
              </a:rPr>
              <a:t>status financeiro</a:t>
            </a:r>
            <a:r>
              <a:rPr lang="en-US" sz="3233">
                <a:solidFill>
                  <a:srgbClr val="FFFFFF"/>
                </a:solidFill>
                <a:latin typeface="Tomorrow"/>
                <a:ea typeface="Tomorrow"/>
                <a:cs typeface="Tomorrow"/>
                <a:sym typeface="Tomorrow"/>
              </a:rPr>
              <a:t> da população, porque, independente de ele estar alto ou baixo, sempre haverá pessoas solicitando esses serviços. A renda média per capita do país era de 1.848 reais em 2023, segundo o IBGE. Assim, em casos de emergências ou na compra de um imóvel, existe uma possibilidade de que o </a:t>
            </a:r>
            <a:r>
              <a:rPr lang="en-US" sz="3233">
                <a:solidFill>
                  <a:srgbClr val="F0FD71"/>
                </a:solidFill>
                <a:latin typeface="Tomorrow"/>
                <a:ea typeface="Tomorrow"/>
                <a:cs typeface="Tomorrow"/>
                <a:sym typeface="Tomorrow"/>
              </a:rPr>
              <a:t>empréstimo</a:t>
            </a:r>
            <a:r>
              <a:rPr lang="en-US" sz="3233">
                <a:solidFill>
                  <a:srgbClr val="FFFFFF"/>
                </a:solidFill>
                <a:latin typeface="Tomorrow"/>
                <a:ea typeface="Tomorrow"/>
                <a:cs typeface="Tomorrow"/>
                <a:sym typeface="Tomorrow"/>
              </a:rPr>
              <a:t> ou o</a:t>
            </a:r>
            <a:r>
              <a:rPr lang="en-US" sz="3233">
                <a:solidFill>
                  <a:srgbClr val="F0FD71"/>
                </a:solidFill>
                <a:latin typeface="Tomorrow"/>
                <a:ea typeface="Tomorrow"/>
                <a:cs typeface="Tomorrow"/>
                <a:sym typeface="Tomorrow"/>
              </a:rPr>
              <a:t> financiamento</a:t>
            </a:r>
            <a:r>
              <a:rPr lang="en-US" sz="3233">
                <a:solidFill>
                  <a:srgbClr val="FFFFFF"/>
                </a:solidFill>
                <a:latin typeface="Tomorrow"/>
                <a:ea typeface="Tomorrow"/>
                <a:cs typeface="Tomorrow"/>
                <a:sym typeface="Tomorrow"/>
              </a:rPr>
              <a:t> sejam solicitados, e a diferença do valor emprestado e o total que será pago depende da variação da </a:t>
            </a:r>
            <a:r>
              <a:rPr lang="en-US" sz="3233">
                <a:solidFill>
                  <a:srgbClr val="F0FD71"/>
                </a:solidFill>
                <a:latin typeface="Tomorrow"/>
                <a:ea typeface="Tomorrow"/>
                <a:cs typeface="Tomorrow"/>
                <a:sym typeface="Tomorrow"/>
              </a:rPr>
              <a:t>Taxa  Selic</a:t>
            </a:r>
            <a:r>
              <a:rPr lang="en-US" sz="3233">
                <a:solidFill>
                  <a:srgbClr val="FFFFFF"/>
                </a:solidFill>
                <a:latin typeface="Tomorrow"/>
                <a:ea typeface="Tomorrow"/>
                <a:cs typeface="Tomorrow"/>
                <a:sym typeface="Tomorrow"/>
              </a:rPr>
              <a:t>.</a:t>
            </a:r>
          </a:p>
          <a:p>
            <a:pPr algn="ctr">
              <a:lnSpc>
                <a:spcPts val="4527"/>
              </a:lnSpc>
            </a:pPr>
            <a:r>
              <a:rPr lang="en-US" sz="3233">
                <a:solidFill>
                  <a:srgbClr val="FFFFFF"/>
                </a:solidFill>
                <a:latin typeface="Tomorrow"/>
                <a:ea typeface="Tomorrow"/>
                <a:cs typeface="Tomorrow"/>
                <a:sym typeface="Tomorrow"/>
              </a:rPr>
              <a:t>Entretanto, a variação da Selic em comparação aos juros </a:t>
            </a:r>
            <a:r>
              <a:rPr lang="en-US" sz="3233">
                <a:solidFill>
                  <a:srgbClr val="F0FD71"/>
                </a:solidFill>
                <a:latin typeface="Tomorrow"/>
                <a:ea typeface="Tomorrow"/>
                <a:cs typeface="Tomorrow"/>
                <a:sym typeface="Tomorrow"/>
              </a:rPr>
              <a:t>não</a:t>
            </a:r>
            <a:r>
              <a:rPr lang="en-US" sz="3233">
                <a:solidFill>
                  <a:srgbClr val="FFFFFF"/>
                </a:solidFill>
                <a:latin typeface="Tomorrow"/>
                <a:ea typeface="Tomorrow"/>
                <a:cs typeface="Tomorrow"/>
                <a:sym typeface="Tomorrow"/>
              </a:rPr>
              <a:t> </a:t>
            </a:r>
            <a:r>
              <a:rPr lang="en-US" sz="3233">
                <a:solidFill>
                  <a:srgbClr val="F0FD71"/>
                </a:solidFill>
                <a:latin typeface="Tomorrow"/>
                <a:ea typeface="Tomorrow"/>
                <a:cs typeface="Tomorrow"/>
                <a:sym typeface="Tomorrow"/>
              </a:rPr>
              <a:t>é proporcional</a:t>
            </a:r>
            <a:r>
              <a:rPr lang="en-US" sz="3233">
                <a:solidFill>
                  <a:srgbClr val="FFFFFF"/>
                </a:solidFill>
                <a:latin typeface="Tomorrow"/>
                <a:ea typeface="Tomorrow"/>
                <a:cs typeface="Tomorrow"/>
                <a:sym typeface="Tomorrow"/>
              </a:rPr>
              <a:t>, e é necessário averiguar os demais </a:t>
            </a:r>
            <a:r>
              <a:rPr lang="en-US" sz="3233">
                <a:solidFill>
                  <a:srgbClr val="F0FD71"/>
                </a:solidFill>
                <a:latin typeface="Tomorrow"/>
                <a:ea typeface="Tomorrow"/>
                <a:cs typeface="Tomorrow"/>
                <a:sym typeface="Tomorrow"/>
              </a:rPr>
              <a:t>fatores socioeconômicos</a:t>
            </a:r>
            <a:r>
              <a:rPr lang="en-US" sz="3233">
                <a:solidFill>
                  <a:srgbClr val="FFFFFF"/>
                </a:solidFill>
                <a:latin typeface="Tomorrow"/>
                <a:ea typeface="Tomorrow"/>
                <a:cs typeface="Tomorrow"/>
                <a:sym typeface="Tomorrow"/>
              </a:rPr>
              <a:t> da época (como a inflação) para entender suas variações.</a:t>
            </a:r>
          </a:p>
          <a:p>
            <a:pPr algn="ctr">
              <a:lnSpc>
                <a:spcPts val="4527"/>
              </a:lnSpc>
            </a:pPr>
          </a:p>
          <a:p>
            <a:pPr algn="ctr">
              <a:lnSpc>
                <a:spcPts val="4527"/>
              </a:lnSpc>
            </a:pPr>
          </a:p>
          <a:p>
            <a:pPr algn="ctr">
              <a:lnSpc>
                <a:spcPts val="4527"/>
              </a:lnSpc>
            </a:pPr>
          </a:p>
          <a:p>
            <a:pPr algn="ctr">
              <a:lnSpc>
                <a:spcPts val="4527"/>
              </a:lnSpc>
            </a:pPr>
          </a:p>
          <a:p>
            <a:pPr algn="ctr">
              <a:lnSpc>
                <a:spcPts val="4527"/>
              </a:lnSpc>
            </a:pPr>
          </a:p>
          <a:p>
            <a:pPr algn="ctr">
              <a:lnSpc>
                <a:spcPts val="4527"/>
              </a:lnSpc>
            </a:pPr>
          </a:p>
          <a:p>
            <a:pPr algn="ctr">
              <a:lnSpc>
                <a:spcPts val="4527"/>
              </a:lnSpc>
            </a:pPr>
          </a:p>
          <a:p>
            <a:pPr algn="ctr">
              <a:lnSpc>
                <a:spcPts val="4527"/>
              </a:lnSpc>
            </a:pPr>
          </a:p>
          <a:p>
            <a:pPr algn="ctr">
              <a:lnSpc>
                <a:spcPts val="4527"/>
              </a:lnSpc>
            </a:pPr>
          </a:p>
          <a:p>
            <a:pPr algn="ctr">
              <a:lnSpc>
                <a:spcPts val="4527"/>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69381"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7467673"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69381"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7467673"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90338" y="1848002"/>
            <a:ext cx="17307324" cy="12691519"/>
          </a:xfrm>
          <a:prstGeom prst="rect">
            <a:avLst/>
          </a:prstGeom>
        </p:spPr>
        <p:txBody>
          <a:bodyPr anchor="t" rtlCol="false" tIns="0" lIns="0" bIns="0" rIns="0">
            <a:spAutoFit/>
          </a:bodyPr>
          <a:lstStyle/>
          <a:p>
            <a:pPr algn="ctr">
              <a:lnSpc>
                <a:spcPts val="5507"/>
              </a:lnSpc>
            </a:pPr>
            <a:r>
              <a:rPr lang="en-US" sz="3933">
                <a:solidFill>
                  <a:srgbClr val="F0FD71"/>
                </a:solidFill>
                <a:latin typeface="Tomorrow Bold"/>
                <a:ea typeface="Tomorrow Bold"/>
                <a:cs typeface="Tomorrow Bold"/>
                <a:sym typeface="Tomorrow Bold"/>
              </a:rPr>
              <a:t>IPCA:</a:t>
            </a:r>
            <a:r>
              <a:rPr lang="en-US" sz="3933">
                <a:solidFill>
                  <a:srgbClr val="FFFFFF"/>
                </a:solidFill>
                <a:latin typeface="Tomorrow"/>
                <a:ea typeface="Tomorrow"/>
                <a:cs typeface="Tomorrow"/>
                <a:sym typeface="Tomorrow"/>
              </a:rPr>
              <a:t> </a:t>
            </a:r>
          </a:p>
          <a:p>
            <a:pPr algn="ctr">
              <a:lnSpc>
                <a:spcPts val="4527"/>
              </a:lnSpc>
            </a:pPr>
            <a:r>
              <a:rPr lang="en-US" sz="3233">
                <a:solidFill>
                  <a:srgbClr val="FFFFFF"/>
                </a:solidFill>
                <a:latin typeface="Tomorrow"/>
                <a:ea typeface="Tomorrow"/>
                <a:cs typeface="Tomorrow"/>
                <a:sym typeface="Tomorrow"/>
              </a:rPr>
              <a:t>O Índice Nacional de Preços ao Consumidor Amplo – IPCA tem o objetivo de medir a </a:t>
            </a:r>
            <a:r>
              <a:rPr lang="en-US" sz="3233">
                <a:solidFill>
                  <a:srgbClr val="F0FD71"/>
                </a:solidFill>
                <a:latin typeface="Tomorrow"/>
                <a:ea typeface="Tomorrow"/>
                <a:cs typeface="Tomorrow"/>
                <a:sym typeface="Tomorrow"/>
              </a:rPr>
              <a:t>inflação</a:t>
            </a:r>
            <a:r>
              <a:rPr lang="en-US" sz="3233">
                <a:solidFill>
                  <a:srgbClr val="FFFFFF"/>
                </a:solidFill>
                <a:latin typeface="Tomorrow"/>
                <a:ea typeface="Tomorrow"/>
                <a:cs typeface="Tomorrow"/>
                <a:sym typeface="Tomorrow"/>
              </a:rPr>
              <a:t> de um conjunto de produtos e serviços comercializados no varejo, referentes ao </a:t>
            </a:r>
            <a:r>
              <a:rPr lang="en-US" sz="3233">
                <a:solidFill>
                  <a:srgbClr val="F0FD71"/>
                </a:solidFill>
                <a:latin typeface="Tomorrow"/>
                <a:ea typeface="Tomorrow"/>
                <a:cs typeface="Tomorrow"/>
                <a:sym typeface="Tomorrow"/>
              </a:rPr>
              <a:t>consumo pessoal</a:t>
            </a:r>
            <a:r>
              <a:rPr lang="en-US" sz="3233">
                <a:solidFill>
                  <a:srgbClr val="FFFFFF"/>
                </a:solidFill>
                <a:latin typeface="Tomorrow"/>
                <a:ea typeface="Tomorrow"/>
                <a:cs typeface="Tomorrow"/>
                <a:sym typeface="Tomorrow"/>
              </a:rPr>
              <a:t> das famílias. As variações do IPCA têm impacto direto no </a:t>
            </a:r>
            <a:r>
              <a:rPr lang="en-US" sz="3233">
                <a:solidFill>
                  <a:srgbClr val="F0FD71"/>
                </a:solidFill>
                <a:latin typeface="Tomorrow"/>
                <a:ea typeface="Tomorrow"/>
                <a:cs typeface="Tomorrow"/>
                <a:sym typeface="Tomorrow"/>
              </a:rPr>
              <a:t>bolso</a:t>
            </a:r>
            <a:r>
              <a:rPr lang="en-US" sz="3233">
                <a:solidFill>
                  <a:srgbClr val="FFFFFF"/>
                </a:solidFill>
                <a:latin typeface="Tomorrow"/>
                <a:ea typeface="Tomorrow"/>
                <a:cs typeface="Tomorrow"/>
                <a:sym typeface="Tomorrow"/>
              </a:rPr>
              <a:t> da população. Quando o índice está alto, significa que o dinheiro perdeu o </a:t>
            </a:r>
            <a:r>
              <a:rPr lang="en-US" sz="3233">
                <a:solidFill>
                  <a:srgbClr val="F0FD71"/>
                </a:solidFill>
                <a:latin typeface="Tomorrow"/>
                <a:ea typeface="Tomorrow"/>
                <a:cs typeface="Tomorrow"/>
                <a:sym typeface="Tomorrow"/>
              </a:rPr>
              <a:t>valor</a:t>
            </a:r>
            <a:r>
              <a:rPr lang="en-US" sz="3233">
                <a:solidFill>
                  <a:srgbClr val="FFFFFF"/>
                </a:solidFill>
                <a:latin typeface="Tomorrow"/>
                <a:ea typeface="Tomorrow"/>
                <a:cs typeface="Tomorrow"/>
                <a:sym typeface="Tomorrow"/>
              </a:rPr>
              <a:t>. Ou seja, o preço das coisas está aumentando, mas o salário segue o mesmo. Não é possível comprar os mesmos itens do mês anterior pelo mesmo preço.</a:t>
            </a:r>
          </a:p>
          <a:p>
            <a:pPr algn="ctr">
              <a:lnSpc>
                <a:spcPts val="4527"/>
              </a:lnSpc>
            </a:pPr>
            <a:r>
              <a:rPr lang="en-US" sz="3233">
                <a:solidFill>
                  <a:srgbClr val="FFFFFF"/>
                </a:solidFill>
                <a:latin typeface="Tomorrow"/>
                <a:ea typeface="Tomorrow"/>
                <a:cs typeface="Tomorrow"/>
                <a:sym typeface="Tomorrow"/>
              </a:rPr>
              <a:t>Ademais, </a:t>
            </a:r>
            <a:r>
              <a:rPr lang="en-US" sz="3233">
                <a:solidFill>
                  <a:srgbClr val="F0FD71"/>
                </a:solidFill>
                <a:latin typeface="Tomorrow"/>
                <a:ea typeface="Tomorrow"/>
                <a:cs typeface="Tomorrow"/>
                <a:sym typeface="Tomorrow"/>
              </a:rPr>
              <a:t>preços</a:t>
            </a:r>
            <a:r>
              <a:rPr lang="en-US" sz="3233">
                <a:solidFill>
                  <a:srgbClr val="FFFFFF"/>
                </a:solidFill>
                <a:latin typeface="Tomorrow"/>
                <a:ea typeface="Tomorrow"/>
                <a:cs typeface="Tomorrow"/>
                <a:sym typeface="Tomorrow"/>
              </a:rPr>
              <a:t> mais altos </a:t>
            </a:r>
            <a:r>
              <a:rPr lang="en-US" sz="3233">
                <a:solidFill>
                  <a:srgbClr val="F0FD71"/>
                </a:solidFill>
                <a:latin typeface="Tomorrow"/>
                <a:ea typeface="Tomorrow"/>
                <a:cs typeface="Tomorrow"/>
                <a:sym typeface="Tomorrow"/>
              </a:rPr>
              <a:t>desestimulam</a:t>
            </a:r>
            <a:r>
              <a:rPr lang="en-US" sz="3233">
                <a:solidFill>
                  <a:srgbClr val="FFFFFF"/>
                </a:solidFill>
                <a:latin typeface="Tomorrow"/>
                <a:ea typeface="Tomorrow"/>
                <a:cs typeface="Tomorrow"/>
                <a:sym typeface="Tomorrow"/>
              </a:rPr>
              <a:t> o consumo, então é possível realizar uma comparação em períodos longos de</a:t>
            </a:r>
            <a:r>
              <a:rPr lang="en-US" sz="3233">
                <a:solidFill>
                  <a:srgbClr val="F0FD71"/>
                </a:solidFill>
                <a:latin typeface="Tomorrow"/>
                <a:ea typeface="Tomorrow"/>
                <a:cs typeface="Tomorrow"/>
                <a:sym typeface="Tomorrow"/>
              </a:rPr>
              <a:t> inflação</a:t>
            </a:r>
            <a:r>
              <a:rPr lang="en-US" sz="3233">
                <a:solidFill>
                  <a:srgbClr val="FFFFFF"/>
                </a:solidFill>
                <a:latin typeface="Tomorrow"/>
                <a:ea typeface="Tomorrow"/>
                <a:cs typeface="Tomorrow"/>
                <a:sym typeface="Tomorrow"/>
              </a:rPr>
              <a:t> com o número de </a:t>
            </a:r>
            <a:r>
              <a:rPr lang="en-US" sz="3233">
                <a:solidFill>
                  <a:srgbClr val="F0FD71"/>
                </a:solidFill>
                <a:latin typeface="Tomorrow"/>
                <a:ea typeface="Tomorrow"/>
                <a:cs typeface="Tomorrow"/>
                <a:sym typeface="Tomorrow"/>
              </a:rPr>
              <a:t>endividados</a:t>
            </a:r>
            <a:r>
              <a:rPr lang="en-US" sz="3233">
                <a:solidFill>
                  <a:srgbClr val="FFFFFF"/>
                </a:solidFill>
                <a:latin typeface="Tomorrow"/>
                <a:ea typeface="Tomorrow"/>
                <a:cs typeface="Tomorrow"/>
                <a:sym typeface="Tomorrow"/>
              </a:rPr>
              <a:t>, como em 2016, quando o IPCA ficou em 6,34% e a taxa de endividamento sofreu uma queda de 3,9% em relação ao ano anterior, passando de 61,1% para 58,7%, segundo a CNC. </a:t>
            </a:r>
          </a:p>
          <a:p>
            <a:pPr algn="ctr">
              <a:lnSpc>
                <a:spcPts val="4527"/>
              </a:lnSpc>
            </a:pPr>
          </a:p>
          <a:p>
            <a:pPr algn="ctr">
              <a:lnSpc>
                <a:spcPts val="4527"/>
              </a:lnSpc>
            </a:pPr>
          </a:p>
          <a:p>
            <a:pPr algn="ctr">
              <a:lnSpc>
                <a:spcPts val="4527"/>
              </a:lnSpc>
            </a:pPr>
          </a:p>
          <a:p>
            <a:pPr algn="ctr">
              <a:lnSpc>
                <a:spcPts val="4527"/>
              </a:lnSpc>
            </a:pPr>
          </a:p>
          <a:p>
            <a:pPr algn="ctr">
              <a:lnSpc>
                <a:spcPts val="4527"/>
              </a:lnSpc>
            </a:pPr>
          </a:p>
          <a:p>
            <a:pPr algn="ctr">
              <a:lnSpc>
                <a:spcPts val="4527"/>
              </a:lnSpc>
            </a:pPr>
          </a:p>
          <a:p>
            <a:pPr algn="ctr">
              <a:lnSpc>
                <a:spcPts val="4527"/>
              </a:lnSpc>
            </a:pPr>
          </a:p>
          <a:p>
            <a:pPr algn="ctr">
              <a:lnSpc>
                <a:spcPts val="4527"/>
              </a:lnSpc>
            </a:pPr>
          </a:p>
          <a:p>
            <a:pPr algn="ctr">
              <a:lnSpc>
                <a:spcPts val="4527"/>
              </a:lnSpc>
            </a:pPr>
          </a:p>
          <a:p>
            <a:pPr algn="ctr">
              <a:lnSpc>
                <a:spcPts val="4527"/>
              </a:lnSpc>
            </a:pPr>
          </a:p>
          <a:p>
            <a:pPr algn="ctr">
              <a:lnSpc>
                <a:spcPts val="4527"/>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69381"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7467673" y="417536"/>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400000">
            <a:off x="469381"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7467673" y="9518518"/>
            <a:ext cx="350946" cy="350946"/>
          </a:xfrm>
          <a:custGeom>
            <a:avLst/>
            <a:gdLst/>
            <a:ahLst/>
            <a:cxnLst/>
            <a:rect r="r" b="b" t="t" l="l"/>
            <a:pathLst>
              <a:path h="350946" w="350946">
                <a:moveTo>
                  <a:pt x="0" y="0"/>
                </a:moveTo>
                <a:lnTo>
                  <a:pt x="350946" y="0"/>
                </a:lnTo>
                <a:lnTo>
                  <a:pt x="350946" y="350946"/>
                </a:lnTo>
                <a:lnTo>
                  <a:pt x="0" y="3509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815503" y="3614656"/>
            <a:ext cx="15443797" cy="3638424"/>
          </a:xfrm>
          <a:prstGeom prst="rect">
            <a:avLst/>
          </a:prstGeom>
        </p:spPr>
        <p:txBody>
          <a:bodyPr anchor="t" rtlCol="false" tIns="0" lIns="0" bIns="0" rIns="0">
            <a:spAutoFit/>
          </a:bodyPr>
          <a:lstStyle/>
          <a:p>
            <a:pPr algn="ctr">
              <a:lnSpc>
                <a:spcPts val="5781"/>
              </a:lnSpc>
            </a:pPr>
            <a:r>
              <a:rPr lang="en-US" sz="4129">
                <a:solidFill>
                  <a:srgbClr val="FFFFFF"/>
                </a:solidFill>
                <a:latin typeface="Tomorrow"/>
                <a:ea typeface="Tomorrow"/>
                <a:cs typeface="Tomorrow"/>
                <a:sym typeface="Tomorrow"/>
              </a:rPr>
              <a:t>A inadimplência e o desemprego ficaram em alta no mesmo período, demostrando que o endividamento é apenas um dos fatores que devem ser analisados para entender o poder econômico dos brasileiros!</a:t>
            </a:r>
          </a:p>
          <a:p>
            <a:pPr algn="ctr">
              <a:lnSpc>
                <a:spcPts val="5781"/>
              </a:lnSpc>
              <a:spcBef>
                <a:spcPct val="0"/>
              </a:spcBef>
            </a:pPr>
          </a:p>
        </p:txBody>
      </p:sp>
      <p:grpSp>
        <p:nvGrpSpPr>
          <p:cNvPr name="Group 7" id="7"/>
          <p:cNvGrpSpPr/>
          <p:nvPr/>
        </p:nvGrpSpPr>
        <p:grpSpPr>
          <a:xfrm rot="-5400000">
            <a:off x="6665400" y="-12131375"/>
            <a:ext cx="4759477" cy="20817723"/>
            <a:chOff x="0" y="0"/>
            <a:chExt cx="2713013" cy="11866591"/>
          </a:xfrm>
        </p:grpSpPr>
        <p:sp>
          <p:nvSpPr>
            <p:cNvPr name="Freeform 8" id="8"/>
            <p:cNvSpPr/>
            <p:nvPr/>
          </p:nvSpPr>
          <p:spPr>
            <a:xfrm flipH="false" flipV="false" rot="0">
              <a:off x="0" y="0"/>
              <a:ext cx="2713013" cy="11866591"/>
            </a:xfrm>
            <a:custGeom>
              <a:avLst/>
              <a:gdLst/>
              <a:ahLst/>
              <a:cxnLst/>
              <a:rect r="r" b="b" t="t" l="l"/>
              <a:pathLst>
                <a:path h="11866591" w="2713013">
                  <a:moveTo>
                    <a:pt x="0" y="0"/>
                  </a:moveTo>
                  <a:lnTo>
                    <a:pt x="2713013" y="0"/>
                  </a:lnTo>
                  <a:lnTo>
                    <a:pt x="2713013" y="11866591"/>
                  </a:lnTo>
                  <a:lnTo>
                    <a:pt x="0" y="11866591"/>
                  </a:lnTo>
                  <a:close/>
                </a:path>
              </a:pathLst>
            </a:custGeom>
            <a:solidFill>
              <a:srgbClr val="E4C811"/>
            </a:solidFill>
          </p:spPr>
        </p:sp>
        <p:sp>
          <p:nvSpPr>
            <p:cNvPr name="TextBox 9" id="9"/>
            <p:cNvSpPr txBox="true"/>
            <p:nvPr/>
          </p:nvSpPr>
          <p:spPr>
            <a:xfrm>
              <a:off x="0" y="-38100"/>
              <a:ext cx="2713013" cy="11904691"/>
            </a:xfrm>
            <a:prstGeom prst="rect">
              <a:avLst/>
            </a:prstGeom>
          </p:spPr>
          <p:txBody>
            <a:bodyPr anchor="ctr" rtlCol="false" tIns="50800" lIns="50800" bIns="50800" rIns="50800"/>
            <a:lstStyle/>
            <a:p>
              <a:pPr algn="ctr">
                <a:lnSpc>
                  <a:spcPts val="2514"/>
                </a:lnSpc>
              </a:pPr>
            </a:p>
          </p:txBody>
        </p:sp>
      </p:grpSp>
      <p:grpSp>
        <p:nvGrpSpPr>
          <p:cNvPr name="Group 10" id="10"/>
          <p:cNvGrpSpPr/>
          <p:nvPr/>
        </p:nvGrpSpPr>
        <p:grpSpPr>
          <a:xfrm rot="-5400000">
            <a:off x="6817800" y="-11978975"/>
            <a:ext cx="4759477" cy="20817723"/>
            <a:chOff x="0" y="0"/>
            <a:chExt cx="2713013" cy="11866591"/>
          </a:xfrm>
        </p:grpSpPr>
        <p:sp>
          <p:nvSpPr>
            <p:cNvPr name="Freeform 11" id="11"/>
            <p:cNvSpPr/>
            <p:nvPr/>
          </p:nvSpPr>
          <p:spPr>
            <a:xfrm flipH="false" flipV="false" rot="0">
              <a:off x="0" y="0"/>
              <a:ext cx="2713013" cy="11866591"/>
            </a:xfrm>
            <a:custGeom>
              <a:avLst/>
              <a:gdLst/>
              <a:ahLst/>
              <a:cxnLst/>
              <a:rect r="r" b="b" t="t" l="l"/>
              <a:pathLst>
                <a:path h="11866591" w="2713013">
                  <a:moveTo>
                    <a:pt x="0" y="0"/>
                  </a:moveTo>
                  <a:lnTo>
                    <a:pt x="2713013" y="0"/>
                  </a:lnTo>
                  <a:lnTo>
                    <a:pt x="2713013" y="11866591"/>
                  </a:lnTo>
                  <a:lnTo>
                    <a:pt x="0" y="11866591"/>
                  </a:lnTo>
                  <a:close/>
                </a:path>
              </a:pathLst>
            </a:custGeom>
            <a:solidFill>
              <a:srgbClr val="E4C811"/>
            </a:solidFill>
          </p:spPr>
        </p:sp>
        <p:sp>
          <p:nvSpPr>
            <p:cNvPr name="TextBox 12" id="12"/>
            <p:cNvSpPr txBox="true"/>
            <p:nvPr/>
          </p:nvSpPr>
          <p:spPr>
            <a:xfrm>
              <a:off x="0" y="-38100"/>
              <a:ext cx="2713013" cy="11904691"/>
            </a:xfrm>
            <a:prstGeom prst="rect">
              <a:avLst/>
            </a:prstGeom>
          </p:spPr>
          <p:txBody>
            <a:bodyPr anchor="ctr" rtlCol="false" tIns="50800" lIns="50800" bIns="50800" rIns="50800"/>
            <a:lstStyle/>
            <a:p>
              <a:pPr algn="ctr">
                <a:lnSpc>
                  <a:spcPts val="2514"/>
                </a:lnSpc>
              </a:pPr>
            </a:p>
          </p:txBody>
        </p:sp>
      </p:grpSp>
      <p:grpSp>
        <p:nvGrpSpPr>
          <p:cNvPr name="Group 13" id="13"/>
          <p:cNvGrpSpPr/>
          <p:nvPr/>
        </p:nvGrpSpPr>
        <p:grpSpPr>
          <a:xfrm rot="-5400000">
            <a:off x="7505607" y="1489395"/>
            <a:ext cx="4759477" cy="20817723"/>
            <a:chOff x="0" y="0"/>
            <a:chExt cx="2713013" cy="11866591"/>
          </a:xfrm>
        </p:grpSpPr>
        <p:sp>
          <p:nvSpPr>
            <p:cNvPr name="Freeform 14" id="14"/>
            <p:cNvSpPr/>
            <p:nvPr/>
          </p:nvSpPr>
          <p:spPr>
            <a:xfrm flipH="false" flipV="false" rot="0">
              <a:off x="0" y="0"/>
              <a:ext cx="2713013" cy="11866591"/>
            </a:xfrm>
            <a:custGeom>
              <a:avLst/>
              <a:gdLst/>
              <a:ahLst/>
              <a:cxnLst/>
              <a:rect r="r" b="b" t="t" l="l"/>
              <a:pathLst>
                <a:path h="11866591" w="2713013">
                  <a:moveTo>
                    <a:pt x="0" y="0"/>
                  </a:moveTo>
                  <a:lnTo>
                    <a:pt x="2713013" y="0"/>
                  </a:lnTo>
                  <a:lnTo>
                    <a:pt x="2713013" y="11866591"/>
                  </a:lnTo>
                  <a:lnTo>
                    <a:pt x="0" y="11866591"/>
                  </a:lnTo>
                  <a:close/>
                </a:path>
              </a:pathLst>
            </a:custGeom>
            <a:solidFill>
              <a:srgbClr val="E4C811"/>
            </a:solidFill>
          </p:spPr>
        </p:sp>
        <p:sp>
          <p:nvSpPr>
            <p:cNvPr name="TextBox 15" id="15"/>
            <p:cNvSpPr txBox="true"/>
            <p:nvPr/>
          </p:nvSpPr>
          <p:spPr>
            <a:xfrm>
              <a:off x="0" y="-38100"/>
              <a:ext cx="2713013" cy="11904691"/>
            </a:xfrm>
            <a:prstGeom prst="rect">
              <a:avLst/>
            </a:prstGeom>
          </p:spPr>
          <p:txBody>
            <a:bodyPr anchor="ctr" rtlCol="false" tIns="50800" lIns="50800" bIns="50800" rIns="50800"/>
            <a:lstStyle/>
            <a:p>
              <a:pPr algn="ctr">
                <a:lnSpc>
                  <a:spcPts val="2514"/>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028700" y="-2159083"/>
            <a:ext cx="7530260" cy="12876292"/>
            <a:chOff x="0" y="0"/>
            <a:chExt cx="1983278" cy="3391287"/>
          </a:xfrm>
        </p:grpSpPr>
        <p:sp>
          <p:nvSpPr>
            <p:cNvPr name="Freeform 3" id="3"/>
            <p:cNvSpPr/>
            <p:nvPr/>
          </p:nvSpPr>
          <p:spPr>
            <a:xfrm flipH="false" flipV="false" rot="0">
              <a:off x="0" y="0"/>
              <a:ext cx="1983279" cy="3391287"/>
            </a:xfrm>
            <a:custGeom>
              <a:avLst/>
              <a:gdLst/>
              <a:ahLst/>
              <a:cxnLst/>
              <a:rect r="r" b="b" t="t" l="l"/>
              <a:pathLst>
                <a:path h="3391287" w="1983279">
                  <a:moveTo>
                    <a:pt x="0" y="0"/>
                  </a:moveTo>
                  <a:lnTo>
                    <a:pt x="1983279" y="0"/>
                  </a:lnTo>
                  <a:lnTo>
                    <a:pt x="1983279" y="3391287"/>
                  </a:lnTo>
                  <a:lnTo>
                    <a:pt x="0" y="3391287"/>
                  </a:lnTo>
                  <a:close/>
                </a:path>
              </a:pathLst>
            </a:custGeom>
            <a:solidFill>
              <a:srgbClr val="E4C811"/>
            </a:solidFill>
          </p:spPr>
        </p:sp>
        <p:sp>
          <p:nvSpPr>
            <p:cNvPr name="TextBox 4" id="4"/>
            <p:cNvSpPr txBox="true"/>
            <p:nvPr/>
          </p:nvSpPr>
          <p:spPr>
            <a:xfrm>
              <a:off x="0" y="-38100"/>
              <a:ext cx="1983278" cy="3429387"/>
            </a:xfrm>
            <a:prstGeom prst="rect">
              <a:avLst/>
            </a:prstGeom>
          </p:spPr>
          <p:txBody>
            <a:bodyPr anchor="ctr" rtlCol="false" tIns="50800" lIns="50800" bIns="50800" rIns="50800"/>
            <a:lstStyle/>
            <a:p>
              <a:pPr algn="ctr">
                <a:lnSpc>
                  <a:spcPts val="2514"/>
                </a:lnSpc>
              </a:pPr>
            </a:p>
          </p:txBody>
        </p:sp>
      </p:grpSp>
      <p:grpSp>
        <p:nvGrpSpPr>
          <p:cNvPr name="Group 5" id="5"/>
          <p:cNvGrpSpPr/>
          <p:nvPr/>
        </p:nvGrpSpPr>
        <p:grpSpPr>
          <a:xfrm rot="0">
            <a:off x="9378124" y="-1294646"/>
            <a:ext cx="7881176" cy="12876292"/>
            <a:chOff x="0" y="0"/>
            <a:chExt cx="2075701" cy="3391287"/>
          </a:xfrm>
        </p:grpSpPr>
        <p:sp>
          <p:nvSpPr>
            <p:cNvPr name="Freeform 6" id="6"/>
            <p:cNvSpPr/>
            <p:nvPr/>
          </p:nvSpPr>
          <p:spPr>
            <a:xfrm flipH="false" flipV="false" rot="0">
              <a:off x="0" y="0"/>
              <a:ext cx="2075701" cy="3391287"/>
            </a:xfrm>
            <a:custGeom>
              <a:avLst/>
              <a:gdLst/>
              <a:ahLst/>
              <a:cxnLst/>
              <a:rect r="r" b="b" t="t" l="l"/>
              <a:pathLst>
                <a:path h="3391287" w="2075701">
                  <a:moveTo>
                    <a:pt x="0" y="0"/>
                  </a:moveTo>
                  <a:lnTo>
                    <a:pt x="2075701" y="0"/>
                  </a:lnTo>
                  <a:lnTo>
                    <a:pt x="2075701" y="3391287"/>
                  </a:lnTo>
                  <a:lnTo>
                    <a:pt x="0" y="3391287"/>
                  </a:lnTo>
                  <a:close/>
                </a:path>
              </a:pathLst>
            </a:custGeom>
            <a:solidFill>
              <a:srgbClr val="E4C811"/>
            </a:solidFill>
          </p:spPr>
        </p:sp>
        <p:sp>
          <p:nvSpPr>
            <p:cNvPr name="TextBox 7" id="7"/>
            <p:cNvSpPr txBox="true"/>
            <p:nvPr/>
          </p:nvSpPr>
          <p:spPr>
            <a:xfrm>
              <a:off x="0" y="-38100"/>
              <a:ext cx="2075701" cy="3429387"/>
            </a:xfrm>
            <a:prstGeom prst="rect">
              <a:avLst/>
            </a:prstGeom>
          </p:spPr>
          <p:txBody>
            <a:bodyPr anchor="ctr" rtlCol="false" tIns="50800" lIns="50800" bIns="50800" rIns="50800"/>
            <a:lstStyle/>
            <a:p>
              <a:pPr algn="ctr">
                <a:lnSpc>
                  <a:spcPts val="2514"/>
                </a:lnSpc>
              </a:pPr>
            </a:p>
          </p:txBody>
        </p:sp>
      </p:grpSp>
      <p:grpSp>
        <p:nvGrpSpPr>
          <p:cNvPr name="Group 8" id="8"/>
          <p:cNvGrpSpPr/>
          <p:nvPr/>
        </p:nvGrpSpPr>
        <p:grpSpPr>
          <a:xfrm rot="0">
            <a:off x="1366245" y="191958"/>
            <a:ext cx="15555511" cy="9903084"/>
            <a:chOff x="0" y="0"/>
            <a:chExt cx="20740681" cy="13204111"/>
          </a:xfrm>
        </p:grpSpPr>
        <p:sp>
          <p:nvSpPr>
            <p:cNvPr name="Freeform 9" id="9"/>
            <p:cNvSpPr/>
            <p:nvPr/>
          </p:nvSpPr>
          <p:spPr>
            <a:xfrm flipH="false" flipV="false" rot="0">
              <a:off x="0" y="0"/>
              <a:ext cx="9142863" cy="4272468"/>
            </a:xfrm>
            <a:custGeom>
              <a:avLst/>
              <a:gdLst/>
              <a:ahLst/>
              <a:cxnLst/>
              <a:rect r="r" b="b" t="t" l="l"/>
              <a:pathLst>
                <a:path h="4272468" w="9142863">
                  <a:moveTo>
                    <a:pt x="0" y="0"/>
                  </a:moveTo>
                  <a:lnTo>
                    <a:pt x="9142863" y="0"/>
                  </a:lnTo>
                  <a:lnTo>
                    <a:pt x="9142863" y="4272468"/>
                  </a:lnTo>
                  <a:lnTo>
                    <a:pt x="0" y="4272468"/>
                  </a:lnTo>
                  <a:lnTo>
                    <a:pt x="0" y="0"/>
                  </a:lnTo>
                  <a:close/>
                </a:path>
              </a:pathLst>
            </a:custGeom>
            <a:blipFill>
              <a:blip r:embed="rId2"/>
              <a:stretch>
                <a:fillRect l="0" t="0" r="0" b="0"/>
              </a:stretch>
            </a:blipFill>
          </p:spPr>
        </p:sp>
        <p:sp>
          <p:nvSpPr>
            <p:cNvPr name="Freeform 10" id="10"/>
            <p:cNvSpPr/>
            <p:nvPr/>
          </p:nvSpPr>
          <p:spPr>
            <a:xfrm flipH="false" flipV="false" rot="0">
              <a:off x="11268505" y="7441"/>
              <a:ext cx="9300579" cy="4265026"/>
            </a:xfrm>
            <a:custGeom>
              <a:avLst/>
              <a:gdLst/>
              <a:ahLst/>
              <a:cxnLst/>
              <a:rect r="r" b="b" t="t" l="l"/>
              <a:pathLst>
                <a:path h="4265026" w="9300579">
                  <a:moveTo>
                    <a:pt x="0" y="0"/>
                  </a:moveTo>
                  <a:lnTo>
                    <a:pt x="9300580" y="0"/>
                  </a:lnTo>
                  <a:lnTo>
                    <a:pt x="9300580" y="4265027"/>
                  </a:lnTo>
                  <a:lnTo>
                    <a:pt x="0" y="4265027"/>
                  </a:lnTo>
                  <a:lnTo>
                    <a:pt x="0" y="0"/>
                  </a:lnTo>
                  <a:close/>
                </a:path>
              </a:pathLst>
            </a:custGeom>
            <a:blipFill>
              <a:blip r:embed="rId3"/>
              <a:stretch>
                <a:fillRect l="0" t="0" r="0" b="0"/>
              </a:stretch>
            </a:blipFill>
          </p:spPr>
        </p:sp>
        <p:sp>
          <p:nvSpPr>
            <p:cNvPr name="Freeform 11" id="11"/>
            <p:cNvSpPr/>
            <p:nvPr/>
          </p:nvSpPr>
          <p:spPr>
            <a:xfrm flipH="false" flipV="false" rot="0">
              <a:off x="95177" y="4565616"/>
              <a:ext cx="8914218" cy="4176221"/>
            </a:xfrm>
            <a:custGeom>
              <a:avLst/>
              <a:gdLst/>
              <a:ahLst/>
              <a:cxnLst/>
              <a:rect r="r" b="b" t="t" l="l"/>
              <a:pathLst>
                <a:path h="4176221" w="8914218">
                  <a:moveTo>
                    <a:pt x="0" y="0"/>
                  </a:moveTo>
                  <a:lnTo>
                    <a:pt x="8914218" y="0"/>
                  </a:lnTo>
                  <a:lnTo>
                    <a:pt x="8914218" y="4176221"/>
                  </a:lnTo>
                  <a:lnTo>
                    <a:pt x="0" y="4176221"/>
                  </a:lnTo>
                  <a:lnTo>
                    <a:pt x="0" y="0"/>
                  </a:lnTo>
                  <a:close/>
                </a:path>
              </a:pathLst>
            </a:custGeom>
            <a:blipFill>
              <a:blip r:embed="rId4"/>
              <a:stretch>
                <a:fillRect l="0" t="0" r="0" b="0"/>
              </a:stretch>
            </a:blipFill>
          </p:spPr>
        </p:sp>
        <p:sp>
          <p:nvSpPr>
            <p:cNvPr name="Freeform 12" id="12"/>
            <p:cNvSpPr/>
            <p:nvPr/>
          </p:nvSpPr>
          <p:spPr>
            <a:xfrm flipH="false" flipV="false" rot="0">
              <a:off x="11096909" y="4565616"/>
              <a:ext cx="9643772" cy="3802903"/>
            </a:xfrm>
            <a:custGeom>
              <a:avLst/>
              <a:gdLst/>
              <a:ahLst/>
              <a:cxnLst/>
              <a:rect r="r" b="b" t="t" l="l"/>
              <a:pathLst>
                <a:path h="3802903" w="9643772">
                  <a:moveTo>
                    <a:pt x="0" y="0"/>
                  </a:moveTo>
                  <a:lnTo>
                    <a:pt x="9643772" y="0"/>
                  </a:lnTo>
                  <a:lnTo>
                    <a:pt x="9643772" y="3802903"/>
                  </a:lnTo>
                  <a:lnTo>
                    <a:pt x="0" y="3802903"/>
                  </a:lnTo>
                  <a:lnTo>
                    <a:pt x="0" y="0"/>
                  </a:lnTo>
                  <a:close/>
                </a:path>
              </a:pathLst>
            </a:custGeom>
            <a:blipFill>
              <a:blip r:embed="rId5"/>
              <a:stretch>
                <a:fillRect l="0" t="0" r="0" b="0"/>
              </a:stretch>
            </a:blipFill>
          </p:spPr>
        </p:sp>
        <p:sp>
          <p:nvSpPr>
            <p:cNvPr name="Freeform 13" id="13"/>
            <p:cNvSpPr/>
            <p:nvPr/>
          </p:nvSpPr>
          <p:spPr>
            <a:xfrm flipH="false" flipV="false" rot="0">
              <a:off x="162805" y="9070093"/>
              <a:ext cx="8846590" cy="4134019"/>
            </a:xfrm>
            <a:custGeom>
              <a:avLst/>
              <a:gdLst/>
              <a:ahLst/>
              <a:cxnLst/>
              <a:rect r="r" b="b" t="t" l="l"/>
              <a:pathLst>
                <a:path h="4134019" w="8846590">
                  <a:moveTo>
                    <a:pt x="0" y="0"/>
                  </a:moveTo>
                  <a:lnTo>
                    <a:pt x="8846590" y="0"/>
                  </a:lnTo>
                  <a:lnTo>
                    <a:pt x="8846590" y="4134018"/>
                  </a:lnTo>
                  <a:lnTo>
                    <a:pt x="0" y="4134018"/>
                  </a:lnTo>
                  <a:lnTo>
                    <a:pt x="0" y="0"/>
                  </a:lnTo>
                  <a:close/>
                </a:path>
              </a:pathLst>
            </a:custGeom>
            <a:blipFill>
              <a:blip r:embed="rId6"/>
              <a:stretch>
                <a:fillRect l="0" t="0" r="0" b="0"/>
              </a:stretch>
            </a:blipFill>
          </p:spPr>
        </p:sp>
        <p:sp>
          <p:nvSpPr>
            <p:cNvPr name="Freeform 14" id="14"/>
            <p:cNvSpPr/>
            <p:nvPr/>
          </p:nvSpPr>
          <p:spPr>
            <a:xfrm flipH="false" flipV="false" rot="0">
              <a:off x="11096909" y="8660619"/>
              <a:ext cx="9643772" cy="4506543"/>
            </a:xfrm>
            <a:custGeom>
              <a:avLst/>
              <a:gdLst/>
              <a:ahLst/>
              <a:cxnLst/>
              <a:rect r="r" b="b" t="t" l="l"/>
              <a:pathLst>
                <a:path h="4506543" w="9643772">
                  <a:moveTo>
                    <a:pt x="0" y="0"/>
                  </a:moveTo>
                  <a:lnTo>
                    <a:pt x="9643772" y="0"/>
                  </a:lnTo>
                  <a:lnTo>
                    <a:pt x="9643772" y="4506542"/>
                  </a:lnTo>
                  <a:lnTo>
                    <a:pt x="0" y="4506542"/>
                  </a:lnTo>
                  <a:lnTo>
                    <a:pt x="0" y="0"/>
                  </a:lnTo>
                  <a:close/>
                </a:path>
              </a:pathLst>
            </a:custGeom>
            <a:blipFill>
              <a:blip r:embed="rId7"/>
              <a:stretch>
                <a:fillRect l="0" t="0" r="0" b="0"/>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DAGKCqRCLzk</dc:identifier>
  <dcterms:modified xsi:type="dcterms:W3CDTF">2011-08-01T06:04:30Z</dcterms:modified>
  <cp:revision>1</cp:revision>
  <dc:title>Endividamento da PF no Brasil</dc:title>
</cp:coreProperties>
</file>